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066CC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522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1B0C-FE87-4C99-9D4F-6D400E3711DC}" type="datetimeFigureOut">
              <a:rPr lang="id-ID" smtClean="0"/>
              <a:pPr/>
              <a:t>14/08/2018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757B1-5A88-4955-B724-0E1BFE57EB7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9" name="Picture 87" descr="templa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</p:spPr>
      </p:pic>
      <p:pic>
        <p:nvPicPr>
          <p:cNvPr id="13398" name="Picture 86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250825"/>
            <a:ext cx="676275" cy="792163"/>
          </a:xfrm>
          <a:prstGeom prst="rect">
            <a:avLst/>
          </a:prstGeom>
          <a:noFill/>
        </p:spPr>
      </p:pic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0" y="5967413"/>
          <a:ext cx="9144000" cy="890587"/>
        </p:xfrm>
        <a:graphic>
          <a:graphicData uri="http://schemas.openxmlformats.org/presentationml/2006/ole">
            <p:oleObj spid="_x0000_s13328" name="CorelDRAW" r:id="rId5" imgW="10663920" imgH="1038960" progId="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0" y="6007100"/>
          <a:ext cx="9144000" cy="850900"/>
        </p:xfrm>
        <a:graphic>
          <a:graphicData uri="http://schemas.openxmlformats.org/presentationml/2006/ole">
            <p:oleObj spid="_x0000_s13329" name="CorelDRAW" r:id="rId6" imgW="10653120" imgH="991080" progId="">
              <p:embed/>
            </p:oleObj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150938" y="620713"/>
          <a:ext cx="3313112" cy="155575"/>
        </p:xfrm>
        <a:graphic>
          <a:graphicData uri="http://schemas.openxmlformats.org/presentationml/2006/ole">
            <p:oleObj spid="_x0000_s13330" name="CorelDRAW" r:id="rId7" imgW="2435040" imgH="114480" progId="">
              <p:embed/>
            </p:oleObj>
          </a:graphicData>
        </a:graphic>
      </p:graphicFrame>
      <p:sp>
        <p:nvSpPr>
          <p:cNvPr id="13333" name="AutoShape 21"/>
          <p:cNvSpPr>
            <a:spLocks noChangeAspect="1" noChangeArrowheads="1" noTextEdit="1"/>
          </p:cNvSpPr>
          <p:nvPr/>
        </p:nvSpPr>
        <p:spPr bwMode="auto">
          <a:xfrm>
            <a:off x="2411413" y="5805488"/>
            <a:ext cx="20193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84213" y="6597650"/>
            <a:ext cx="215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000">
                <a:latin typeface="Switzerland" pitchFamily="34" charset="0"/>
              </a:rPr>
              <a:t>Jl. Babarsari 44 Yogyakarta 55281</a:t>
            </a:r>
            <a:endParaRPr lang="en-US" sz="1000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636963" y="6597650"/>
            <a:ext cx="30956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000">
                <a:latin typeface="Switzerland" pitchFamily="34" charset="0"/>
              </a:rPr>
              <a:t>Telp. +62-274-487711</a:t>
            </a:r>
            <a:r>
              <a:rPr lang="id-ID" sz="1000">
                <a:latin typeface="Switzerland" pitchFamily="34" charset="0"/>
              </a:rPr>
              <a:t>     </a:t>
            </a:r>
            <a:r>
              <a:rPr lang="en-US" sz="1000">
                <a:latin typeface="Switzerland" pitchFamily="34" charset="0"/>
              </a:rPr>
              <a:t> Fax. +62-274-487748</a:t>
            </a:r>
            <a:endParaRPr lang="en-US" sz="1000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7596188" y="6597650"/>
            <a:ext cx="1152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hangingPunct="1"/>
            <a:r>
              <a:rPr lang="en-US" sz="1000">
                <a:latin typeface="Switzerland" pitchFamily="34" charset="0"/>
              </a:rPr>
              <a:t>www.uajy.ac.id</a:t>
            </a:r>
            <a:endParaRPr lang="en-US" sz="100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775811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7092950" y="188913"/>
            <a:ext cx="1901825" cy="187325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400" name="Rectangle 8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401" name="Rectangle 8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ACEB053-5C36-4C16-8C55-E8838BE204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E20D-EF5C-4DEC-A42C-6B2840D22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981075"/>
            <a:ext cx="2097087" cy="5114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138863" cy="5114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53CC7-926D-4ED3-9511-095650E11A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9ED25-CE40-4D3E-B84E-818BE3712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FA226-1FE9-4631-8F62-7AD75A05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34276-0532-4629-ACCA-46B2EFBC6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32315-65B1-4B3C-873E-FF88AE3427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B89C8-C4F5-430E-8667-3204DB276D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5A9E4-57C6-45A3-A73F-3D53B67CA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5F1EC-6682-4E13-8CE2-4FFF76AEE8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A9256-BC3F-4DAC-9581-ACD0FDA6E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0" name="Picture 32" descr="templa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5875"/>
            <a:ext cx="9144000" cy="6842125"/>
          </a:xfrm>
          <a:prstGeom prst="rect">
            <a:avLst/>
          </a:prstGeom>
          <a:noFill/>
        </p:spPr>
      </p:pic>
      <p:pic>
        <p:nvPicPr>
          <p:cNvPr id="12321" name="Picture 33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6225" y="266700"/>
            <a:ext cx="676275" cy="792163"/>
          </a:xfrm>
          <a:prstGeom prst="rect">
            <a:avLst/>
          </a:prstGeom>
          <a:noFill/>
        </p:spPr>
      </p:pic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1150938" y="636588"/>
          <a:ext cx="3313112" cy="155575"/>
        </p:xfrm>
        <a:graphic>
          <a:graphicData uri="http://schemas.openxmlformats.org/presentationml/2006/ole">
            <p:oleObj spid="_x0000_s12322" name="CorelDRAW" r:id="rId17" imgW="2435040" imgH="114480" progId="">
              <p:embed/>
            </p:oleObj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0" y="5967413"/>
          <a:ext cx="9144000" cy="890587"/>
        </p:xfrm>
        <a:graphic>
          <a:graphicData uri="http://schemas.openxmlformats.org/presentationml/2006/ole">
            <p:oleObj spid="_x0000_s12306" name="CorelDRAW" r:id="rId18" imgW="10663920" imgH="1038960" progId="">
              <p:embed/>
            </p:oleObj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0" y="6007100"/>
          <a:ext cx="9144000" cy="850900"/>
        </p:xfrm>
        <a:graphic>
          <a:graphicData uri="http://schemas.openxmlformats.org/presentationml/2006/ole">
            <p:oleObj spid="_x0000_s12307" name="CorelDRAW" r:id="rId19" imgW="10653120" imgH="991080" progId="">
              <p:embed/>
            </p:oleObj>
          </a:graphicData>
        </a:graphic>
      </p:graphicFrame>
      <p:sp>
        <p:nvSpPr>
          <p:cNvPr id="12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9925" y="188913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2302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981075"/>
            <a:ext cx="83851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303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84213" y="6597650"/>
            <a:ext cx="215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000">
                <a:latin typeface="Switzerland" pitchFamily="34" charset="0"/>
              </a:rPr>
              <a:t>Jl. Babarsari 44 Yogyakarta 55281</a:t>
            </a:r>
            <a:endParaRPr lang="en-US" sz="1000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636963" y="6597650"/>
            <a:ext cx="30956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000">
                <a:latin typeface="Switzerland" pitchFamily="34" charset="0"/>
              </a:rPr>
              <a:t>Telp. +62-274-487711</a:t>
            </a:r>
            <a:r>
              <a:rPr lang="id-ID" sz="1000">
                <a:latin typeface="Switzerland" pitchFamily="34" charset="0"/>
              </a:rPr>
              <a:t>     </a:t>
            </a:r>
            <a:r>
              <a:rPr lang="en-US" sz="1000">
                <a:latin typeface="Switzerland" pitchFamily="34" charset="0"/>
              </a:rPr>
              <a:t> Fax. +62-274-487748</a:t>
            </a:r>
            <a:endParaRPr lang="en-US" sz="1000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7596188" y="6597650"/>
            <a:ext cx="1152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hangingPunct="1"/>
            <a:r>
              <a:rPr lang="en-US" sz="1000">
                <a:latin typeface="Switzerland" pitchFamily="34" charset="0"/>
              </a:rPr>
              <a:t>www.uajy.ac.id</a:t>
            </a:r>
            <a:endParaRPr lang="en-US" sz="1000"/>
          </a:p>
        </p:txBody>
      </p:sp>
      <p:sp>
        <p:nvSpPr>
          <p:cNvPr id="1231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58769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231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5589588"/>
            <a:ext cx="6048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A5DA884-D7E2-450D-AB00-AC3EAAE8B32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Administrasi Basis Data</a:t>
            </a:r>
            <a:endParaRPr lang="id-ID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Pertemuan 02: </a:t>
            </a:r>
            <a:r>
              <a:rPr lang="en-US" dirty="0" err="1" smtClean="0"/>
              <a:t>Aturan-aturan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id-ID" dirty="0" smtClean="0"/>
              <a:t>DBA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DBA adalah baris pertahanan terakhir.</a:t>
            </a:r>
          </a:p>
          <a:p>
            <a:r>
              <a:rPr lang="id-ID" sz="2800" dirty="0" smtClean="0"/>
              <a:t>Apapun yang terjadi di luar DBA akan berdampak pada database, yang selanjutnya akan berdampak pada aplikasi, dan pada akhirnya berdampak pada perusahaan.</a:t>
            </a:r>
          </a:p>
          <a:p>
            <a:r>
              <a:rPr lang="id-ID" sz="2800" dirty="0" smtClean="0"/>
              <a:t>DBA harus mengamati setiap perubahan pada production database, memastikan semua protokol dan rules sudah diikuti, dan otorisasi sudah sesuai ketentuan.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Aturan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–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Permintaan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id-ID" sz="1800" dirty="0" smtClean="0"/>
              <a:t>.</a:t>
            </a:r>
          </a:p>
          <a:p>
            <a:pPr lvl="1"/>
            <a:r>
              <a:rPr lang="id-ID" sz="1600" dirty="0" smtClean="0"/>
              <a:t>Request and authorized.</a:t>
            </a:r>
          </a:p>
          <a:p>
            <a:r>
              <a:rPr lang="en-US" sz="1800" dirty="0" err="1" smtClean="0"/>
              <a:t>Aturan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–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-s</a:t>
            </a:r>
            <a:r>
              <a:rPr lang="id-ID" sz="1800" dirty="0" smtClean="0"/>
              <a:t>cript.</a:t>
            </a:r>
          </a:p>
          <a:p>
            <a:pPr lvl="1"/>
            <a:r>
              <a:rPr lang="en-US" sz="1600" dirty="0" err="1" smtClean="0"/>
              <a:t>Jangan</a:t>
            </a:r>
            <a:r>
              <a:rPr lang="en-US" sz="1600" dirty="0" smtClean="0"/>
              <a:t> </a:t>
            </a:r>
            <a:r>
              <a:rPr lang="en-US" sz="1600" dirty="0" err="1" smtClean="0"/>
              <a:t>pernah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perubahan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tool </a:t>
            </a:r>
            <a:r>
              <a:rPr lang="id-ID" sz="1600" dirty="0" smtClean="0"/>
              <a:t>GUI.</a:t>
            </a:r>
          </a:p>
          <a:p>
            <a:pPr lvl="1"/>
            <a:r>
              <a:rPr lang="id-ID" sz="1600" dirty="0" smtClean="0"/>
              <a:t>Script: dapat di-repeat.</a:t>
            </a:r>
          </a:p>
          <a:p>
            <a:pPr lvl="1"/>
            <a:r>
              <a:rPr lang="id-ID" sz="1600" dirty="0" smtClean="0"/>
              <a:t>Dimasukkan ke dokumentasi untuk menunjukkan perubahan yang dilakukan. </a:t>
            </a:r>
          </a:p>
          <a:p>
            <a:r>
              <a:rPr lang="en-US" sz="1800" dirty="0" err="1" smtClean="0"/>
              <a:t>Aturan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– </a:t>
            </a:r>
            <a:r>
              <a:rPr lang="en-US" sz="1800" dirty="0" err="1" smtClean="0"/>
              <a:t>Simpan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id-ID" sz="1800" dirty="0" smtClean="0"/>
              <a:t>log.</a:t>
            </a:r>
          </a:p>
          <a:p>
            <a:pPr lvl="1"/>
            <a:r>
              <a:rPr lang="id-ID" sz="1600" dirty="0" smtClean="0"/>
              <a:t>Log hasil dari proses perubahan dimasukkan kedalam dokumentasi.</a:t>
            </a:r>
          </a:p>
          <a:p>
            <a:pPr lvl="1"/>
            <a:r>
              <a:rPr lang="id-ID" sz="1600" dirty="0" smtClean="0"/>
              <a:t>Auditor dan pihak2 lainnya dapat mengetahui tujuan dari perubahan, dan apa yang terjadi selama proses perubahan tsb dilakukan.</a:t>
            </a:r>
          </a:p>
          <a:p>
            <a:r>
              <a:rPr lang="en-US" sz="1800" dirty="0" err="1" smtClean="0"/>
              <a:t>Aturan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– </a:t>
            </a:r>
            <a:r>
              <a:rPr lang="en-US" sz="1800" dirty="0" err="1" smtClean="0"/>
              <a:t>Perbaiki</a:t>
            </a:r>
            <a:r>
              <a:rPr lang="en-US" sz="1800" dirty="0" smtClean="0"/>
              <a:t> </a:t>
            </a:r>
            <a:r>
              <a:rPr lang="en-US" sz="1800" dirty="0" err="1" smtClean="0"/>
              <a:t>akar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masalahnya</a:t>
            </a:r>
            <a:r>
              <a:rPr lang="id-ID" sz="1800" dirty="0" smtClean="0"/>
              <a:t>.</a:t>
            </a:r>
          </a:p>
          <a:p>
            <a:pPr lvl="1"/>
            <a:r>
              <a:rPr lang="en-US" sz="1600" dirty="0" err="1" smtClean="0"/>
              <a:t>Perbaiki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masih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fase</a:t>
            </a:r>
            <a:r>
              <a:rPr lang="en-US" sz="1600" dirty="0" smtClean="0"/>
              <a:t> </a:t>
            </a:r>
            <a:r>
              <a:rPr lang="id-ID" sz="1600" dirty="0" smtClean="0"/>
              <a:t>development –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memungkinkan</a:t>
            </a:r>
            <a:r>
              <a:rPr lang="id-ID" sz="1600" dirty="0" smtClean="0"/>
              <a:t>.</a:t>
            </a:r>
          </a:p>
          <a:p>
            <a:pPr lvl="1"/>
            <a:r>
              <a:rPr lang="en-US" sz="1600" dirty="0" err="1" smtClean="0"/>
              <a:t>Masalah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diperbaiki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berdampak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id-ID" sz="1600" dirty="0" smtClean="0"/>
              <a:t>performance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id-ID" sz="1600" dirty="0" smtClean="0"/>
              <a:t>availability.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id-ID" dirty="0" smtClean="0"/>
              <a:t>privileges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id-ID" dirty="0" smtClean="0"/>
              <a:t>role.</a:t>
            </a:r>
          </a:p>
          <a:p>
            <a:r>
              <a:rPr lang="en-US" dirty="0" err="1" smtClean="0"/>
              <a:t>Amankan</a:t>
            </a:r>
            <a:r>
              <a:rPr lang="en-US" dirty="0" smtClean="0"/>
              <a:t> password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id-ID" dirty="0" smtClean="0"/>
              <a:t>super user.</a:t>
            </a:r>
          </a:p>
          <a:p>
            <a:r>
              <a:rPr lang="id-ID" dirty="0" smtClean="0"/>
              <a:t>No authorization, no security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“People skill”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People skill =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komunikasi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.</a:t>
            </a:r>
          </a:p>
          <a:p>
            <a:r>
              <a:rPr lang="id-ID" sz="1800" dirty="0" smtClean="0"/>
              <a:t>Be the can-do person.</a:t>
            </a:r>
          </a:p>
          <a:p>
            <a:pPr lvl="1"/>
            <a:r>
              <a:rPr lang="id-ID" sz="1600" dirty="0" smtClean="0"/>
              <a:t>Apapun yg terjadi, tetap senyum, selalu positif dan senang untuk membantu rekan dalam tim maupun diluar tim.</a:t>
            </a:r>
          </a:p>
          <a:p>
            <a:pPr lvl="1"/>
            <a:r>
              <a:rPr lang="id-ID" sz="1600" dirty="0" smtClean="0"/>
              <a:t>Berusaha semaksimal mungkin, tetap tunduk pada aturan, tegas, namun tetap sopan.</a:t>
            </a:r>
          </a:p>
          <a:p>
            <a:pPr lvl="1"/>
            <a:r>
              <a:rPr lang="id-ID" sz="1600" dirty="0" smtClean="0"/>
              <a:t>Selalu fokus pada menyelesaikan masalah. Tidak mencari kambing hitam.</a:t>
            </a:r>
          </a:p>
          <a:p>
            <a:r>
              <a:rPr lang="en-US" sz="1800" dirty="0" err="1" smtClean="0"/>
              <a:t>Hindari</a:t>
            </a:r>
            <a:r>
              <a:rPr lang="en-US" sz="1800" dirty="0" smtClean="0"/>
              <a:t> </a:t>
            </a:r>
            <a:r>
              <a:rPr lang="en-US" sz="1800" dirty="0" err="1" smtClean="0"/>
              <a:t>berbicara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bahasa</a:t>
            </a:r>
            <a:r>
              <a:rPr lang="en-US" sz="1800" dirty="0" smtClean="0"/>
              <a:t> </a:t>
            </a:r>
            <a:r>
              <a:rPr lang="en-US" sz="1800" dirty="0" err="1" smtClean="0"/>
              <a:t>teknis</a:t>
            </a:r>
            <a:r>
              <a:rPr lang="en-US" sz="1800" dirty="0" smtClean="0"/>
              <a:t> “</a:t>
            </a:r>
            <a:r>
              <a:rPr lang="id-ID" sz="1800" dirty="0" smtClean="0"/>
              <a:t>Dbaish</a:t>
            </a:r>
            <a:r>
              <a:rPr lang="en-US" sz="1800" dirty="0" smtClean="0"/>
              <a:t>”</a:t>
            </a:r>
            <a:r>
              <a:rPr lang="id-ID" sz="1800" dirty="0" smtClean="0"/>
              <a:t>.</a:t>
            </a:r>
          </a:p>
          <a:p>
            <a:pPr lvl="1"/>
            <a:r>
              <a:rPr lang="id-ID" sz="1600" dirty="0" smtClean="0"/>
              <a:t>Hindari terlihat “sok”</a:t>
            </a:r>
          </a:p>
          <a:p>
            <a:r>
              <a:rPr lang="en-US" sz="1800" dirty="0" err="1" smtClean="0"/>
              <a:t>Siap</a:t>
            </a:r>
            <a:r>
              <a:rPr lang="en-US" sz="1800" dirty="0" smtClean="0"/>
              <a:t> </a:t>
            </a:r>
            <a:r>
              <a:rPr lang="en-US" sz="1800" dirty="0" err="1" smtClean="0"/>
              <a:t>sedia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ulang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.</a:t>
            </a:r>
          </a:p>
          <a:p>
            <a:pPr lvl="1"/>
            <a:r>
              <a:rPr lang="id-ID" sz="1600" dirty="0" smtClean="0"/>
              <a:t>Menjelaskan pesan yang sama dengan cara yang berbeda.</a:t>
            </a:r>
          </a:p>
          <a:p>
            <a:r>
              <a:rPr lang="en-US" sz="1800" dirty="0" err="1" smtClean="0"/>
              <a:t>Aturan</a:t>
            </a:r>
            <a:r>
              <a:rPr lang="en-US" sz="1800" dirty="0" smtClean="0"/>
              <a:t> </a:t>
            </a:r>
            <a:r>
              <a:rPr lang="en-US" sz="1800" dirty="0" err="1" smtClean="0"/>
              <a:t>kesepakatan</a:t>
            </a:r>
            <a:endParaRPr lang="en-US" sz="1800" dirty="0" smtClean="0"/>
          </a:p>
          <a:p>
            <a:pPr lvl="1"/>
            <a:r>
              <a:rPr lang="id-ID" sz="1600" dirty="0" smtClean="0"/>
              <a:t>Selalu akhiri diskusi atas solusi masalah dengan konfirmasi.</a:t>
            </a:r>
          </a:p>
          <a:p>
            <a:pPr lvl="1"/>
            <a:r>
              <a:rPr lang="id-ID" sz="1600" dirty="0" smtClean="0"/>
              <a:t>Jika tim belum sepakat.. Ingat rule 92.</a:t>
            </a:r>
          </a:p>
          <a:p>
            <a:pPr marL="914400" lvl="2" indent="0">
              <a:buNone/>
            </a:pPr>
            <a:endParaRPr lang="id-ID" sz="1400" dirty="0" smtClean="0"/>
          </a:p>
          <a:p>
            <a:endParaRPr lang="id-ID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tanggung-jawab</a:t>
            </a:r>
            <a:r>
              <a:rPr lang="en-US" sz="2400" dirty="0" smtClean="0"/>
              <a:t> DBA</a:t>
            </a:r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monitoring</a:t>
            </a:r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kemananan</a:t>
            </a:r>
            <a:endParaRPr lang="en-US" sz="2400" dirty="0" smtClean="0"/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“people skill”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tanggung-jawab</a:t>
            </a:r>
            <a:r>
              <a:rPr lang="en-US" dirty="0" smtClean="0"/>
              <a:t>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DBA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.</a:t>
            </a:r>
          </a:p>
          <a:p>
            <a:r>
              <a:rPr lang="id-ID" sz="2400" dirty="0" smtClean="0"/>
              <a:t>DBA </a:t>
            </a:r>
            <a:r>
              <a:rPr lang="en-US" sz="2400" dirty="0" err="1" smtClean="0"/>
              <a:t>bertanggung-jawab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id-ID" sz="2400" dirty="0" smtClean="0"/>
              <a:t>database integrity.</a:t>
            </a:r>
          </a:p>
          <a:p>
            <a:r>
              <a:rPr lang="id-ID" sz="2400" dirty="0" smtClean="0"/>
              <a:t>DBA </a:t>
            </a:r>
            <a:r>
              <a:rPr lang="en-US" sz="2400" dirty="0" err="1" smtClean="0"/>
              <a:t>bertanggung-jawab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id-ID" sz="2400" dirty="0" smtClean="0"/>
              <a:t>database availability.</a:t>
            </a:r>
          </a:p>
          <a:p>
            <a:r>
              <a:rPr lang="id-ID" sz="2400" dirty="0" smtClean="0"/>
              <a:t>DBA </a:t>
            </a:r>
            <a:r>
              <a:rPr lang="en-US" sz="2400" dirty="0" err="1" smtClean="0"/>
              <a:t>bertanggung-jawab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id-ID" sz="2400" dirty="0" smtClean="0"/>
              <a:t>database recoverability.</a:t>
            </a:r>
          </a:p>
          <a:p>
            <a:r>
              <a:rPr lang="id-ID" sz="2400" dirty="0" smtClean="0"/>
              <a:t>DBA </a:t>
            </a:r>
            <a:r>
              <a:rPr lang="en-US" sz="2400" dirty="0" err="1" smtClean="0"/>
              <a:t>bertanggung-jawab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id-ID" sz="2400" dirty="0" smtClean="0"/>
              <a:t>database performance.</a:t>
            </a:r>
          </a:p>
          <a:p>
            <a:r>
              <a:rPr lang="id-ID" sz="2400" dirty="0" smtClean="0"/>
              <a:t>DBA </a:t>
            </a:r>
            <a:r>
              <a:rPr lang="en-US" sz="2400" dirty="0" err="1" smtClean="0"/>
              <a:t>bertanggung-jawab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id-ID" sz="2400" dirty="0" smtClean="0"/>
              <a:t>database security.</a:t>
            </a:r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Gravitasi</a:t>
            </a:r>
            <a:r>
              <a:rPr lang="id-ID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tanggung-jawab</a:t>
            </a:r>
            <a:r>
              <a:rPr lang="en-US" dirty="0" smtClean="0"/>
              <a:t>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Dalam hal criticality, elemen terbesar dalam lingkungan TI/SI adalah database.</a:t>
            </a:r>
          </a:p>
          <a:p>
            <a:r>
              <a:rPr lang="id-ID" sz="2400" dirty="0" smtClean="0"/>
              <a:t>Element TI/SI lainnya berorbit di sekitar database.</a:t>
            </a:r>
          </a:p>
          <a:p>
            <a:r>
              <a:rPr lang="id-ID" sz="2400" dirty="0" smtClean="0"/>
              <a:t>Sehingga jika terjadi suatu masalah pada elemen lainnya, hukum gravitasi akan berlaku... Masalah tsb akan jatuh ke pusat orbit, yaitu ke database... Yang merupakan tanggung jawab DBA. </a:t>
            </a:r>
          </a:p>
          <a:p>
            <a:endParaRPr lang="en-US" sz="2400" dirty="0"/>
          </a:p>
        </p:txBody>
      </p:sp>
      <p:pic>
        <p:nvPicPr>
          <p:cNvPr id="4" name="Picture 6" descr="http://static.simpledesktops.com/uploads/desktops/2014/01/08/Orbit.png.625x385_q1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08139"/>
            <a:ext cx="3059832" cy="2549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d</a:t>
            </a:r>
            <a:r>
              <a:rPr lang="id-ID" dirty="0" smtClean="0"/>
              <a:t>atabase harus up dan available.</a:t>
            </a:r>
            <a:endParaRPr lang="en-US" dirty="0" smtClean="0"/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d</a:t>
            </a:r>
            <a:r>
              <a:rPr lang="id-ID" dirty="0" smtClean="0"/>
              <a:t>atabase harus bisa di-recover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, d</a:t>
            </a:r>
            <a:r>
              <a:rPr lang="id-ID" dirty="0" smtClean="0"/>
              <a:t>atabase harus memiliki performa yang baik.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,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.</a:t>
            </a:r>
          </a:p>
          <a:p>
            <a:pPr lvl="1"/>
            <a:r>
              <a:rPr lang="id-ID" sz="1800" dirty="0" smtClean="0"/>
              <a:t>Tidak ada apapun yang boleh masuk ke produksi tanpa pengujian dan tanpa ijin dari pihak yang berwenang.</a:t>
            </a:r>
          </a:p>
          <a:p>
            <a:pPr lvl="1"/>
            <a:r>
              <a:rPr lang="id-ID" sz="1800" dirty="0" smtClean="0"/>
              <a:t>Semua perubahan harus didokumentasikan secara resmi, dan prosesnya harus dapat dilacak</a:t>
            </a:r>
            <a:r>
              <a:rPr lang="en-US" sz="1800" dirty="0" smtClean="0"/>
              <a:t>-</a:t>
            </a:r>
            <a:r>
              <a:rPr lang="id-ID" sz="1800" dirty="0" smtClean="0"/>
              <a:t>balik ke kondisi mula-mula.</a:t>
            </a:r>
          </a:p>
          <a:p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,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data.</a:t>
            </a:r>
          </a:p>
          <a:p>
            <a:pPr lvl="1"/>
            <a:r>
              <a:rPr lang="id-ID" sz="1800" dirty="0" smtClean="0"/>
              <a:t>DBA tidak boleh menyentuh data.</a:t>
            </a:r>
          </a:p>
          <a:p>
            <a:pPr lvl="1"/>
            <a:r>
              <a:rPr lang="id-ID" sz="1800" dirty="0" smtClean="0"/>
              <a:t>DBA menjalankan query DML?</a:t>
            </a:r>
          </a:p>
          <a:p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id-ID" sz="2000" dirty="0" smtClean="0"/>
              <a:t>,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id-ID" sz="2000" dirty="0" smtClean="0"/>
              <a:t>code.</a:t>
            </a:r>
          </a:p>
          <a:p>
            <a:pPr lvl="1"/>
            <a:r>
              <a:rPr lang="id-ID" sz="1800" dirty="0" smtClean="0"/>
              <a:t>DBA tidak boleh menyentuh kode program aplikasi backend.</a:t>
            </a:r>
          </a:p>
          <a:p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id-ID" sz="2000" dirty="0" smtClean="0"/>
              <a:t>, </a:t>
            </a:r>
            <a:r>
              <a:rPr lang="en-US" sz="2000" dirty="0" err="1" smtClean="0"/>
              <a:t>dokumentasi</a:t>
            </a:r>
            <a:r>
              <a:rPr lang="id-ID" sz="2000" dirty="0" smtClean="0"/>
              <a:t>.</a:t>
            </a:r>
          </a:p>
          <a:p>
            <a:pPr lvl="1"/>
            <a:r>
              <a:rPr lang="id-ID" sz="1800" dirty="0" smtClean="0"/>
              <a:t>Semua permintaan perubahan harus melalui surat resmi secara tertulis.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Ketika DBA bekerja pada </a:t>
            </a:r>
            <a:r>
              <a:rPr lang="id-ID" i="1" dirty="0" smtClean="0"/>
              <a:t>Production database</a:t>
            </a:r>
            <a:r>
              <a:rPr lang="id-ID" dirty="0" smtClean="0"/>
              <a:t>, tidak boleh ada koneksi ke </a:t>
            </a:r>
            <a:r>
              <a:rPr lang="id-ID" i="1" dirty="0" smtClean="0"/>
              <a:t>non-Production database </a:t>
            </a:r>
            <a:r>
              <a:rPr lang="id-ID" dirty="0" smtClean="0"/>
              <a:t>yang open.</a:t>
            </a:r>
          </a:p>
          <a:p>
            <a:pPr lvl="1"/>
            <a:r>
              <a:rPr lang="id-ID" dirty="0" smtClean="0"/>
              <a:t>Begitu juga sebaliknya.</a:t>
            </a:r>
          </a:p>
          <a:p>
            <a:r>
              <a:rPr lang="id-ID" dirty="0" smtClean="0"/>
              <a:t>Manfaat: menjaga kesehatan dari database dan membantu mencapai uptime SLA.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id-ID" sz="2800" dirty="0" smtClean="0"/>
              <a:t>monitoring</a:t>
            </a:r>
            <a:r>
              <a:rPr lang="en-US" sz="2800" dirty="0" smtClean="0"/>
              <a:t>,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id-ID" sz="2800" dirty="0" smtClean="0"/>
              <a:t>.</a:t>
            </a:r>
          </a:p>
          <a:p>
            <a:pPr lvl="1"/>
            <a:r>
              <a:rPr lang="id-ID" sz="2400" dirty="0" smtClean="0"/>
              <a:t>DBA harus mengetahui (hafal) status dari setiap </a:t>
            </a:r>
            <a:r>
              <a:rPr lang="id-ID" sz="2400" i="1" dirty="0" smtClean="0"/>
              <a:t>production database</a:t>
            </a:r>
            <a:r>
              <a:rPr lang="id-ID" sz="2400" dirty="0" smtClean="0"/>
              <a:t>.</a:t>
            </a:r>
          </a:p>
          <a:p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id-ID" sz="2800" dirty="0" smtClean="0"/>
              <a:t>monitoring,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-</a:t>
            </a:r>
            <a:r>
              <a:rPr lang="id-ID" sz="2800" dirty="0" smtClean="0"/>
              <a:t>monitor.</a:t>
            </a:r>
          </a:p>
          <a:p>
            <a:pPr lvl="1"/>
            <a:r>
              <a:rPr lang="id-ID" sz="2400" dirty="0" smtClean="0"/>
              <a:t>DBA harus secara proaktif memonitor alert logs, space dan performance.</a:t>
            </a:r>
          </a:p>
          <a:p>
            <a:pPr lvl="1"/>
            <a:r>
              <a:rPr lang="id-ID" sz="2400" dirty="0" smtClean="0"/>
              <a:t>Alert logs harus selalu bersih.</a:t>
            </a:r>
          </a:p>
          <a:p>
            <a:pPr lvl="1"/>
            <a:r>
              <a:rPr lang="id-ID" sz="2400" dirty="0" smtClean="0"/>
              <a:t>Space yang tersedia harus cukup.</a:t>
            </a:r>
          </a:p>
          <a:p>
            <a:pPr lvl="1"/>
            <a:r>
              <a:rPr lang="id-ID" sz="2400" dirty="0" smtClean="0"/>
              <a:t>Performance harus dapat memenuhi SLA.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,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id-ID" sz="2400" dirty="0" smtClean="0"/>
              <a:t>normali</a:t>
            </a:r>
            <a:r>
              <a:rPr lang="en-US" sz="2400" dirty="0" err="1" smtClean="0"/>
              <a:t>sasi</a:t>
            </a:r>
            <a:r>
              <a:rPr lang="en-US" sz="2400" dirty="0" smtClean="0"/>
              <a:t> data.</a:t>
            </a:r>
          </a:p>
          <a:p>
            <a:pPr lvl="1"/>
            <a:r>
              <a:rPr lang="id-ID" sz="2000" dirty="0" smtClean="0"/>
              <a:t>Menggunakan desain 3NF.</a:t>
            </a:r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,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granularitas</a:t>
            </a:r>
            <a:r>
              <a:rPr lang="en-US" sz="2400" dirty="0" smtClean="0"/>
              <a:t>.</a:t>
            </a:r>
          </a:p>
          <a:p>
            <a:pPr lvl="1"/>
            <a:r>
              <a:rPr lang="id-ID" sz="2000" dirty="0" smtClean="0"/>
              <a:t>Semakin ambigu dan tidak jelasnya kebutuhan perusahaan, maka semakin banyak informasi rinci yang harus disimpan oleh sistem.</a:t>
            </a:r>
          </a:p>
          <a:p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,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id-ID" sz="2400" dirty="0" smtClean="0"/>
              <a:t>s</a:t>
            </a:r>
            <a:r>
              <a:rPr lang="en-US" sz="2400" dirty="0" smtClean="0"/>
              <a:t>k</a:t>
            </a:r>
            <a:r>
              <a:rPr lang="id-ID" sz="2400" dirty="0" smtClean="0"/>
              <a:t>alabilit</a:t>
            </a:r>
            <a:r>
              <a:rPr lang="en-US" sz="2400" dirty="0" smtClean="0"/>
              <a:t>as.</a:t>
            </a:r>
            <a:endParaRPr lang="id-ID" sz="2400" dirty="0" smtClean="0"/>
          </a:p>
          <a:p>
            <a:pPr lvl="1"/>
            <a:r>
              <a:rPr lang="id-ID" sz="2000" dirty="0" smtClean="0"/>
              <a:t>Semakin besar ukuran database, masalah skalabilitas akan semakin sulit ditangani.</a:t>
            </a:r>
          </a:p>
          <a:p>
            <a:pPr lvl="1"/>
            <a:r>
              <a:rPr lang="id-ID" sz="2000" dirty="0" smtClean="0"/>
              <a:t>Semakin banyak data, maka task akan lebih banyak memakan waktu (performa lebih rendah) daripada jika data lebih sedikit.</a:t>
            </a:r>
          </a:p>
          <a:p>
            <a:pPr lvl="1"/>
            <a:r>
              <a:rPr lang="id-ID" sz="2000" dirty="0" smtClean="0"/>
              <a:t>Kunci sukses: desain database dan query.</a:t>
            </a:r>
          </a:p>
          <a:p>
            <a:pPr lvl="2"/>
            <a:endParaRPr lang="id-ID" sz="1800" dirty="0" smtClean="0"/>
          </a:p>
          <a:p>
            <a:endParaRPr lang="id-ID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AJYTemplate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UAJYTemplate</Template>
  <TotalTime>2599</TotalTime>
  <Words>774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UAJYTemplate</vt:lpstr>
      <vt:lpstr>CorelDRAW</vt:lpstr>
      <vt:lpstr>Administrasi Basis Data</vt:lpstr>
      <vt:lpstr>Hari ini…</vt:lpstr>
      <vt:lpstr>Aturan yang mendefinisikan tanggung-jawab DBA</vt:lpstr>
      <vt:lpstr>Aturan yang mendefinisikan tanggung-jawab DBA</vt:lpstr>
      <vt:lpstr>Aturan tiga langkah prioritas</vt:lpstr>
      <vt:lpstr>Aturan produksi</vt:lpstr>
      <vt:lpstr>Aturan Koneksi</vt:lpstr>
      <vt:lpstr>Aturan Monitoring</vt:lpstr>
      <vt:lpstr>Aturan Desain</vt:lpstr>
      <vt:lpstr>Aturan baris pertahanan terakhir</vt:lpstr>
      <vt:lpstr>Aturan Kontrol Perubahan</vt:lpstr>
      <vt:lpstr>Aturan Keamanan</vt:lpstr>
      <vt:lpstr>Aturan “People skill”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Analisis Algoritma</dc:title>
  <dc:creator>clara</dc:creator>
  <cp:lastModifiedBy>user</cp:lastModifiedBy>
  <cp:revision>189</cp:revision>
  <dcterms:created xsi:type="dcterms:W3CDTF">2018-01-17T01:06:57Z</dcterms:created>
  <dcterms:modified xsi:type="dcterms:W3CDTF">2018-08-13T21:51:58Z</dcterms:modified>
</cp:coreProperties>
</file>