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0.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119.xml.rels" ContentType="application/vnd.openxmlformats-package.relationships+xml"/>
  <Override PartName="/ppt/slideLayouts/_rels/slideLayout118.xml.rels" ContentType="application/vnd.openxmlformats-package.relationships+xml"/>
  <Override PartName="/ppt/slideLayouts/_rels/slideLayout117.xml.rels" ContentType="application/vnd.openxmlformats-package.relationships+xml"/>
  <Override PartName="/ppt/slideLayouts/_rels/slideLayout116.xml.rels" ContentType="application/vnd.openxmlformats-package.relationships+xml"/>
  <Override PartName="/ppt/slideLayouts/_rels/slideLayout109.xml.rels" ContentType="application/vnd.openxmlformats-package.relationships+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120.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110.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112.xml.rels" ContentType="application/vnd.openxmlformats-package.relationships+xml"/>
  <Override PartName="/ppt/slideLayouts/_rels/slideLayout54.xml.rels" ContentType="application/vnd.openxmlformats-package.relationships+xml"/>
  <Override PartName="/ppt/slideLayouts/_rels/slideLayout113.xml.rels" ContentType="application/vnd.openxmlformats-package.relationships+xml"/>
  <Override PartName="/ppt/slideLayouts/_rels/slideLayout55.xml.rels" ContentType="application/vnd.openxmlformats-package.relationships+xml"/>
  <Override PartName="/ppt/slideLayouts/_rels/slideLayout114.xml.rels" ContentType="application/vnd.openxmlformats-package.relationships+xml"/>
  <Override PartName="/ppt/slideLayouts/_rels/slideLayout56.xml.rels" ContentType="application/vnd.openxmlformats-package.relationships+xml"/>
  <Override PartName="/ppt/slideLayouts/_rels/slideLayout115.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111.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110.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20.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119.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28.xml" ContentType="application/vnd.openxmlformats-officedocument.presentationml.slideLayout+xml"/>
  <Override PartName="/ppt/slideLayouts/slideLayout117.xml" ContentType="application/vnd.openxmlformats-officedocument.presentationml.slideLayout+xml"/>
  <Override PartName="/ppt/slideLayouts/slideLayout27.xml" ContentType="application/vnd.openxmlformats-officedocument.presentationml.slideLayout+xml"/>
  <Override PartName="/ppt/slideLayouts/slideLayout116.xml" ContentType="application/vnd.openxmlformats-officedocument.presentationml.slideLayout+xml"/>
  <Override PartName="/ppt/slideLayouts/slideLayout26.xml" ContentType="application/vnd.openxmlformats-officedocument.presentationml.slideLayout+xml"/>
  <Override PartName="/ppt/slideLayouts/slideLayout115.xml" ContentType="application/vnd.openxmlformats-officedocument.presentationml.slideLayout+xml"/>
  <Override PartName="/ppt/slideLayouts/slideLayout25.xml" ContentType="application/vnd.openxmlformats-officedocument.presentationml.slideLayout+xml"/>
  <Override PartName="/ppt/slideLayouts/slideLayout114.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113.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112.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111.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109.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11"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312"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4"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16"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17"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318"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20"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32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22"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24"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2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26"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28"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329"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31"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3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33"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334"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36"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337"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338"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339"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340"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341"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45"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47"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49"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350"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2"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54"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55"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356"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58"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35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60"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62"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63"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64"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66"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367"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69"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370"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371"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372"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74"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375"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376"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377"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378"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379"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55"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57"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64"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68"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72"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76"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79"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84"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93"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95"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97"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02"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06"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10"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14"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17"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22"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31"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33"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35"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236"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40"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44"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48"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4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50"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52"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55"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57"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258"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60"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261"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262"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263"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264"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265"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69"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71"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73"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27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599040" y="301320"/>
            <a:ext cx="10796040" cy="58384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78"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7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IN" sz="3200" spc="-1" strike="noStrike">
              <a:latin typeface="Arial"/>
            </a:endParaRPr>
          </a:p>
        </p:txBody>
      </p:sp>
      <p:sp>
        <p:nvSpPr>
          <p:cNvPr id="280"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82" name="PlaceHolder 2"/>
          <p:cNvSpPr>
            <a:spLocks noGrp="1"/>
          </p:cNvSpPr>
          <p:nvPr>
            <p:ph type="body"/>
          </p:nvPr>
        </p:nvSpPr>
        <p:spPr>
          <a:xfrm>
            <a:off x="599760" y="1768680"/>
            <a:ext cx="5269320" cy="4384080"/>
          </a:xfrm>
          <a:prstGeom prst="rect">
            <a:avLst/>
          </a:prstGeom>
        </p:spPr>
        <p:txBody>
          <a:bodyPr lIns="0" rIns="0" tIns="0" bIns="0">
            <a:normAutofit/>
          </a:bodyPr>
          <a:p>
            <a:endParaRPr b="0" lang="en-IN" sz="3200" spc="-1" strike="noStrike">
              <a:latin typeface="Arial"/>
            </a:endParaRPr>
          </a:p>
        </p:txBody>
      </p:sp>
      <p:sp>
        <p:nvSpPr>
          <p:cNvPr id="283"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84" name="PlaceHolder 4"/>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86"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87"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88" name="PlaceHolder 4"/>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90" name="PlaceHolder 2"/>
          <p:cNvSpPr>
            <a:spLocks noGrp="1"/>
          </p:cNvSpPr>
          <p:nvPr>
            <p:ph type="body"/>
          </p:nvPr>
        </p:nvSpPr>
        <p:spPr>
          <a:xfrm>
            <a:off x="599760" y="1768680"/>
            <a:ext cx="10798200" cy="2090880"/>
          </a:xfrm>
          <a:prstGeom prst="rect">
            <a:avLst/>
          </a:prstGeom>
        </p:spPr>
        <p:txBody>
          <a:bodyPr lIns="0" rIns="0" tIns="0" bIns="0">
            <a:normAutofit/>
          </a:bodyPr>
          <a:p>
            <a:endParaRPr b="0" lang="en-IN" sz="3200" spc="-1" strike="noStrike">
              <a:latin typeface="Arial"/>
            </a:endParaRPr>
          </a:p>
        </p:txBody>
      </p:sp>
      <p:sp>
        <p:nvSpPr>
          <p:cNvPr id="291" name="PlaceHolder 3"/>
          <p:cNvSpPr>
            <a:spLocks noGrp="1"/>
          </p:cNvSpPr>
          <p:nvPr>
            <p:ph type="body"/>
          </p:nvPr>
        </p:nvSpPr>
        <p:spPr>
          <a:xfrm>
            <a:off x="599760" y="4058640"/>
            <a:ext cx="107982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93" name="PlaceHolder 2"/>
          <p:cNvSpPr>
            <a:spLocks noGrp="1"/>
          </p:cNvSpPr>
          <p:nvPr>
            <p:ph type="body"/>
          </p:nvPr>
        </p:nvSpPr>
        <p:spPr>
          <a:xfrm>
            <a:off x="599760" y="1768680"/>
            <a:ext cx="5269320" cy="209088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6132960" y="1768680"/>
            <a:ext cx="5269320" cy="209088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599760" y="4058640"/>
            <a:ext cx="5269320" cy="2090880"/>
          </a:xfrm>
          <a:prstGeom prst="rect">
            <a:avLst/>
          </a:prstGeom>
        </p:spPr>
        <p:txBody>
          <a:bodyPr lIns="0" rIns="0" tIns="0" bIns="0">
            <a:normAutofit/>
          </a:bodyPr>
          <a:p>
            <a:endParaRPr b="0" lang="en-IN" sz="3200" spc="-1" strike="noStrike">
              <a:latin typeface="Arial"/>
            </a:endParaRPr>
          </a:p>
        </p:txBody>
      </p:sp>
      <p:sp>
        <p:nvSpPr>
          <p:cNvPr id="296" name="PlaceHolder 5"/>
          <p:cNvSpPr>
            <a:spLocks noGrp="1"/>
          </p:cNvSpPr>
          <p:nvPr>
            <p:ph type="body"/>
          </p:nvPr>
        </p:nvSpPr>
        <p:spPr>
          <a:xfrm>
            <a:off x="6132960" y="4058640"/>
            <a:ext cx="52693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298" name="PlaceHolder 2"/>
          <p:cNvSpPr>
            <a:spLocks noGrp="1"/>
          </p:cNvSpPr>
          <p:nvPr>
            <p:ph type="body"/>
          </p:nvPr>
        </p:nvSpPr>
        <p:spPr>
          <a:xfrm>
            <a:off x="599760" y="1768680"/>
            <a:ext cx="3476880" cy="2090880"/>
          </a:xfrm>
          <a:prstGeom prst="rect">
            <a:avLst/>
          </a:prstGeom>
        </p:spPr>
        <p:txBody>
          <a:bodyPr lIns="0" rIns="0" tIns="0" bIns="0">
            <a:normAutofit/>
          </a:bodyPr>
          <a:p>
            <a:endParaRPr b="0" lang="en-IN" sz="3200" spc="-1" strike="noStrike">
              <a:latin typeface="Arial"/>
            </a:endParaRPr>
          </a:p>
        </p:txBody>
      </p:sp>
      <p:sp>
        <p:nvSpPr>
          <p:cNvPr id="299" name="PlaceHolder 3"/>
          <p:cNvSpPr>
            <a:spLocks noGrp="1"/>
          </p:cNvSpPr>
          <p:nvPr>
            <p:ph type="body"/>
          </p:nvPr>
        </p:nvSpPr>
        <p:spPr>
          <a:xfrm>
            <a:off x="4250880" y="1768680"/>
            <a:ext cx="3476880" cy="2090880"/>
          </a:xfrm>
          <a:prstGeom prst="rect">
            <a:avLst/>
          </a:prstGeom>
        </p:spPr>
        <p:txBody>
          <a:bodyPr lIns="0" rIns="0" tIns="0" bIns="0">
            <a:normAutofit/>
          </a:bodyPr>
          <a:p>
            <a:endParaRPr b="0" lang="en-IN" sz="3200" spc="-1" strike="noStrike">
              <a:latin typeface="Arial"/>
            </a:endParaRPr>
          </a:p>
        </p:txBody>
      </p:sp>
      <p:sp>
        <p:nvSpPr>
          <p:cNvPr id="300" name="PlaceHolder 4"/>
          <p:cNvSpPr>
            <a:spLocks noGrp="1"/>
          </p:cNvSpPr>
          <p:nvPr>
            <p:ph type="body"/>
          </p:nvPr>
        </p:nvSpPr>
        <p:spPr>
          <a:xfrm>
            <a:off x="7902000" y="1768680"/>
            <a:ext cx="3476880" cy="2090880"/>
          </a:xfrm>
          <a:prstGeom prst="rect">
            <a:avLst/>
          </a:prstGeom>
        </p:spPr>
        <p:txBody>
          <a:bodyPr lIns="0" rIns="0" tIns="0" bIns="0">
            <a:normAutofit/>
          </a:bodyPr>
          <a:p>
            <a:endParaRPr b="0" lang="en-IN" sz="3200" spc="-1" strike="noStrike">
              <a:latin typeface="Arial"/>
            </a:endParaRPr>
          </a:p>
        </p:txBody>
      </p:sp>
      <p:sp>
        <p:nvSpPr>
          <p:cNvPr id="301" name="PlaceHolder 5"/>
          <p:cNvSpPr>
            <a:spLocks noGrp="1"/>
          </p:cNvSpPr>
          <p:nvPr>
            <p:ph type="body"/>
          </p:nvPr>
        </p:nvSpPr>
        <p:spPr>
          <a:xfrm>
            <a:off x="599760" y="4058640"/>
            <a:ext cx="3476880" cy="2090880"/>
          </a:xfrm>
          <a:prstGeom prst="rect">
            <a:avLst/>
          </a:prstGeom>
        </p:spPr>
        <p:txBody>
          <a:bodyPr lIns="0" rIns="0" tIns="0" bIns="0">
            <a:normAutofit/>
          </a:bodyPr>
          <a:p>
            <a:endParaRPr b="0" lang="en-IN" sz="3200" spc="-1" strike="noStrike">
              <a:latin typeface="Arial"/>
            </a:endParaRPr>
          </a:p>
        </p:txBody>
      </p:sp>
      <p:sp>
        <p:nvSpPr>
          <p:cNvPr id="302" name="PlaceHolder 6"/>
          <p:cNvSpPr>
            <a:spLocks noGrp="1"/>
          </p:cNvSpPr>
          <p:nvPr>
            <p:ph type="body"/>
          </p:nvPr>
        </p:nvSpPr>
        <p:spPr>
          <a:xfrm>
            <a:off x="4250880" y="4058640"/>
            <a:ext cx="3476880" cy="2090880"/>
          </a:xfrm>
          <a:prstGeom prst="rect">
            <a:avLst/>
          </a:prstGeom>
        </p:spPr>
        <p:txBody>
          <a:bodyPr lIns="0" rIns="0" tIns="0" bIns="0">
            <a:normAutofit/>
          </a:bodyPr>
          <a:p>
            <a:endParaRPr b="0" lang="en-IN" sz="3200" spc="-1" strike="noStrike">
              <a:latin typeface="Arial"/>
            </a:endParaRPr>
          </a:p>
        </p:txBody>
      </p:sp>
      <p:sp>
        <p:nvSpPr>
          <p:cNvPr id="303" name="PlaceHolder 7"/>
          <p:cNvSpPr>
            <a:spLocks noGrp="1"/>
          </p:cNvSpPr>
          <p:nvPr>
            <p:ph type="body"/>
          </p:nvPr>
        </p:nvSpPr>
        <p:spPr>
          <a:xfrm>
            <a:off x="7902000" y="4058640"/>
            <a:ext cx="34768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6"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07"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99040" y="301320"/>
            <a:ext cx="10796040" cy="1259280"/>
          </a:xfrm>
          <a:prstGeom prst="rect">
            <a:avLst/>
          </a:prstGeom>
        </p:spPr>
        <p:txBody>
          <a:bodyPr lIns="0" rIns="0" tIns="0" bIns="0" anchor="ctr"/>
          <a:p>
            <a:pPr algn="ctr"/>
            <a:endParaRPr b="0" lang="en-IN" sz="4400" spc="-1" strike="noStrike">
              <a:latin typeface="Arial"/>
            </a:endParaRPr>
          </a:p>
        </p:txBody>
      </p:sp>
      <p:sp>
        <p:nvSpPr>
          <p:cNvPr id="309" name="PlaceHolder 2"/>
          <p:cNvSpPr>
            <a:spLocks noGrp="1"/>
          </p:cNvSpPr>
          <p:nvPr>
            <p:ph type="body"/>
          </p:nvPr>
        </p:nvSpPr>
        <p:spPr>
          <a:xfrm>
            <a:off x="599760" y="1768680"/>
            <a:ext cx="10798200" cy="43840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0.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42" name="PlaceHolder 1"/>
          <p:cNvSpPr>
            <a:spLocks noGrp="1"/>
          </p:cNvSpPr>
          <p:nvPr>
            <p:ph type="title"/>
          </p:nvPr>
        </p:nvSpPr>
        <p:spPr>
          <a:xfrm>
            <a:off x="599040" y="301320"/>
            <a:ext cx="10796040" cy="1259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43"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8"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29"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66"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267"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599760" y="301320"/>
            <a:ext cx="107982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05"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539280" y="936000"/>
            <a:ext cx="10796040" cy="27360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IN" sz="8000" spc="-1" strike="noStrike">
                <a:solidFill>
                  <a:srgbClr val="04617b"/>
                </a:solidFill>
                <a:latin typeface="Source Sans Pro Light"/>
                <a:ea typeface="DejaVu Sans"/>
              </a:rPr>
              <a:t>MULTI-CLASS TEXT CLASSIFICATION</a:t>
            </a:r>
            <a:endParaRPr b="0" lang="en-IN" sz="8000" spc="-1" strike="noStrike">
              <a:latin typeface="Arial"/>
            </a:endParaRPr>
          </a:p>
        </p:txBody>
      </p:sp>
      <p:sp>
        <p:nvSpPr>
          <p:cNvPr id="381" name="CustomShape 2"/>
          <p:cNvSpPr/>
          <p:nvPr/>
        </p:nvSpPr>
        <p:spPr>
          <a:xfrm>
            <a:off x="543240" y="6035400"/>
            <a:ext cx="10787400" cy="1547280"/>
          </a:xfrm>
          <a:prstGeom prst="rect">
            <a:avLst/>
          </a:prstGeom>
          <a:noFill/>
          <a:ln>
            <a:noFill/>
          </a:ln>
        </p:spPr>
        <p:style>
          <a:lnRef idx="0"/>
          <a:fillRef idx="0"/>
          <a:effectRef idx="0"/>
          <a:fontRef idx="minor"/>
        </p:style>
        <p:txBody>
          <a:bodyPr lIns="0" rIns="0" tIns="0" bIns="0"/>
          <a:p>
            <a:pPr>
              <a:lnSpc>
                <a:spcPct val="100000"/>
              </a:lnSpc>
            </a:pPr>
            <a:r>
              <a:rPr b="0" lang="en-IN" sz="2200" spc="-1" strike="noStrike">
                <a:solidFill>
                  <a:srgbClr val="000000"/>
                </a:solidFill>
                <a:latin typeface="Source Sans Pro"/>
                <a:ea typeface="DejaVu Sans"/>
              </a:rPr>
              <a:t>TEAMX</a:t>
            </a:r>
            <a:endParaRPr b="0" lang="en-IN" sz="2200" spc="-1" strike="noStrike">
              <a:latin typeface="Arial"/>
            </a:endParaRPr>
          </a:p>
          <a:p>
            <a:pPr>
              <a:lnSpc>
                <a:spcPct val="100000"/>
              </a:lnSpc>
            </a:pPr>
            <a:r>
              <a:rPr b="0" lang="en-IN" sz="2200" spc="-1" strike="noStrike">
                <a:solidFill>
                  <a:srgbClr val="000000"/>
                </a:solidFill>
                <a:latin typeface="Source Sans Pro"/>
                <a:ea typeface="DejaVu Sans"/>
              </a:rPr>
              <a:t>TEAM MEMBERS: Parikh Goyal, Chaitanya Gupta, Rajat Gupta</a:t>
            </a:r>
            <a:endParaRPr b="0" lang="en-IN"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Implementation</a:t>
            </a:r>
            <a:endParaRPr b="0" lang="en-IN" sz="4400" spc="-1" strike="noStrike">
              <a:latin typeface="Arial"/>
            </a:endParaRPr>
          </a:p>
        </p:txBody>
      </p:sp>
      <p:sp>
        <p:nvSpPr>
          <p:cNvPr id="398"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IN" sz="2400" spc="-1" strike="noStrike">
                <a:solidFill>
                  <a:srgbClr val="000000"/>
                </a:solidFill>
                <a:latin typeface="Arial"/>
                <a:ea typeface="DejaVu Sans"/>
              </a:rPr>
              <a:t>Feature extraction/Vectorization: To map words from abstract corresponding to each publication number to a corresponding vector of real numbers which is to be used to find word predictions, word similarities/semantics. Countvectorizer() - return integer count of words. </a:t>
            </a:r>
            <a:endParaRPr b="0" lang="en-IN" sz="2400" spc="-1" strike="noStrike">
              <a:latin typeface="Arial"/>
            </a:endParaRPr>
          </a:p>
          <a:p>
            <a:pPr>
              <a:lnSpc>
                <a:spcPct val="100000"/>
              </a:lnSpc>
              <a:spcBef>
                <a:spcPts val="1417"/>
              </a:spcBef>
            </a:pPr>
            <a:r>
              <a:rPr b="0" lang="en-IN" sz="2400" spc="-1" strike="noStrike">
                <a:solidFill>
                  <a:srgbClr val="000000"/>
                </a:solidFill>
                <a:latin typeface="Arial"/>
                <a:ea typeface="DejaVu Sans"/>
              </a:rPr>
              <a:t>Transformation: To reflect how important a word is to a document in a collection or corpus. TF–IDF transformer, term frequency–inverse document frequency, encoding to normalize the frequency of tokens in a document with respect to the rest of the corpus.</a:t>
            </a:r>
            <a:endParaRPr b="0" lang="en-IN" sz="2400" spc="-1" strike="noStrike">
              <a:latin typeface="Arial"/>
            </a:endParaRPr>
          </a:p>
          <a:p>
            <a:pPr>
              <a:lnSpc>
                <a:spcPct val="100000"/>
              </a:lnSpc>
              <a:spcBef>
                <a:spcPts val="1417"/>
              </a:spcBef>
            </a:pPr>
            <a:r>
              <a:rPr b="0" lang="en-IN" sz="2400" spc="-1" strike="noStrike">
                <a:solidFill>
                  <a:srgbClr val="000000"/>
                </a:solidFill>
                <a:latin typeface="Arial"/>
                <a:ea typeface="DejaVu Sans"/>
              </a:rPr>
              <a:t>Classification: Multinomial naive-bayes classification.</a:t>
            </a:r>
            <a:endParaRPr b="0" lang="en-IN" sz="24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To make the vectorizer =&gt; transformer =&gt; classifier easier to work with, the Pipeline class in Scilkit-Learn is used, so that whole set of processes behaves like a compound classifier.</a:t>
            </a: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144000" y="301320"/>
            <a:ext cx="1180656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Training performance evaluation and prediction</a:t>
            </a:r>
            <a:endParaRPr b="0" lang="en-IN" sz="4400" spc="-1" strike="noStrike">
              <a:latin typeface="Arial"/>
            </a:endParaRPr>
          </a:p>
        </p:txBody>
      </p:sp>
      <p:sp>
        <p:nvSpPr>
          <p:cNvPr id="400"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Training dataset into – 0.7 training and testing data</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Accuracy 0.7886435331230284</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Confusion matrix:  [[83  0 12  3]</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[ 4 84  1 40]</a:t>
            </a:r>
            <a:endParaRPr b="0" lang="en-IN" sz="3200" spc="-1" strike="noStrike">
              <a:latin typeface="Arial"/>
            </a:endParaRPr>
          </a:p>
          <a:p>
            <a:pPr lvl="5" marL="2592000" indent="-214560">
              <a:lnSpc>
                <a:spcPct val="100000"/>
              </a:lnSpc>
              <a:spcBef>
                <a:spcPts val="283"/>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[ 5  0 52  0]</a:t>
            </a:r>
            <a:endParaRPr b="0" lang="en-IN" sz="3200" spc="-1" strike="noStrike">
              <a:latin typeface="Arial"/>
            </a:endParaRPr>
          </a:p>
          <a:p>
            <a:pPr lvl="5" marL="2592000" indent="-214560">
              <a:lnSpc>
                <a:spcPct val="100000"/>
              </a:lnSpc>
              <a:spcBef>
                <a:spcPts val="283"/>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[ 1  1  0 31]]</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Classification report: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precision    recall  f1-score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Non-Alcohol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0.85      0.89      0.87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Alcohol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0.65      0.99      0.79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Autonomous Vehicles        0.91      0.80      0.85  </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Non-Autonomous Vehicles    0.94      0.42      0.58  </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-&gt; Prediction of testing dataset is stored in another file(‘test_data_output.csv’), after carrying out similar procedure for testing data publication numbers.     </a:t>
            </a:r>
            <a:r>
              <a:rPr b="0" lang="en-IN" sz="2200" spc="-1" strike="noStrike">
                <a:solidFill>
                  <a:srgbClr val="000000"/>
                </a:solidFill>
                <a:latin typeface="Arial"/>
                <a:ea typeface="DejaVu Sans"/>
              </a:rPr>
              <a:t>  </a:t>
            </a:r>
            <a:endParaRPr b="0" lang="en-IN" sz="2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598680" y="840960"/>
            <a:ext cx="10797480" cy="1101960"/>
          </a:xfrm>
          <a:prstGeom prst="rect">
            <a:avLst/>
          </a:prstGeom>
          <a:noFill/>
          <a:ln>
            <a:noFill/>
          </a:ln>
        </p:spPr>
        <p:style>
          <a:lnRef idx="0"/>
          <a:fillRef idx="0"/>
          <a:effectRef idx="0"/>
          <a:fontRef idx="minor"/>
        </p:style>
        <p:txBody>
          <a:bodyPr lIns="0" rIns="0" tIns="0" bIns="0" anchor="ctr"/>
          <a:p>
            <a:pPr>
              <a:lnSpc>
                <a:spcPct val="100000"/>
              </a:lnSpc>
            </a:pPr>
            <a:r>
              <a:rPr b="1" lang="en-IN" sz="4400" spc="-1" strike="noStrike">
                <a:solidFill>
                  <a:srgbClr val="000000"/>
                </a:solidFill>
                <a:latin typeface="Arial"/>
                <a:ea typeface="DejaVu Sans"/>
              </a:rPr>
              <a:t>LSTM</a:t>
            </a:r>
            <a:endParaRPr b="0" lang="en-IN" sz="4400" spc="-1" strike="noStrike">
              <a:latin typeface="Arial"/>
            </a:endParaRPr>
          </a:p>
        </p:txBody>
      </p:sp>
      <p:sp>
        <p:nvSpPr>
          <p:cNvPr id="402" name="CustomShape 2"/>
          <p:cNvSpPr/>
          <p:nvPr/>
        </p:nvSpPr>
        <p:spPr>
          <a:xfrm>
            <a:off x="503640" y="2185920"/>
            <a:ext cx="3671280" cy="378360"/>
          </a:xfrm>
          <a:prstGeom prst="rect">
            <a:avLst/>
          </a:prstGeom>
          <a:noFill/>
          <a:ln>
            <a:noFill/>
          </a:ln>
        </p:spPr>
        <p:style>
          <a:lnRef idx="0"/>
          <a:fillRef idx="0"/>
          <a:effectRef idx="0"/>
          <a:fontRef idx="minor"/>
        </p:style>
        <p:txBody>
          <a:bodyPr lIns="36000" rIns="36000" tIns="36000" bIns="36000" anchor="ctr"/>
          <a:p>
            <a:pPr>
              <a:lnSpc>
                <a:spcPct val="100000"/>
              </a:lnSpc>
            </a:pPr>
            <a:r>
              <a:rPr b="1" lang="en-IN" sz="1800" spc="-1" strike="noStrike">
                <a:solidFill>
                  <a:srgbClr val="000000"/>
                </a:solidFill>
                <a:latin typeface="Source Sans Pro"/>
                <a:ea typeface="DejaVu Sans"/>
              </a:rPr>
              <a:t>WHY LSTM?</a:t>
            </a:r>
            <a:endParaRPr b="0" lang="en-IN" sz="1800" spc="-1" strike="noStrike">
              <a:latin typeface="Arial"/>
            </a:endParaRPr>
          </a:p>
        </p:txBody>
      </p:sp>
      <p:sp>
        <p:nvSpPr>
          <p:cNvPr id="403" name="CustomShape 3"/>
          <p:cNvSpPr/>
          <p:nvPr/>
        </p:nvSpPr>
        <p:spPr>
          <a:xfrm>
            <a:off x="503640" y="2672640"/>
            <a:ext cx="10726920" cy="3949920"/>
          </a:xfrm>
          <a:prstGeom prst="rect">
            <a:avLst/>
          </a:prstGeom>
          <a:noFill/>
          <a:ln>
            <a:noFill/>
          </a:ln>
        </p:spPr>
        <p:style>
          <a:lnRef idx="0"/>
          <a:fillRef idx="0"/>
          <a:effectRef idx="0"/>
          <a:fontRef idx="minor"/>
        </p:style>
        <p:txBody>
          <a:bodyPr lIns="36000" rIns="36000" tIns="36000" bIns="36000" anchor="ctr"/>
          <a:p>
            <a:pPr>
              <a:lnSpc>
                <a:spcPct val="100000"/>
              </a:lnSpc>
            </a:pPr>
            <a:r>
              <a:rPr b="0" lang="en-IN" sz="1800" spc="-1" strike="noStrike">
                <a:solidFill>
                  <a:srgbClr val="000000"/>
                </a:solidFill>
                <a:latin typeface="Source Sans Pro"/>
                <a:ea typeface="DejaVu Sans"/>
              </a:rPr>
              <a:t>Bidirectional LSTM.</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Source Sans Pro"/>
                <a:ea typeface="DejaVu Sans"/>
              </a:rPr>
              <a:t>They make use of sequential information.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Source Sans Pro"/>
                <a:ea typeface="DejaVu Sans"/>
              </a:rPr>
              <a:t>They have a memory that captures what have been calculated so far.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Source Sans Pro"/>
                <a:ea typeface="DejaVu Sans"/>
              </a:rPr>
              <a:t>To capture the context of abstract.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Source Sans Pro"/>
                <a:ea typeface="DejaVu Sans"/>
              </a:rPr>
              <a:t>RNNs, by passing input from last output, are able to retain information, and able to leverage all information at the end to make predictions.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503640" y="902520"/>
            <a:ext cx="10797480" cy="968400"/>
          </a:xfrm>
          <a:prstGeom prst="rect">
            <a:avLst/>
          </a:prstGeom>
          <a:noFill/>
          <a:ln>
            <a:noFill/>
          </a:ln>
        </p:spPr>
        <p:style>
          <a:lnRef idx="0"/>
          <a:fillRef idx="0"/>
          <a:effectRef idx="0"/>
          <a:fontRef idx="minor"/>
        </p:style>
        <p:txBody>
          <a:bodyPr lIns="0" rIns="0" tIns="0" bIns="0" anchor="ctr"/>
          <a:p>
            <a:pPr>
              <a:lnSpc>
                <a:spcPct val="100000"/>
              </a:lnSpc>
            </a:pPr>
            <a:r>
              <a:rPr b="1" lang="en-IN" sz="4000" spc="-1" strike="noStrike">
                <a:solidFill>
                  <a:srgbClr val="000000"/>
                </a:solidFill>
                <a:latin typeface="Arial"/>
                <a:ea typeface="DejaVu Sans"/>
              </a:rPr>
              <a:t>EMBEDDING</a:t>
            </a:r>
            <a:endParaRPr b="0" lang="en-IN" sz="4000" spc="-1" strike="noStrike">
              <a:latin typeface="Arial"/>
            </a:endParaRPr>
          </a:p>
        </p:txBody>
      </p:sp>
      <p:sp>
        <p:nvSpPr>
          <p:cNvPr id="405" name="CustomShape 2"/>
          <p:cNvSpPr/>
          <p:nvPr/>
        </p:nvSpPr>
        <p:spPr>
          <a:xfrm>
            <a:off x="362160" y="3742200"/>
            <a:ext cx="7486920" cy="7210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GloVe – Global vector For Word Representation</a:t>
            </a:r>
            <a:endParaRPr b="0" lang="en-IN" sz="1800" spc="-1" strike="noStrike">
              <a:latin typeface="Arial"/>
            </a:endParaRPr>
          </a:p>
        </p:txBody>
      </p:sp>
      <p:sp>
        <p:nvSpPr>
          <p:cNvPr id="406" name="CustomShape 3"/>
          <p:cNvSpPr/>
          <p:nvPr/>
        </p:nvSpPr>
        <p:spPr>
          <a:xfrm>
            <a:off x="431640" y="2625120"/>
            <a:ext cx="10870920" cy="10458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Word embeddings are a type of word representation that allows words with similar meaning to have a similar representation.</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695160" y="45504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Further Efficiency Improval Strategies</a:t>
            </a:r>
            <a:endParaRPr b="0" lang="en-IN" sz="4400" spc="-1" strike="noStrike">
              <a:latin typeface="Arial"/>
            </a:endParaRPr>
          </a:p>
        </p:txBody>
      </p:sp>
      <p:sp>
        <p:nvSpPr>
          <p:cNvPr id="408" name="CustomShape 2"/>
          <p:cNvSpPr/>
          <p:nvPr/>
        </p:nvSpPr>
        <p:spPr>
          <a:xfrm>
            <a:off x="359280" y="2095920"/>
            <a:ext cx="10392120" cy="438192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Dataset improvement: Adding header tag(‘h1’) value to abstract to have output more precise information about publication number.</a:t>
            </a:r>
            <a:endParaRPr b="0" lang="en-IN" sz="24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Vectorization enhancement: Selection of appropriate dimensions for representation of words.</a:t>
            </a:r>
            <a:endParaRPr b="0" lang="en-IN" sz="24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2400" spc="-1" strike="noStrike">
                <a:solidFill>
                  <a:srgbClr val="000000"/>
                </a:solidFill>
                <a:latin typeface="Arial"/>
                <a:ea typeface="DejaVu Sans"/>
              </a:rPr>
              <a:t>Exploring neural networks further: The current neural network model’s performance can be enhanced by selection of better layer for LSTM.</a:t>
            </a:r>
            <a:endParaRPr b="0" lang="en-IN"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Conclusion</a:t>
            </a:r>
            <a:endParaRPr b="0" lang="en-IN" sz="4400" spc="-1" strike="noStrike">
              <a:latin typeface="Arial"/>
            </a:endParaRPr>
          </a:p>
        </p:txBody>
      </p:sp>
      <p:sp>
        <p:nvSpPr>
          <p:cNvPr id="410"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current MN-B classifier performs well with given dataset.</a:t>
            </a:r>
            <a:endParaRPr b="0" lang="en-IN"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The current neural network model gives good accuracy, and with performance improvement strategies suggested above further enhancement can be made on performance of both the models.</a:t>
            </a:r>
            <a:endParaRPr b="0" lang="en-IN"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648000" y="2627280"/>
            <a:ext cx="10796040" cy="12592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THANK YOU</a:t>
            </a:r>
            <a:endParaRPr b="0" lang="en-IN" sz="4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82" name="CustomShape 1"/>
          <p:cNvSpPr/>
          <p:nvPr/>
        </p:nvSpPr>
        <p:spPr>
          <a:xfrm>
            <a:off x="599040" y="121320"/>
            <a:ext cx="10796040" cy="1259280"/>
          </a:xfrm>
          <a:prstGeom prst="rect">
            <a:avLst/>
          </a:prstGeom>
          <a:noFill/>
          <a:ln>
            <a:noFill/>
          </a:ln>
        </p:spPr>
        <p:style>
          <a:lnRef idx="0"/>
          <a:fillRef idx="0"/>
          <a:effectRef idx="0"/>
          <a:fontRef idx="minor"/>
        </p:style>
        <p:txBody>
          <a:bodyPr lIns="0" rIns="0" tIns="0" bIns="0" anchor="b">
            <a:normAutofit/>
          </a:bodyPr>
          <a:p>
            <a:pPr>
              <a:lnSpc>
                <a:spcPct val="100000"/>
              </a:lnSpc>
            </a:pPr>
            <a:r>
              <a:rPr b="0" lang="en-IN" sz="6000" spc="-1" strike="noStrike">
                <a:solidFill>
                  <a:srgbClr val="ffffff"/>
                </a:solidFill>
                <a:latin typeface="Source Sans Pro Light"/>
                <a:ea typeface="DejaVu Sans"/>
              </a:rPr>
              <a:t>WHY TEXT CLASSIFICATION?</a:t>
            </a:r>
            <a:endParaRPr b="0" lang="en-IN" sz="6000" spc="-1" strike="noStrike">
              <a:latin typeface="Arial"/>
            </a:endParaRPr>
          </a:p>
        </p:txBody>
      </p:sp>
      <p:sp>
        <p:nvSpPr>
          <p:cNvPr id="383" name="CustomShape 2"/>
          <p:cNvSpPr/>
          <p:nvPr/>
        </p:nvSpPr>
        <p:spPr>
          <a:xfrm>
            <a:off x="599040" y="1920240"/>
            <a:ext cx="10737000" cy="4660920"/>
          </a:xfrm>
          <a:prstGeom prst="rect">
            <a:avLst/>
          </a:prstGeom>
          <a:noFill/>
          <a:ln>
            <a:noFill/>
          </a:ln>
        </p:spPr>
        <p:style>
          <a:lnRef idx="0"/>
          <a:fillRef idx="0"/>
          <a:effectRef idx="0"/>
          <a:fontRef idx="minor"/>
        </p:style>
        <p:txBody>
          <a:bodyPr lIns="0" rIns="0" tIns="0" bIns="0">
            <a:normAutofit/>
          </a:bodyPr>
          <a:p>
            <a:pPr marL="432000" indent="-321120">
              <a:lnSpc>
                <a:spcPct val="100000"/>
              </a:lnSpc>
              <a:spcAft>
                <a:spcPts val="1409"/>
              </a:spcAft>
              <a:buClr>
                <a:srgbClr val="04617b"/>
              </a:buClr>
              <a:buSzPct val="45000"/>
              <a:buFont typeface="Wingdings" charset="2"/>
              <a:buChar char=""/>
            </a:pPr>
            <a:r>
              <a:rPr b="0" lang="en-IN" sz="3200" spc="-1" strike="noStrike">
                <a:solidFill>
                  <a:srgbClr val="000000"/>
                </a:solidFill>
                <a:latin typeface="Source Sans Pro"/>
                <a:ea typeface="DejaVu Sans"/>
              </a:rPr>
              <a:t>As NLP is widely expanding field with large use-cases in real time applications, so a project on text-classification, which is probably the preliminary step towards that, can provide good experiece for working in this field.</a:t>
            </a:r>
            <a:endParaRPr b="0" lang="en-IN" sz="3200" spc="-1" strike="noStrike">
              <a:latin typeface="Arial"/>
            </a:endParaRPr>
          </a:p>
          <a:p>
            <a:pPr>
              <a:lnSpc>
                <a:spcPct val="100000"/>
              </a:lnSpc>
              <a:spcAft>
                <a:spcPts val="1409"/>
              </a:spcAft>
            </a:pPr>
            <a:endParaRPr b="0" lang="en-IN" sz="3200" spc="-1" strike="noStrike">
              <a:latin typeface="Arial"/>
            </a:endParaRPr>
          </a:p>
          <a:p>
            <a:pPr marL="432000" indent="-321120">
              <a:lnSpc>
                <a:spcPct val="100000"/>
              </a:lnSpc>
              <a:spcAft>
                <a:spcPts val="1409"/>
              </a:spcAft>
              <a:buClr>
                <a:srgbClr val="04617b"/>
              </a:buClr>
              <a:buSzPct val="45000"/>
              <a:buFont typeface="Wingdings" charset="2"/>
              <a:buChar char=""/>
            </a:pPr>
            <a:r>
              <a:rPr b="0" lang="en-IN" sz="3200" spc="-1" strike="noStrike">
                <a:solidFill>
                  <a:srgbClr val="000000"/>
                </a:solidFill>
                <a:latin typeface="Source Sans Pro"/>
                <a:ea typeface="DejaVu Sans"/>
              </a:rPr>
              <a:t>Opportunity to enhance prior knowledge with some application by developing a project.</a:t>
            </a:r>
            <a:endParaRPr b="0" lang="en-IN"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84"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IN" sz="5400" spc="-1" strike="noStrike">
                <a:solidFill>
                  <a:srgbClr val="04617b"/>
                </a:solidFill>
                <a:latin typeface="Source Sans Pro Light"/>
                <a:ea typeface="DejaVu Sans"/>
              </a:rPr>
              <a:t>Steps followed:</a:t>
            </a:r>
            <a:endParaRPr b="0" lang="en-IN" sz="5400" spc="-1" strike="noStrike">
              <a:latin typeface="Arial"/>
            </a:endParaRPr>
          </a:p>
        </p:txBody>
      </p:sp>
      <p:sp>
        <p:nvSpPr>
          <p:cNvPr id="385" name="CustomShape 2"/>
          <p:cNvSpPr/>
          <p:nvPr/>
        </p:nvSpPr>
        <p:spPr>
          <a:xfrm>
            <a:off x="608760" y="1733400"/>
            <a:ext cx="10828440" cy="5392440"/>
          </a:xfrm>
          <a:prstGeom prst="rect">
            <a:avLst/>
          </a:prstGeom>
          <a:noFill/>
          <a:ln>
            <a:noFill/>
          </a:ln>
        </p:spPr>
        <p:style>
          <a:lnRef idx="0"/>
          <a:fillRef idx="0"/>
          <a:effectRef idx="0"/>
          <a:fontRef idx="minor"/>
        </p:style>
        <p:txBody>
          <a:bodyPr lIns="0" rIns="0" tIns="0" bIns="0" anchor="ctr"/>
          <a:p>
            <a:pPr>
              <a:lnSpc>
                <a:spcPct val="100000"/>
              </a:lnSpc>
            </a:pPr>
            <a:r>
              <a:rPr b="0" lang="en-IN" sz="2000" spc="-1" strike="noStrike">
                <a:solidFill>
                  <a:srgbClr val="04617b"/>
                </a:solidFill>
                <a:latin typeface="Source Sans Pro Black"/>
                <a:ea typeface="DejaVu Sans"/>
              </a:rPr>
              <a:t>1) Problem identification and requirements analysis</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	</a:t>
            </a:r>
            <a:r>
              <a:rPr b="0" lang="en-IN" sz="2000" spc="-1" strike="noStrike">
                <a:solidFill>
                  <a:srgbClr val="04617b"/>
                </a:solidFill>
                <a:latin typeface="Source Sans Pro Black"/>
                <a:ea typeface="DejaVu Sans"/>
              </a:rPr>
              <a:t>- text classification basics, nlp libraries;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2) Collection of data</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	</a:t>
            </a:r>
            <a:r>
              <a:rPr b="0" lang="en-IN" sz="2000" spc="-1" strike="noStrike">
                <a:solidFill>
                  <a:srgbClr val="04617b"/>
                </a:solidFill>
                <a:latin typeface="Source Sans Pro Black"/>
                <a:ea typeface="DejaVu Sans"/>
              </a:rPr>
              <a:t>- link generation, format identification, data scraping;</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 </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3) Model selection</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	</a:t>
            </a:r>
            <a:r>
              <a:rPr b="0" lang="en-IN" sz="2000" spc="-1" strike="noStrike">
                <a:solidFill>
                  <a:srgbClr val="04617b"/>
                </a:solidFill>
                <a:latin typeface="Source Sans Pro Black"/>
                <a:ea typeface="DejaVu Sans"/>
              </a:rPr>
              <a:t>- fuctionality analysis and selection of appropriate algorithm and approach;</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4) Data preprocessing</a:t>
            </a: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	</a:t>
            </a:r>
            <a:r>
              <a:rPr b="0" lang="en-IN" sz="2000" spc="-1" strike="noStrike">
                <a:solidFill>
                  <a:srgbClr val="04617b"/>
                </a:solidFill>
                <a:latin typeface="Source Sans Pro Black"/>
                <a:ea typeface="DejaVu Sans"/>
              </a:rPr>
              <a:t>- data cleaning, tokenizing, stemming, input format specification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5) Model training and evaluation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6) Prediction of testing data</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4617b"/>
                </a:solidFill>
                <a:latin typeface="Source Sans Pro Black"/>
                <a:ea typeface="DejaVu Sans"/>
              </a:rPr>
              <a:t>7) Conclusion  </a:t>
            </a: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610560" y="493560"/>
            <a:ext cx="11590200" cy="126000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Problem identification and requirement analysis</a:t>
            </a:r>
            <a:endParaRPr b="0" lang="en-IN" sz="4400" spc="-1" strike="noStrike">
              <a:latin typeface="Arial"/>
            </a:endParaRPr>
          </a:p>
        </p:txBody>
      </p:sp>
      <p:sp>
        <p:nvSpPr>
          <p:cNvPr id="387" name="CustomShape 2"/>
          <p:cNvSpPr/>
          <p:nvPr/>
        </p:nvSpPr>
        <p:spPr>
          <a:xfrm>
            <a:off x="566280" y="2365920"/>
            <a:ext cx="10796400" cy="43822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Publication numbers storage format analysis. </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Data preprocessing steps involved for classification.</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Explored differnt classification techniques.</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Various stages of text-classification.</a:t>
            </a:r>
            <a:endParaRPr b="0" lang="en-IN"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3200" spc="-1" strike="noStrike">
                <a:solidFill>
                  <a:srgbClr val="000000"/>
                </a:solidFill>
                <a:latin typeface="Arial"/>
                <a:ea typeface="DejaVu Sans"/>
              </a:rPr>
              <a:t>Binary vs multi-class text classification and performance comparison of some text classification algorithms on both.</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Collection of Data</a:t>
            </a:r>
            <a:endParaRPr b="0" lang="en-IN" sz="4400" spc="-1" strike="noStrike">
              <a:latin typeface="Arial"/>
            </a:endParaRPr>
          </a:p>
        </p:txBody>
      </p:sp>
      <p:sp>
        <p:nvSpPr>
          <p:cNvPr id="389"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p>
            <a:pPr>
              <a:lnSpc>
                <a:spcPct val="100000"/>
              </a:lnSpc>
            </a:pPr>
            <a:r>
              <a:rPr b="0" lang="en-IN" sz="2600" spc="-1" strike="noStrike">
                <a:solidFill>
                  <a:srgbClr val="000000"/>
                </a:solidFill>
                <a:latin typeface="DejaVu Sans"/>
                <a:ea typeface="DejaVu Sans"/>
              </a:rPr>
              <a:t>Link Identification:</a:t>
            </a:r>
            <a:endParaRPr b="0" lang="en-IN" sz="2600" spc="-1" strike="noStrike">
              <a:latin typeface="Arial"/>
            </a:endParaRPr>
          </a:p>
          <a:p>
            <a:pPr>
              <a:lnSpc>
                <a:spcPct val="100000"/>
              </a:lnSpc>
            </a:pPr>
            <a:r>
              <a:rPr b="0" lang="en-IN" sz="2600" spc="-1" strike="noStrike">
                <a:solidFill>
                  <a:srgbClr val="000000"/>
                </a:solidFill>
                <a:latin typeface="DejaVu Sans"/>
                <a:ea typeface="DejaVu Sans"/>
              </a:rPr>
              <a:t>	</a:t>
            </a:r>
            <a:r>
              <a:rPr b="0" lang="en-IN" sz="2600" spc="-1" strike="noStrike">
                <a:solidFill>
                  <a:srgbClr val="000000"/>
                </a:solidFill>
                <a:latin typeface="DejaVu Sans"/>
                <a:ea typeface="DejaVu Sans"/>
              </a:rPr>
              <a:t>Url format - </a:t>
            </a:r>
            <a:r>
              <a:rPr b="0" lang="en-IN" sz="2600" spc="-1" strike="noStrike">
                <a:solidFill>
                  <a:srgbClr val="6a8759"/>
                </a:solidFill>
                <a:latin typeface="DejaVu Sans"/>
                <a:ea typeface="DejaVu Sans Mono"/>
              </a:rPr>
              <a:t>"https://patents.google.com/patent/"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	</a:t>
            </a:r>
            <a:r>
              <a:rPr b="0" lang="en-IN" sz="2600" spc="-1" strike="noStrike">
                <a:solidFill>
                  <a:srgbClr val="a9b7c6"/>
                </a:solidFill>
                <a:latin typeface="DejaVu Sans"/>
                <a:ea typeface="DejaVu Sans Mono"/>
              </a:rPr>
              <a:t>publication no + </a:t>
            </a:r>
            <a:r>
              <a:rPr b="0" lang="en-IN" sz="2600" spc="-1" strike="noStrike">
                <a:solidFill>
                  <a:srgbClr val="6a8759"/>
                </a:solidFill>
                <a:latin typeface="DejaVu Sans"/>
                <a:ea typeface="DejaVu Sans Mono"/>
              </a:rPr>
              <a:t>"/en"</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DejaVu Sans"/>
                <a:ea typeface="DejaVu Sans Mono"/>
              </a:rPr>
              <a:t>Abstract format:</a:t>
            </a:r>
            <a:endParaRPr b="0" lang="en-IN" sz="2600" spc="-1" strike="noStrike">
              <a:latin typeface="Arial"/>
            </a:endParaRPr>
          </a:p>
          <a:p>
            <a:pPr>
              <a:lnSpc>
                <a:spcPct val="100000"/>
              </a:lnSpc>
            </a:pP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Abstract about description of publication corresponding to </a:t>
            </a: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each publication no, in meta tag with -</a:t>
            </a:r>
            <a:endParaRPr b="0" lang="en-IN" sz="2600" spc="-1" strike="noStrike">
              <a:latin typeface="Arial"/>
            </a:endParaRPr>
          </a:p>
          <a:p>
            <a:pPr>
              <a:lnSpc>
                <a:spcPct val="100000"/>
              </a:lnSpc>
            </a:pP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	</a:t>
            </a:r>
            <a:r>
              <a:rPr b="0" lang="en-IN" sz="2600" spc="-1" strike="noStrike">
                <a:solidFill>
                  <a:srgbClr val="a9b7c6"/>
                </a:solidFill>
                <a:latin typeface="DejaVu Sans"/>
                <a:ea typeface="DejaVu Sans Mono"/>
              </a:rPr>
              <a:t>tag.get(</a:t>
            </a:r>
            <a:r>
              <a:rPr b="0" lang="en-IN" sz="2600" spc="-1" strike="noStrike">
                <a:solidFill>
                  <a:srgbClr val="6a8759"/>
                </a:solidFill>
                <a:latin typeface="DejaVu Sans"/>
                <a:ea typeface="DejaVu Sans Mono"/>
              </a:rPr>
              <a:t>"name"</a:t>
            </a:r>
            <a:r>
              <a:rPr b="0" lang="en-IN" sz="2600" spc="-1" strike="noStrike">
                <a:solidFill>
                  <a:srgbClr val="cc7832"/>
                </a:solidFill>
                <a:latin typeface="DejaVu Sans"/>
                <a:ea typeface="DejaVu Sans Mono"/>
              </a:rPr>
              <a:t>, None</a:t>
            </a:r>
            <a:r>
              <a:rPr b="0" lang="en-IN" sz="2600" spc="-1" strike="noStrike">
                <a:solidFill>
                  <a:srgbClr val="a9b7c6"/>
                </a:solidFill>
                <a:latin typeface="DejaVu Sans"/>
                <a:ea typeface="DejaVu Sans Mono"/>
              </a:rPr>
              <a:t>) == </a:t>
            </a:r>
            <a:r>
              <a:rPr b="0" lang="en-IN" sz="2600" spc="-1" strike="noStrike">
                <a:solidFill>
                  <a:srgbClr val="6a8759"/>
                </a:solidFill>
                <a:latin typeface="DejaVu Sans"/>
                <a:ea typeface="DejaVu Sans Mono"/>
              </a:rPr>
              <a:t>"description"</a:t>
            </a:r>
            <a:r>
              <a:rPr b="0" lang="en-IN" sz="2600" spc="-1" strike="noStrike">
                <a:solidFill>
                  <a:srgbClr val="000000"/>
                </a:solidFill>
                <a:latin typeface="DejaVu Sans"/>
                <a:ea typeface="DejaVu Sans Mono"/>
              </a:rPr>
              <a:t> </a:t>
            </a:r>
            <a:endParaRPr b="0" lang="en-IN" sz="2600" spc="-1" strike="noStrike">
              <a:latin typeface="Arial"/>
            </a:endParaRPr>
          </a:p>
          <a:p>
            <a:pPr>
              <a:lnSpc>
                <a:spcPct val="100000"/>
              </a:lnSpc>
            </a:pPr>
            <a:r>
              <a:rPr b="0" lang="en-IN" sz="2600" spc="-1" strike="noStrike">
                <a:solidFill>
                  <a:srgbClr val="000000"/>
                </a:solidFill>
                <a:latin typeface="DejaVu Sans"/>
                <a:ea typeface="DejaVu Sans Mono"/>
              </a:rPr>
              <a:t>	</a:t>
            </a:r>
            <a:r>
              <a:rPr b="0" lang="en-IN" sz="2600" spc="-1" strike="noStrike">
                <a:solidFill>
                  <a:srgbClr val="000000"/>
                </a:solidFill>
                <a:latin typeface="DejaVu Sans"/>
                <a:ea typeface="DejaVu Sans Mono"/>
              </a:rPr>
              <a:t>	</a:t>
            </a:r>
            <a:endParaRPr b="0" lang="en-IN" sz="2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864000" y="53856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Model selection</a:t>
            </a:r>
            <a:endParaRPr b="0" lang="en-IN" sz="4400" spc="-1" strike="noStrike">
              <a:latin typeface="Arial"/>
            </a:endParaRPr>
          </a:p>
        </p:txBody>
      </p:sp>
      <p:sp>
        <p:nvSpPr>
          <p:cNvPr id="391"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a:lnSpc>
                <a:spcPct val="100000"/>
              </a:lnSpc>
              <a:spcBef>
                <a:spcPts val="1414"/>
              </a:spcBef>
            </a:pPr>
            <a:endParaRPr b="0" lang="en-IN" sz="1800" spc="-1" strike="noStrike">
              <a:latin typeface="Arial"/>
            </a:endParaRPr>
          </a:p>
          <a:p>
            <a:pPr>
              <a:lnSpc>
                <a:spcPct val="100000"/>
              </a:lnSpc>
              <a:spcBef>
                <a:spcPts val="1414"/>
              </a:spcBef>
            </a:pPr>
            <a:endParaRPr b="0" lang="en-IN" sz="1800" spc="-1" strike="noStrike">
              <a:latin typeface="Arial"/>
            </a:endParaRPr>
          </a:p>
          <a:p>
            <a:pPr marL="432000" indent="-321840">
              <a:lnSpc>
                <a:spcPct val="100000"/>
              </a:lnSpc>
              <a:spcBef>
                <a:spcPts val="1414"/>
              </a:spcBef>
              <a:buClr>
                <a:srgbClr val="000000"/>
              </a:buClr>
              <a:buSzPct val="45000"/>
              <a:buFont typeface="Wingdings" charset="2"/>
              <a:buChar char=""/>
            </a:pPr>
            <a:r>
              <a:rPr b="0" lang="en-IN" sz="2600" spc="-1" strike="noStrike">
                <a:solidFill>
                  <a:srgbClr val="000000"/>
                </a:solidFill>
                <a:latin typeface="Arial"/>
                <a:ea typeface="DejaVu Sans"/>
              </a:rPr>
              <a:t>1) Multinomial Naive Bayes text classifier</a:t>
            </a:r>
            <a:endParaRPr b="0" lang="en-IN" sz="2600" spc="-1" strike="noStrike">
              <a:latin typeface="Arial"/>
            </a:endParaRPr>
          </a:p>
          <a:p>
            <a:pPr>
              <a:lnSpc>
                <a:spcPct val="100000"/>
              </a:lnSpc>
              <a:spcBef>
                <a:spcPts val="1414"/>
              </a:spcBef>
            </a:pPr>
            <a:endParaRPr b="0" lang="en-IN" sz="2600" spc="-1" strike="noStrike">
              <a:latin typeface="Arial"/>
            </a:endParaRPr>
          </a:p>
          <a:p>
            <a:pPr marL="432000" indent="-321840">
              <a:lnSpc>
                <a:spcPct val="100000"/>
              </a:lnSpc>
              <a:spcBef>
                <a:spcPts val="1414"/>
              </a:spcBef>
              <a:buClr>
                <a:srgbClr val="000000"/>
              </a:buClr>
              <a:buSzPct val="45000"/>
              <a:buFont typeface="Wingdings" charset="2"/>
              <a:buChar char=""/>
            </a:pPr>
            <a:r>
              <a:rPr b="0" lang="en-IN" sz="2600" spc="-1" strike="noStrike">
                <a:solidFill>
                  <a:srgbClr val="000000"/>
                </a:solidFill>
                <a:latin typeface="Arial"/>
                <a:ea typeface="DejaVu Sans"/>
              </a:rPr>
              <a:t>2) LSTM topic modeling </a:t>
            </a:r>
            <a:endParaRPr b="0" lang="en-IN" sz="2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Data Preprocessing</a:t>
            </a:r>
            <a:endParaRPr b="0" lang="en-IN" sz="4400" spc="-1" strike="noStrike">
              <a:latin typeface="Arial"/>
            </a:endParaRPr>
          </a:p>
        </p:txBody>
      </p:sp>
      <p:sp>
        <p:nvSpPr>
          <p:cNvPr id="393"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marL="432000" indent="-321840">
              <a:lnSpc>
                <a:spcPct val="100000"/>
              </a:lnSpc>
              <a:spcBef>
                <a:spcPts val="1134"/>
              </a:spcBef>
              <a:buClr>
                <a:srgbClr val="000000"/>
              </a:buClr>
              <a:buSzPct val="45000"/>
              <a:buFont typeface="Wingdings" charset="2"/>
              <a:buChar char=""/>
            </a:pPr>
            <a:r>
              <a:rPr b="0" lang="en-IN" sz="3200" spc="-1" strike="noStrike">
                <a:solidFill>
                  <a:srgbClr val="000000"/>
                </a:solidFill>
                <a:latin typeface="Arial"/>
                <a:ea typeface="DejaVu Sans"/>
              </a:rPr>
              <a:t>Data cleaning: </a:t>
            </a:r>
            <a:endParaRPr b="0" lang="en-IN" sz="32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2800" spc="-1" strike="noStrike">
                <a:solidFill>
                  <a:srgbClr val="000000"/>
                </a:solidFill>
                <a:latin typeface="Arial"/>
                <a:ea typeface="DejaVu Sans"/>
              </a:rPr>
              <a:t>- removing null values:</a:t>
            </a:r>
            <a:r>
              <a:rPr b="0" lang="en-IN" sz="2800" spc="-1" strike="noStrike">
                <a:solidFill>
                  <a:srgbClr val="000000"/>
                </a:solidFill>
                <a:latin typeface="Arial"/>
                <a:ea typeface="DejaVu Sans"/>
              </a:rPr>
              <a:t>	</a:t>
            </a:r>
            <a:r>
              <a:rPr b="0" lang="en-IN" sz="2800" spc="-1" strike="noStrike">
                <a:solidFill>
                  <a:srgbClr val="000000"/>
                </a:solidFill>
                <a:latin typeface="Arial"/>
                <a:ea typeface="DejaVu Sans"/>
              </a:rPr>
              <a:t>	</a:t>
            </a:r>
            <a:r>
              <a:rPr b="0" lang="en-IN" sz="2400" spc="-1" strike="noStrike">
                <a:solidFill>
                  <a:srgbClr val="000000"/>
                </a:solidFill>
                <a:latin typeface="Arial"/>
                <a:ea typeface="DejaVu Sans"/>
              </a:rPr>
              <a:t>df.dropna(inplace=True)</a:t>
            </a:r>
            <a:endParaRPr b="0" lang="en-IN" sz="24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2800" spc="-1" strike="noStrike">
                <a:solidFill>
                  <a:srgbClr val="000000"/>
                </a:solidFill>
                <a:latin typeface="Arial"/>
                <a:ea typeface="DejaVu Sans"/>
              </a:rPr>
              <a:t>- stop words removal</a:t>
            </a:r>
            <a:endParaRPr b="0" lang="en-IN" sz="28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3200" spc="-1" strike="noStrike">
                <a:solidFill>
                  <a:srgbClr val="000000"/>
                </a:solidFill>
                <a:latin typeface="Arial"/>
                <a:ea typeface="DejaVu Sans"/>
              </a:rPr>
              <a:t>Stemming:</a:t>
            </a:r>
            <a:endParaRPr b="0" lang="en-IN" sz="32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2800" spc="-1" strike="noStrike">
                <a:solidFill>
                  <a:srgbClr val="000000"/>
                </a:solidFill>
                <a:latin typeface="Arial"/>
                <a:ea typeface="DejaVu Sans"/>
              </a:rPr>
              <a:t>- PorterStemmer from nltk</a:t>
            </a:r>
            <a:endParaRPr b="0" lang="en-IN" sz="28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3200" spc="-1" strike="noStrike">
                <a:solidFill>
                  <a:srgbClr val="000000"/>
                </a:solidFill>
                <a:latin typeface="Arial"/>
                <a:ea typeface="DejaVu Sans"/>
              </a:rPr>
              <a:t>Tokenizing:</a:t>
            </a:r>
            <a:endParaRPr b="0" lang="en-IN" sz="3200" spc="-1" strike="noStrike">
              <a:latin typeface="Arial"/>
            </a:endParaRPr>
          </a:p>
          <a:p>
            <a:pPr marL="432000" indent="-321840">
              <a:lnSpc>
                <a:spcPct val="100000"/>
              </a:lnSpc>
              <a:spcBef>
                <a:spcPts val="1134"/>
              </a:spcBef>
              <a:buClr>
                <a:srgbClr val="000000"/>
              </a:buClr>
              <a:buSzPct val="45000"/>
              <a:buFont typeface="Wingdings" charset="2"/>
              <a:buChar char=""/>
            </a:pPr>
            <a:r>
              <a:rPr b="0" lang="en-IN" sz="2800" spc="-1" strike="noStrike">
                <a:solidFill>
                  <a:srgbClr val="000000"/>
                </a:solidFill>
                <a:latin typeface="Arial"/>
                <a:ea typeface="DejaVu Sans"/>
              </a:rPr>
              <a:t>- Nltk for tokenizing</a:t>
            </a:r>
            <a:endParaRPr b="0" lang="en-IN" sz="2800" spc="-1" strike="noStrike">
              <a:latin typeface="Arial"/>
            </a:endParaRPr>
          </a:p>
          <a:p>
            <a:pPr>
              <a:lnSpc>
                <a:spcPct val="100000"/>
              </a:lnSpc>
              <a:spcBef>
                <a:spcPts val="850"/>
              </a:spcBef>
            </a:pPr>
            <a:endParaRPr b="0" lang="en-IN" sz="2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4" name="" descr=""/>
          <p:cNvPicPr/>
          <p:nvPr/>
        </p:nvPicPr>
        <p:blipFill>
          <a:blip r:embed="rId1"/>
          <a:stretch/>
        </p:blipFill>
        <p:spPr>
          <a:xfrm>
            <a:off x="1296000" y="1217880"/>
            <a:ext cx="8781840" cy="48999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599040" y="301320"/>
            <a:ext cx="10796040" cy="1259280"/>
          </a:xfrm>
          <a:prstGeom prst="rect">
            <a:avLst/>
          </a:prstGeom>
          <a:noFill/>
          <a:ln>
            <a:noFill/>
          </a:ln>
        </p:spPr>
        <p:style>
          <a:lnRef idx="0"/>
          <a:fillRef idx="0"/>
          <a:effectRef idx="0"/>
          <a:fontRef idx="minor"/>
        </p:style>
        <p:txBody>
          <a:bodyPr lIns="0" rIns="0" tIns="0" bIns="0" anchor="ctr"/>
          <a:p>
            <a:pPr>
              <a:lnSpc>
                <a:spcPct val="100000"/>
              </a:lnSpc>
            </a:pPr>
            <a:r>
              <a:rPr b="0" lang="en-IN" sz="4400" spc="-1" strike="noStrike">
                <a:solidFill>
                  <a:srgbClr val="000000"/>
                </a:solidFill>
                <a:latin typeface="Arial"/>
                <a:ea typeface="DejaVu Sans"/>
              </a:rPr>
              <a:t>Multinomial Naive-Bayes Classifier</a:t>
            </a:r>
            <a:endParaRPr b="0" lang="en-IN" sz="4400" spc="-1" strike="noStrike">
              <a:latin typeface="Arial"/>
            </a:endParaRPr>
          </a:p>
        </p:txBody>
      </p:sp>
      <p:sp>
        <p:nvSpPr>
          <p:cNvPr id="396" name="CustomShape 2"/>
          <p:cNvSpPr/>
          <p:nvPr/>
        </p:nvSpPr>
        <p:spPr>
          <a:xfrm>
            <a:off x="599760" y="1768680"/>
            <a:ext cx="10796040" cy="4381920"/>
          </a:xfrm>
          <a:prstGeom prst="rect">
            <a:avLst/>
          </a:prstGeom>
          <a:noFill/>
          <a:ln>
            <a:noFill/>
          </a:ln>
        </p:spPr>
        <p:style>
          <a:lnRef idx="0"/>
          <a:fillRef idx="0"/>
          <a:effectRef idx="0"/>
          <a:fontRef idx="minor"/>
        </p:style>
        <p:txBody>
          <a:bodyPr lIns="0" rIns="0" tIns="0" bIns="0">
            <a:normAutofit/>
          </a:bodyPr>
          <a:p>
            <a:pPr>
              <a:lnSpc>
                <a:spcPct val="100000"/>
              </a:lnSpc>
            </a:pPr>
            <a:r>
              <a:rPr b="1" lang="en-IN" sz="2600" spc="-1" strike="noStrike">
                <a:solidFill>
                  <a:srgbClr val="000000"/>
                </a:solidFill>
                <a:latin typeface="Arial"/>
                <a:ea typeface="DejaVu Sans"/>
              </a:rPr>
              <a:t>WHY NAIVE BAYES?</a:t>
            </a:r>
            <a:endParaRPr b="0" lang="en-IN" sz="2600" spc="-1" strike="noStrike">
              <a:latin typeface="Arial"/>
            </a:endParaRPr>
          </a:p>
          <a:p>
            <a:pPr>
              <a:lnSpc>
                <a:spcPct val="100000"/>
              </a:lnSpc>
            </a:pPr>
            <a:r>
              <a:rPr b="0" lang="en-IN" sz="2600" spc="-1" strike="noStrike">
                <a:solidFill>
                  <a:srgbClr val="000000"/>
                </a:solidFill>
                <a:latin typeface="Arial"/>
                <a:ea typeface="DejaVu Sans"/>
              </a:rPr>
              <a:t>Although naive bayes comes up with assumption of independent features, however still naive bayes classifier can out perform some of the other powerful alternatives, especially with smaller datasets, like the one we have.</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Arial"/>
                <a:ea typeface="DejaVu Sans"/>
              </a:rPr>
              <a:t>NAIVE-BAYES vs MULTINOMIAL NAIVE-BAYES?</a:t>
            </a:r>
            <a:endParaRPr b="0" lang="en-IN" sz="2600" spc="-1" strike="noStrike">
              <a:latin typeface="Arial"/>
            </a:endParaRPr>
          </a:p>
          <a:p>
            <a:pPr>
              <a:lnSpc>
                <a:spcPct val="100000"/>
              </a:lnSpc>
              <a:spcBef>
                <a:spcPts val="850"/>
              </a:spcBef>
              <a:spcAft>
                <a:spcPts val="850"/>
              </a:spcAft>
            </a:pPr>
            <a:r>
              <a:rPr b="0" lang="en-IN" sz="2600" spc="-1" strike="noStrike">
                <a:solidFill>
                  <a:srgbClr val="000000"/>
                </a:solidFill>
                <a:latin typeface="Arial"/>
                <a:ea typeface="DejaVu Sans"/>
              </a:rPr>
              <a:t>For n dimensional data with k classes, in naive bayes, we have to assume some probability distribution for every (dimension,class pair) ; but in mnb we can assume multinomial distribution for all the pairs.</a:t>
            </a:r>
            <a:endParaRPr b="0" lang="en-IN" sz="2600" spc="-1" strike="noStrike">
              <a:latin typeface="Arial"/>
            </a:endParaRPr>
          </a:p>
          <a:p>
            <a:pPr>
              <a:lnSpc>
                <a:spcPct val="100000"/>
              </a:lnSpc>
              <a:spcBef>
                <a:spcPts val="850"/>
              </a:spcBef>
              <a:spcAft>
                <a:spcPts val="850"/>
              </a:spcAft>
            </a:pPr>
            <a:r>
              <a:rPr b="1" lang="en-IN" sz="2600" spc="-1" strike="noStrike">
                <a:solidFill>
                  <a:srgbClr val="000000"/>
                </a:solidFill>
                <a:latin typeface="Arial"/>
                <a:ea typeface="DejaVu Sans"/>
              </a:rPr>
              <a:t>  </a:t>
            </a:r>
            <a:endParaRPr b="0" lang="en-IN" sz="2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2020-02-08T22:47:33Z</dcterms:created>
  <dc:creator/>
  <dc:description/>
  <dc:language>en-IN</dc:language>
  <cp:lastModifiedBy/>
  <dcterms:modified xsi:type="dcterms:W3CDTF">2020-02-09T12:08:07Z</dcterms:modified>
  <cp:revision>26</cp:revision>
  <dc:subject/>
  <dc:title>Vivid</dc:title>
</cp:coreProperties>
</file>