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6" r:id="rId5"/>
    <p:sldId id="257" r:id="rId6"/>
    <p:sldId id="258" r:id="rId7"/>
    <p:sldId id="262" r:id="rId8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1070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EE79-B1AC-4318-8C38-29F80D0D985C}" type="datetimeFigureOut">
              <a:rPr lang="es-VE" smtClean="0"/>
              <a:pPr/>
              <a:t>13/06/2016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6AEF-30A6-44C7-BD0A-C4B86DBD03F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EE79-B1AC-4318-8C38-29F80D0D985C}" type="datetimeFigureOut">
              <a:rPr lang="es-VE" smtClean="0"/>
              <a:pPr/>
              <a:t>13/06/2016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6AEF-30A6-44C7-BD0A-C4B86DBD03F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EE79-B1AC-4318-8C38-29F80D0D985C}" type="datetimeFigureOut">
              <a:rPr lang="es-VE" smtClean="0"/>
              <a:pPr/>
              <a:t>13/06/2016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6AEF-30A6-44C7-BD0A-C4B86DBD03F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EE79-B1AC-4318-8C38-29F80D0D985C}" type="datetimeFigureOut">
              <a:rPr lang="es-VE" smtClean="0"/>
              <a:pPr/>
              <a:t>13/06/2016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6AEF-30A6-44C7-BD0A-C4B86DBD03F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EE79-B1AC-4318-8C38-29F80D0D985C}" type="datetimeFigureOut">
              <a:rPr lang="es-VE" smtClean="0"/>
              <a:pPr/>
              <a:t>13/06/2016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6AEF-30A6-44C7-BD0A-C4B86DBD03F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EE79-B1AC-4318-8C38-29F80D0D985C}" type="datetimeFigureOut">
              <a:rPr lang="es-VE" smtClean="0"/>
              <a:pPr/>
              <a:t>13/06/2016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6AEF-30A6-44C7-BD0A-C4B86DBD03F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EE79-B1AC-4318-8C38-29F80D0D985C}" type="datetimeFigureOut">
              <a:rPr lang="es-VE" smtClean="0"/>
              <a:pPr/>
              <a:t>13/06/2016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6AEF-30A6-44C7-BD0A-C4B86DBD03F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EE79-B1AC-4318-8C38-29F80D0D985C}" type="datetimeFigureOut">
              <a:rPr lang="es-VE" smtClean="0"/>
              <a:pPr/>
              <a:t>13/06/2016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6AEF-30A6-44C7-BD0A-C4B86DBD03F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EE79-B1AC-4318-8C38-29F80D0D985C}" type="datetimeFigureOut">
              <a:rPr lang="es-VE" smtClean="0"/>
              <a:pPr/>
              <a:t>13/06/2016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6AEF-30A6-44C7-BD0A-C4B86DBD03F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EE79-B1AC-4318-8C38-29F80D0D985C}" type="datetimeFigureOut">
              <a:rPr lang="es-VE" smtClean="0"/>
              <a:pPr/>
              <a:t>13/06/2016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6AEF-30A6-44C7-BD0A-C4B86DBD03F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EE79-B1AC-4318-8C38-29F80D0D985C}" type="datetimeFigureOut">
              <a:rPr lang="es-VE" smtClean="0"/>
              <a:pPr/>
              <a:t>13/06/2016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6AEF-30A6-44C7-BD0A-C4B86DBD03F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BEE79-B1AC-4318-8C38-29F80D0D985C}" type="datetimeFigureOut">
              <a:rPr lang="es-VE" smtClean="0"/>
              <a:pPr/>
              <a:t>13/06/2016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C6AEF-30A6-44C7-BD0A-C4B86DBD03F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bright="30000" contrast="-40000"/>
          </a:blip>
          <a:srcRect/>
          <a:stretch>
            <a:fillRect/>
          </a:stretch>
        </p:blipFill>
        <p:spPr bwMode="auto">
          <a:xfrm>
            <a:off x="2809832" y="764704"/>
            <a:ext cx="3778392" cy="28542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VE" sz="4800" b="1" dirty="0" smtClean="0"/>
              <a:t>Diagramas de Flujos de Datos (DFD)</a:t>
            </a:r>
            <a:endParaRPr lang="es-VE" sz="4800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55576" y="3717032"/>
            <a:ext cx="7776864" cy="2376264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algn="just"/>
            <a:r>
              <a:rPr lang="es-VE" b="1" i="1" dirty="0" smtClean="0">
                <a:solidFill>
                  <a:schemeClr val="tx1"/>
                </a:solidFill>
              </a:rPr>
              <a:t>Definición</a:t>
            </a:r>
            <a:r>
              <a:rPr lang="es-VE" dirty="0" smtClean="0">
                <a:solidFill>
                  <a:schemeClr val="tx1"/>
                </a:solidFill>
              </a:rPr>
              <a:t>. Es una herramienta gráfica que ayuda a describir la manera como fluyen los datos dentro de un sistema de información en una organización. </a:t>
            </a:r>
          </a:p>
          <a:p>
            <a:pPr algn="just"/>
            <a:r>
              <a:rPr lang="es-VE" dirty="0" smtClean="0">
                <a:solidFill>
                  <a:schemeClr val="tx1"/>
                </a:solidFill>
              </a:rPr>
              <a:t>No considera elementos de hardware y software, ni de cálculos y condiciones, solamente representa el flujo de los datos para un determinado proceso. </a:t>
            </a:r>
            <a:endParaRPr lang="es-V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s-VE" dirty="0" smtClean="0"/>
              <a:t>Diagrama de Flujo de Datos </a:t>
            </a:r>
            <a:r>
              <a:rPr lang="es-VE" dirty="0"/>
              <a:t>(</a:t>
            </a:r>
            <a:r>
              <a:rPr lang="es-VE" dirty="0" smtClean="0"/>
              <a:t>DFD)</a:t>
            </a:r>
            <a:endParaRPr lang="es-VE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827584" y="1268760"/>
          <a:ext cx="7560840" cy="49331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4512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Símbolos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Explicación</a:t>
                      </a:r>
                      <a:endParaRPr lang="es-VE" dirty="0"/>
                    </a:p>
                  </a:txBody>
                  <a:tcPr/>
                </a:tc>
              </a:tr>
              <a:tr h="925304"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b="1" dirty="0" smtClean="0"/>
                        <a:t>Entidades</a:t>
                      </a:r>
                      <a:r>
                        <a:rPr lang="es-VE" dirty="0" smtClean="0"/>
                        <a:t>. Organización, departamento, personas, otros sistemas que originan entradas y/o  salidas</a:t>
                      </a:r>
                      <a:endParaRPr lang="es-VE" dirty="0"/>
                    </a:p>
                  </a:txBody>
                  <a:tcPr/>
                </a:tc>
              </a:tr>
              <a:tr h="914504"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b="1" dirty="0" smtClean="0"/>
                        <a:t>Procesos</a:t>
                      </a:r>
                      <a:r>
                        <a:rPr lang="es-VE" dirty="0" smtClean="0"/>
                        <a:t>.  Momento durante el cual se transforman</a:t>
                      </a:r>
                      <a:r>
                        <a:rPr lang="es-VE" baseline="0" dirty="0" smtClean="0"/>
                        <a:t> las entradas en salidas, se redacta como una acción: calcular, listar, archivar, transcribir, clasificar,…</a:t>
                      </a:r>
                      <a:endParaRPr lang="es-VE" dirty="0"/>
                    </a:p>
                  </a:txBody>
                  <a:tcPr/>
                </a:tc>
              </a:tr>
              <a:tr h="1259552">
                <a:tc>
                  <a:txBody>
                    <a:bodyPr/>
                    <a:lstStyle/>
                    <a:p>
                      <a:r>
                        <a:rPr lang="es-VE" dirty="0" smtClean="0"/>
                        <a:t>Entrada</a:t>
                      </a:r>
                    </a:p>
                    <a:p>
                      <a:r>
                        <a:rPr lang="es-VE" dirty="0" smtClean="0"/>
                        <a:t>Salida</a:t>
                      </a:r>
                    </a:p>
                    <a:p>
                      <a:r>
                        <a:rPr lang="es-VE" dirty="0" smtClean="0"/>
                        <a:t>Entrada/salida</a:t>
                      </a:r>
                    </a:p>
                    <a:p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b="1" dirty="0" smtClean="0"/>
                        <a:t>Flujos de datos</a:t>
                      </a:r>
                      <a:r>
                        <a:rPr lang="es-VE" dirty="0" smtClean="0"/>
                        <a:t>.  Circulación dinámica de datos: listados, facturas, comprobantes, cheques</a:t>
                      </a:r>
                      <a:r>
                        <a:rPr lang="es-VE" baseline="0" dirty="0" smtClean="0"/>
                        <a:t> y</a:t>
                      </a:r>
                      <a:r>
                        <a:rPr lang="es-VE" dirty="0" smtClean="0"/>
                        <a:t> datos específicos</a:t>
                      </a:r>
                      <a:r>
                        <a:rPr lang="es-VE" baseline="0" dirty="0" smtClean="0"/>
                        <a:t> como montos, fechas, códigos, </a:t>
                      </a:r>
                      <a:r>
                        <a:rPr lang="es-VE" dirty="0" smtClean="0"/>
                        <a:t> entre otros</a:t>
                      </a:r>
                      <a:endParaRPr lang="es-VE" dirty="0"/>
                    </a:p>
                  </a:txBody>
                  <a:tcPr/>
                </a:tc>
              </a:tr>
              <a:tr h="990104"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b="1" dirty="0" smtClean="0"/>
                        <a:t>Archivos</a:t>
                      </a:r>
                      <a:r>
                        <a:rPr lang="es-VE" dirty="0" smtClean="0"/>
                        <a:t>.</a:t>
                      </a:r>
                      <a:r>
                        <a:rPr lang="es-VE" baseline="0" dirty="0" smtClean="0"/>
                        <a:t> Almacén de datos, lugar donde se depositan los datos, ya sean como destino de un proceso o para recuperarlos para otro proceso</a:t>
                      </a:r>
                      <a:endParaRPr lang="es-V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3 Rectángulo"/>
          <p:cNvSpPr/>
          <p:nvPr/>
        </p:nvSpPr>
        <p:spPr>
          <a:xfrm>
            <a:off x="1835696" y="1772816"/>
            <a:ext cx="100811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4 Rectángulo redondeado"/>
          <p:cNvSpPr/>
          <p:nvPr/>
        </p:nvSpPr>
        <p:spPr>
          <a:xfrm>
            <a:off x="1115616" y="2636912"/>
            <a:ext cx="720080" cy="7920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5 Elipse"/>
          <p:cNvSpPr/>
          <p:nvPr/>
        </p:nvSpPr>
        <p:spPr>
          <a:xfrm>
            <a:off x="2411760" y="2708920"/>
            <a:ext cx="792088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7" name="24 Grupo"/>
          <p:cNvGrpSpPr/>
          <p:nvPr/>
        </p:nvGrpSpPr>
        <p:grpSpPr>
          <a:xfrm>
            <a:off x="1619672" y="5445224"/>
            <a:ext cx="2016224" cy="936104"/>
            <a:chOff x="5940152" y="4437112"/>
            <a:chExt cx="2016224" cy="936104"/>
          </a:xfrm>
        </p:grpSpPr>
        <p:sp>
          <p:nvSpPr>
            <p:cNvPr id="8" name="7 Rectángulo"/>
            <p:cNvSpPr/>
            <p:nvPr/>
          </p:nvSpPr>
          <p:spPr>
            <a:xfrm>
              <a:off x="5940152" y="4581128"/>
              <a:ext cx="1944216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>
                <a:solidFill>
                  <a:schemeClr val="tx1"/>
                </a:solidFill>
              </a:endParaRPr>
            </a:p>
          </p:txBody>
        </p:sp>
        <p:sp>
          <p:nvSpPr>
            <p:cNvPr id="9" name="8 Rectángulo"/>
            <p:cNvSpPr/>
            <p:nvPr/>
          </p:nvSpPr>
          <p:spPr>
            <a:xfrm>
              <a:off x="7668344" y="4437112"/>
              <a:ext cx="288032" cy="936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cxnSp>
        <p:nvCxnSpPr>
          <p:cNvPr id="11" name="10 Conector recto de flecha"/>
          <p:cNvCxnSpPr/>
          <p:nvPr/>
        </p:nvCxnSpPr>
        <p:spPr>
          <a:xfrm>
            <a:off x="1835696" y="3933056"/>
            <a:ext cx="158417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>
            <a:off x="1763688" y="4221088"/>
            <a:ext cx="151216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1763688" y="4653136"/>
            <a:ext cx="151216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Reglas para elaborar DFD</a:t>
            </a:r>
            <a:endParaRPr lang="es-VE" dirty="0"/>
          </a:p>
        </p:txBody>
      </p:sp>
      <p:sp>
        <p:nvSpPr>
          <p:cNvPr id="3" name="2 CuadroTexto"/>
          <p:cNvSpPr txBox="1"/>
          <p:nvPr/>
        </p:nvSpPr>
        <p:spPr>
          <a:xfrm>
            <a:off x="467544" y="1268760"/>
            <a:ext cx="83529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s-VE" sz="2000" dirty="0" smtClean="0"/>
              <a:t>Las entidades no se relacionan directamente con los archivos, ni para entrada, salida y entrada/salida de datos.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VE" sz="2000" dirty="0" smtClean="0"/>
              <a:t>Los archivos no intercambian datos directamente, sino a través de procesos.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VE" sz="2000" dirty="0" smtClean="0"/>
              <a:t>Se pueden usar dos flechas (flujos) para describir una entrada y una salida, pero, también,  una sola flecha con dos puntas.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VE" sz="2000" dirty="0" smtClean="0"/>
              <a:t>Pueden haber conexiones directas entre procesos, sin embargo, los procesos se pueden conectar a través de archivos.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VE" sz="2000" dirty="0" smtClean="0"/>
              <a:t>Los flujos de datos, los procesos, las entidades deben etiquetarse con un único nombre con la intención de evitar confusiones.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VE" sz="2000" dirty="0" smtClean="0"/>
              <a:t>Los DFD son diagramas que se pueden desagregar en mayor nivel de detalles, se inicia por un DFD de contexto (nivel cero) y se puede detallar con niveles (1,2,3, …). Se recomienda por lo menos hasta 2 niveles.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VE" sz="2000" dirty="0" smtClean="0"/>
              <a:t>Se debe realizar el DFD antes de la implantación de nuevo sistema (con el sistema actual) y después (con el nuevo sistema)</a:t>
            </a:r>
          </a:p>
          <a:p>
            <a:pPr marL="342900" indent="-342900" algn="just">
              <a:buFont typeface="+mj-lt"/>
              <a:buAutoNum type="arabicPeriod"/>
            </a:pPr>
            <a:endParaRPr lang="es-V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1560" y="2204864"/>
            <a:ext cx="2232248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ESTUDIANTE</a:t>
            </a:r>
            <a:endParaRPr lang="es-VE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 redondeado">
            <a:hlinkClick r:id="rId2" action="ppaction://hlinksldjump"/>
          </p:cNvPr>
          <p:cNvSpPr/>
          <p:nvPr/>
        </p:nvSpPr>
        <p:spPr>
          <a:xfrm>
            <a:off x="6876256" y="1882924"/>
            <a:ext cx="1728192" cy="17281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chemeClr val="tx1"/>
                </a:solidFill>
              </a:rPr>
              <a:t>SISTEMA DE INSCRIPCIÓN DACE</a:t>
            </a:r>
            <a:endParaRPr lang="es-VE" b="1" dirty="0">
              <a:solidFill>
                <a:schemeClr val="tx1"/>
              </a:solidFill>
            </a:endParaRPr>
          </a:p>
        </p:txBody>
      </p:sp>
      <p:cxnSp>
        <p:nvCxnSpPr>
          <p:cNvPr id="15" name="14 Conector angular"/>
          <p:cNvCxnSpPr>
            <a:stCxn id="4" idx="3"/>
            <a:endCxn id="6" idx="1"/>
          </p:cNvCxnSpPr>
          <p:nvPr/>
        </p:nvCxnSpPr>
        <p:spPr>
          <a:xfrm>
            <a:off x="2843808" y="2744924"/>
            <a:ext cx="4032448" cy="209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3131840" y="1988840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/>
              <a:t>Orden de solicitud de  Documento (Constancia de Inscripción)</a:t>
            </a:r>
            <a:endParaRPr lang="es-VE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203848" y="2852936"/>
            <a:ext cx="3248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/>
              <a:t>Documento solicitado impreso  firmado y sellado</a:t>
            </a:r>
            <a:endParaRPr lang="es-VE" dirty="0"/>
          </a:p>
        </p:txBody>
      </p:sp>
      <p:sp>
        <p:nvSpPr>
          <p:cNvPr id="19" name="18 CuadroTexto"/>
          <p:cNvSpPr txBox="1"/>
          <p:nvPr/>
        </p:nvSpPr>
        <p:spPr>
          <a:xfrm>
            <a:off x="-180528" y="1475492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 smtClean="0"/>
              <a:t>Nivel Cero – Diagrama de Contexto</a:t>
            </a:r>
            <a:endParaRPr lang="es-VE" b="1" dirty="0"/>
          </a:p>
        </p:txBody>
      </p:sp>
      <p:sp>
        <p:nvSpPr>
          <p:cNvPr id="20" name="19 Rectángulo"/>
          <p:cNvSpPr/>
          <p:nvPr/>
        </p:nvSpPr>
        <p:spPr>
          <a:xfrm>
            <a:off x="611560" y="4543028"/>
            <a:ext cx="2232248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ESTUDIANTE</a:t>
            </a:r>
            <a:endParaRPr lang="es-VE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20 Rectángulo redondeado">
            <a:hlinkClick r:id="rId2" action="ppaction://hlinksldjump"/>
          </p:cNvPr>
          <p:cNvSpPr/>
          <p:nvPr/>
        </p:nvSpPr>
        <p:spPr>
          <a:xfrm>
            <a:off x="6876256" y="4221088"/>
            <a:ext cx="1728192" cy="17281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chemeClr val="tx1"/>
                </a:solidFill>
              </a:rPr>
              <a:t>SISTEMA DE INSCRIPCIÓN DACE</a:t>
            </a:r>
            <a:endParaRPr lang="es-VE" b="1" dirty="0">
              <a:solidFill>
                <a:schemeClr val="tx1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3131840" y="4077072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/>
              <a:t>Orden de solicitud de  Documento (Constancia de Inscripción)</a:t>
            </a:r>
            <a:endParaRPr lang="es-VE" dirty="0"/>
          </a:p>
        </p:txBody>
      </p:sp>
      <p:sp>
        <p:nvSpPr>
          <p:cNvPr id="24" name="23 CuadroTexto"/>
          <p:cNvSpPr txBox="1"/>
          <p:nvPr/>
        </p:nvSpPr>
        <p:spPr>
          <a:xfrm>
            <a:off x="3059832" y="5517232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/>
              <a:t>Documento solicitado impreso  firmado y sellado</a:t>
            </a:r>
            <a:endParaRPr lang="es-VE" dirty="0"/>
          </a:p>
        </p:txBody>
      </p:sp>
      <p:cxnSp>
        <p:nvCxnSpPr>
          <p:cNvPr id="26" name="25 Conector angular"/>
          <p:cNvCxnSpPr>
            <a:stCxn id="20" idx="0"/>
            <a:endCxn id="21" idx="0"/>
          </p:cNvCxnSpPr>
          <p:nvPr/>
        </p:nvCxnSpPr>
        <p:spPr>
          <a:xfrm rot="5400000" flipH="1" flipV="1">
            <a:off x="4573048" y="1375724"/>
            <a:ext cx="321940" cy="6012668"/>
          </a:xfrm>
          <a:prstGeom prst="bentConnector3">
            <a:avLst>
              <a:gd name="adj1" fmla="val 171007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angular"/>
          <p:cNvCxnSpPr>
            <a:stCxn id="21" idx="2"/>
            <a:endCxn id="20" idx="2"/>
          </p:cNvCxnSpPr>
          <p:nvPr/>
        </p:nvCxnSpPr>
        <p:spPr>
          <a:xfrm rot="5400000" flipH="1">
            <a:off x="4570952" y="2779880"/>
            <a:ext cx="326132" cy="6012668"/>
          </a:xfrm>
          <a:prstGeom prst="bentConnector3">
            <a:avLst>
              <a:gd name="adj1" fmla="val -7009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539552" y="332656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400" b="1" dirty="0" smtClean="0"/>
              <a:t>DFD para el proceso de solicitud de un documento (Constancia de Inscripción)  en el DACE.</a:t>
            </a:r>
            <a:endParaRPr lang="es-VE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67544" y="385614"/>
            <a:ext cx="2232248" cy="10801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ESTUDIANTE</a:t>
            </a:r>
            <a:endParaRPr lang="es-VE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6372200" y="63674"/>
            <a:ext cx="1728192" cy="17281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s-VE" b="1" dirty="0" smtClean="0">
                <a:solidFill>
                  <a:schemeClr val="tx1"/>
                </a:solidFill>
              </a:rPr>
              <a:t>Recepción de solicitud de Documento</a:t>
            </a:r>
            <a:endParaRPr lang="es-VE" b="1" dirty="0">
              <a:solidFill>
                <a:schemeClr val="tx1"/>
              </a:solidFill>
            </a:endParaRPr>
          </a:p>
        </p:txBody>
      </p:sp>
      <p:cxnSp>
        <p:nvCxnSpPr>
          <p:cNvPr id="15" name="14 Conector angular"/>
          <p:cNvCxnSpPr>
            <a:stCxn id="4" idx="3"/>
            <a:endCxn id="6" idx="1"/>
          </p:cNvCxnSpPr>
          <p:nvPr/>
        </p:nvCxnSpPr>
        <p:spPr>
          <a:xfrm>
            <a:off x="2699792" y="925674"/>
            <a:ext cx="3672408" cy="209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2771800" y="395953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600" dirty="0" smtClean="0"/>
              <a:t>Orden de solicitud de  Documento (Constancia de Inscripción)</a:t>
            </a:r>
            <a:endParaRPr lang="es-VE" sz="16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419872" y="908720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600" dirty="0" smtClean="0"/>
              <a:t>Recibo de constancia de solicitud de documentos</a:t>
            </a:r>
            <a:endParaRPr lang="es-VE" sz="1600" dirty="0"/>
          </a:p>
        </p:txBody>
      </p:sp>
      <p:grpSp>
        <p:nvGrpSpPr>
          <p:cNvPr id="9" name="8 Grupo"/>
          <p:cNvGrpSpPr/>
          <p:nvPr/>
        </p:nvGrpSpPr>
        <p:grpSpPr>
          <a:xfrm>
            <a:off x="6732240" y="2670820"/>
            <a:ext cx="2016224" cy="936104"/>
            <a:chOff x="5940152" y="4437112"/>
            <a:chExt cx="2016224" cy="936104"/>
          </a:xfrm>
        </p:grpSpPr>
        <p:sp>
          <p:nvSpPr>
            <p:cNvPr id="7" name="6 Rectángulo"/>
            <p:cNvSpPr/>
            <p:nvPr/>
          </p:nvSpPr>
          <p:spPr>
            <a:xfrm>
              <a:off x="5940152" y="4581128"/>
              <a:ext cx="1944216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>
                <a:solidFill>
                  <a:schemeClr val="tx1"/>
                </a:solidFill>
              </a:endParaRPr>
            </a:p>
          </p:txBody>
        </p:sp>
        <p:sp>
          <p:nvSpPr>
            <p:cNvPr id="8" name="7 Rectángulo"/>
            <p:cNvSpPr/>
            <p:nvPr/>
          </p:nvSpPr>
          <p:spPr>
            <a:xfrm>
              <a:off x="7668344" y="4437112"/>
              <a:ext cx="288032" cy="936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sp>
        <p:nvSpPr>
          <p:cNvPr id="10" name="9 CuadroTexto"/>
          <p:cNvSpPr txBox="1"/>
          <p:nvPr/>
        </p:nvSpPr>
        <p:spPr>
          <a:xfrm>
            <a:off x="6732240" y="2780928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b="1" dirty="0" smtClean="0"/>
              <a:t>Archivo de solicitud de documentos</a:t>
            </a:r>
            <a:endParaRPr lang="es-VE" sz="1600" b="1" dirty="0"/>
          </a:p>
        </p:txBody>
      </p:sp>
      <p:cxnSp>
        <p:nvCxnSpPr>
          <p:cNvPr id="12" name="11 Forma"/>
          <p:cNvCxnSpPr>
            <a:stCxn id="6" idx="2"/>
            <a:endCxn id="7" idx="0"/>
          </p:cNvCxnSpPr>
          <p:nvPr/>
        </p:nvCxnSpPr>
        <p:spPr>
          <a:xfrm rot="16200000" flipH="1">
            <a:off x="6958837" y="2069325"/>
            <a:ext cx="1022970" cy="46805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7703840" y="1857598"/>
            <a:ext cx="1548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dirty="0" smtClean="0"/>
              <a:t>Orden de solicitud de Documentos</a:t>
            </a:r>
            <a:endParaRPr lang="es-VE" sz="1600" dirty="0"/>
          </a:p>
        </p:txBody>
      </p:sp>
      <p:sp>
        <p:nvSpPr>
          <p:cNvPr id="19" name="18 Rectángulo redondeado">
            <a:hlinkClick r:id="rId2" action="ppaction://hlinksldjump"/>
          </p:cNvPr>
          <p:cNvSpPr/>
          <p:nvPr/>
        </p:nvSpPr>
        <p:spPr>
          <a:xfrm>
            <a:off x="3059832" y="2132856"/>
            <a:ext cx="1728192" cy="17281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s-VE" b="1" dirty="0" smtClean="0">
                <a:solidFill>
                  <a:schemeClr val="tx1"/>
                </a:solidFill>
              </a:rPr>
              <a:t>Generar Documento solicitado</a:t>
            </a:r>
            <a:endParaRPr lang="es-VE" b="1" dirty="0">
              <a:solidFill>
                <a:schemeClr val="tx1"/>
              </a:solidFill>
            </a:endParaRPr>
          </a:p>
        </p:txBody>
      </p:sp>
      <p:grpSp>
        <p:nvGrpSpPr>
          <p:cNvPr id="21" name="20 Grupo"/>
          <p:cNvGrpSpPr/>
          <p:nvPr/>
        </p:nvGrpSpPr>
        <p:grpSpPr>
          <a:xfrm>
            <a:off x="6732240" y="3356992"/>
            <a:ext cx="2016224" cy="936104"/>
            <a:chOff x="5940152" y="4437112"/>
            <a:chExt cx="2016224" cy="936104"/>
          </a:xfrm>
        </p:grpSpPr>
        <p:sp>
          <p:nvSpPr>
            <p:cNvPr id="22" name="21 Rectángulo"/>
            <p:cNvSpPr/>
            <p:nvPr/>
          </p:nvSpPr>
          <p:spPr>
            <a:xfrm>
              <a:off x="5940152" y="4581128"/>
              <a:ext cx="1944216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>
                <a:solidFill>
                  <a:schemeClr val="tx1"/>
                </a:solidFill>
              </a:endParaRPr>
            </a:p>
          </p:txBody>
        </p:sp>
        <p:sp>
          <p:nvSpPr>
            <p:cNvPr id="23" name="22 Rectángulo"/>
            <p:cNvSpPr/>
            <p:nvPr/>
          </p:nvSpPr>
          <p:spPr>
            <a:xfrm>
              <a:off x="7668344" y="4437112"/>
              <a:ext cx="288032" cy="936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sp>
        <p:nvSpPr>
          <p:cNvPr id="24" name="23 CuadroTexto"/>
          <p:cNvSpPr txBox="1"/>
          <p:nvPr/>
        </p:nvSpPr>
        <p:spPr>
          <a:xfrm>
            <a:off x="6732240" y="3467100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b="1" dirty="0" smtClean="0"/>
              <a:t>Archivo de datos de los estudiantes</a:t>
            </a:r>
            <a:endParaRPr lang="es-VE" sz="1600" b="1" dirty="0"/>
          </a:p>
        </p:txBody>
      </p:sp>
      <p:grpSp>
        <p:nvGrpSpPr>
          <p:cNvPr id="25" name="24 Grupo"/>
          <p:cNvGrpSpPr/>
          <p:nvPr/>
        </p:nvGrpSpPr>
        <p:grpSpPr>
          <a:xfrm>
            <a:off x="6732240" y="4005064"/>
            <a:ext cx="2016224" cy="936104"/>
            <a:chOff x="5940152" y="4437112"/>
            <a:chExt cx="2016224" cy="936104"/>
          </a:xfrm>
        </p:grpSpPr>
        <p:sp>
          <p:nvSpPr>
            <p:cNvPr id="26" name="25 Rectángulo"/>
            <p:cNvSpPr/>
            <p:nvPr/>
          </p:nvSpPr>
          <p:spPr>
            <a:xfrm>
              <a:off x="5940152" y="4581128"/>
              <a:ext cx="1944216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>
                <a:solidFill>
                  <a:schemeClr val="tx1"/>
                </a:solidFill>
              </a:endParaRPr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7668344" y="4437112"/>
              <a:ext cx="288032" cy="936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sp>
        <p:nvSpPr>
          <p:cNvPr id="28" name="27 CuadroTexto"/>
          <p:cNvSpPr txBox="1"/>
          <p:nvPr/>
        </p:nvSpPr>
        <p:spPr>
          <a:xfrm>
            <a:off x="6732240" y="4115172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b="1" dirty="0" smtClean="0"/>
              <a:t>Archivo de asignaturas inscritas</a:t>
            </a:r>
            <a:endParaRPr lang="es-VE" sz="1600" b="1" dirty="0"/>
          </a:p>
        </p:txBody>
      </p:sp>
      <p:cxnSp>
        <p:nvCxnSpPr>
          <p:cNvPr id="30" name="29 Conector angular"/>
          <p:cNvCxnSpPr>
            <a:stCxn id="10" idx="1"/>
            <a:endCxn id="19" idx="0"/>
          </p:cNvCxnSpPr>
          <p:nvPr/>
        </p:nvCxnSpPr>
        <p:spPr>
          <a:xfrm rot="10800000">
            <a:off x="3923928" y="2132856"/>
            <a:ext cx="2808312" cy="940460"/>
          </a:xfrm>
          <a:prstGeom prst="bentConnector4">
            <a:avLst>
              <a:gd name="adj1" fmla="val 59035"/>
              <a:gd name="adj2" fmla="val 12430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Forma"/>
          <p:cNvCxnSpPr>
            <a:stCxn id="24" idx="1"/>
          </p:cNvCxnSpPr>
          <p:nvPr/>
        </p:nvCxnSpPr>
        <p:spPr>
          <a:xfrm rot="10800000">
            <a:off x="4788024" y="3140968"/>
            <a:ext cx="1944216" cy="618520"/>
          </a:xfrm>
          <a:prstGeom prst="bentConnector3">
            <a:avLst>
              <a:gd name="adj1" fmla="val 1570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Forma"/>
          <p:cNvCxnSpPr>
            <a:stCxn id="28" idx="1"/>
            <a:endCxn id="19" idx="2"/>
          </p:cNvCxnSpPr>
          <p:nvPr/>
        </p:nvCxnSpPr>
        <p:spPr>
          <a:xfrm rot="10800000">
            <a:off x="3923928" y="3861048"/>
            <a:ext cx="2808312" cy="546512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5292080" y="2060848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dirty="0" smtClean="0"/>
              <a:t>Datos de O/S  de documentos en espera</a:t>
            </a:r>
            <a:endParaRPr lang="es-VE" sz="16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4788024" y="3212976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dirty="0" smtClean="0"/>
              <a:t>Datos personales y académicos de los estudiantes</a:t>
            </a:r>
            <a:endParaRPr lang="es-VE" sz="1600" dirty="0"/>
          </a:p>
        </p:txBody>
      </p:sp>
      <p:sp>
        <p:nvSpPr>
          <p:cNvPr id="49" name="48 CuadroTexto"/>
          <p:cNvSpPr txBox="1"/>
          <p:nvPr/>
        </p:nvSpPr>
        <p:spPr>
          <a:xfrm>
            <a:off x="3915544" y="4098558"/>
            <a:ext cx="2744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dirty="0" smtClean="0"/>
              <a:t>Datos de asignaturas inscritas</a:t>
            </a:r>
            <a:endParaRPr lang="es-VE" sz="1600" dirty="0"/>
          </a:p>
        </p:txBody>
      </p:sp>
      <p:grpSp>
        <p:nvGrpSpPr>
          <p:cNvPr id="52" name="51 Grupo"/>
          <p:cNvGrpSpPr/>
          <p:nvPr/>
        </p:nvGrpSpPr>
        <p:grpSpPr>
          <a:xfrm>
            <a:off x="323528" y="1700808"/>
            <a:ext cx="2016224" cy="936104"/>
            <a:chOff x="5940152" y="4437112"/>
            <a:chExt cx="2016224" cy="936104"/>
          </a:xfrm>
        </p:grpSpPr>
        <p:sp>
          <p:nvSpPr>
            <p:cNvPr id="53" name="52 Rectángulo"/>
            <p:cNvSpPr/>
            <p:nvPr/>
          </p:nvSpPr>
          <p:spPr>
            <a:xfrm>
              <a:off x="5940152" y="4581128"/>
              <a:ext cx="1944216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>
                <a:solidFill>
                  <a:schemeClr val="tx1"/>
                </a:solidFill>
              </a:endParaRPr>
            </a:p>
          </p:txBody>
        </p:sp>
        <p:sp>
          <p:nvSpPr>
            <p:cNvPr id="54" name="53 Rectángulo"/>
            <p:cNvSpPr/>
            <p:nvPr/>
          </p:nvSpPr>
          <p:spPr>
            <a:xfrm>
              <a:off x="7668344" y="4437112"/>
              <a:ext cx="288032" cy="936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sp>
        <p:nvSpPr>
          <p:cNvPr id="55" name="54 CuadroTexto"/>
          <p:cNvSpPr txBox="1"/>
          <p:nvPr/>
        </p:nvSpPr>
        <p:spPr>
          <a:xfrm>
            <a:off x="323528" y="1810916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b="1" dirty="0" smtClean="0"/>
              <a:t>Archivo de documentos impresos</a:t>
            </a:r>
            <a:endParaRPr lang="es-VE" sz="1600" b="1" dirty="0"/>
          </a:p>
        </p:txBody>
      </p:sp>
      <p:cxnSp>
        <p:nvCxnSpPr>
          <p:cNvPr id="57" name="56 Conector angular"/>
          <p:cNvCxnSpPr>
            <a:stCxn id="19" idx="1"/>
            <a:endCxn id="55" idx="0"/>
          </p:cNvCxnSpPr>
          <p:nvPr/>
        </p:nvCxnSpPr>
        <p:spPr>
          <a:xfrm rot="10800000">
            <a:off x="1367644" y="1810916"/>
            <a:ext cx="1692188" cy="1186036"/>
          </a:xfrm>
          <a:prstGeom prst="bentConnector4">
            <a:avLst>
              <a:gd name="adj1" fmla="val 13520"/>
              <a:gd name="adj2" fmla="val 11927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CuadroTexto"/>
          <p:cNvSpPr txBox="1"/>
          <p:nvPr/>
        </p:nvSpPr>
        <p:spPr>
          <a:xfrm>
            <a:off x="2771800" y="1628800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dirty="0" smtClean="0"/>
              <a:t>Documentos impresos</a:t>
            </a:r>
            <a:endParaRPr lang="es-VE" sz="1600" dirty="0"/>
          </a:p>
        </p:txBody>
      </p:sp>
      <p:sp>
        <p:nvSpPr>
          <p:cNvPr id="60" name="59 Rectángulo redondeado"/>
          <p:cNvSpPr/>
          <p:nvPr/>
        </p:nvSpPr>
        <p:spPr>
          <a:xfrm>
            <a:off x="7020272" y="4941168"/>
            <a:ext cx="1728192" cy="17281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s-VE" b="1" dirty="0" smtClean="0">
                <a:solidFill>
                  <a:schemeClr val="tx1"/>
                </a:solidFill>
              </a:rPr>
              <a:t>Firmar y sellar documentos</a:t>
            </a:r>
            <a:endParaRPr lang="es-VE" b="1" dirty="0">
              <a:solidFill>
                <a:schemeClr val="tx1"/>
              </a:solidFill>
            </a:endParaRPr>
          </a:p>
        </p:txBody>
      </p:sp>
      <p:cxnSp>
        <p:nvCxnSpPr>
          <p:cNvPr id="63" name="62 Conector angular"/>
          <p:cNvCxnSpPr>
            <a:stCxn id="55" idx="3"/>
            <a:endCxn id="60" idx="1"/>
          </p:cNvCxnSpPr>
          <p:nvPr/>
        </p:nvCxnSpPr>
        <p:spPr>
          <a:xfrm>
            <a:off x="2411760" y="2103304"/>
            <a:ext cx="4608512" cy="3701960"/>
          </a:xfrm>
          <a:prstGeom prst="bentConnector3">
            <a:avLst>
              <a:gd name="adj1" fmla="val 7837"/>
            </a:avLst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75 CuadroTexto"/>
          <p:cNvSpPr txBox="1"/>
          <p:nvPr/>
        </p:nvSpPr>
        <p:spPr>
          <a:xfrm>
            <a:off x="2627784" y="5508521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600" dirty="0" smtClean="0"/>
              <a:t>Documentos impresos en espera por firma y sello</a:t>
            </a:r>
          </a:p>
          <a:p>
            <a:pPr algn="ctr"/>
            <a:r>
              <a:rPr lang="es-VE" sz="1600" dirty="0" smtClean="0"/>
              <a:t>Documentos impresos  firmados y sellados</a:t>
            </a:r>
            <a:endParaRPr lang="es-VE" sz="1600" dirty="0"/>
          </a:p>
        </p:txBody>
      </p:sp>
      <p:sp>
        <p:nvSpPr>
          <p:cNvPr id="77" name="76 Rectángulo redondeado"/>
          <p:cNvSpPr/>
          <p:nvPr/>
        </p:nvSpPr>
        <p:spPr>
          <a:xfrm>
            <a:off x="539552" y="5013176"/>
            <a:ext cx="1728192" cy="17281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s-VE" b="1" dirty="0" smtClean="0">
                <a:solidFill>
                  <a:schemeClr val="tx1"/>
                </a:solidFill>
              </a:rPr>
              <a:t>Entrega de documentos solicitados</a:t>
            </a:r>
            <a:endParaRPr lang="es-VE" b="1" dirty="0">
              <a:solidFill>
                <a:schemeClr val="tx1"/>
              </a:solidFill>
            </a:endParaRPr>
          </a:p>
        </p:txBody>
      </p:sp>
      <p:cxnSp>
        <p:nvCxnSpPr>
          <p:cNvPr id="79" name="78 Forma"/>
          <p:cNvCxnSpPr>
            <a:stCxn id="55" idx="2"/>
            <a:endCxn id="77" idx="3"/>
          </p:cNvCxnSpPr>
          <p:nvPr/>
        </p:nvCxnSpPr>
        <p:spPr>
          <a:xfrm rot="16200000" flipH="1">
            <a:off x="76904" y="3686431"/>
            <a:ext cx="3481581" cy="900100"/>
          </a:xfrm>
          <a:prstGeom prst="bentConnector4">
            <a:avLst>
              <a:gd name="adj1" fmla="val 37590"/>
              <a:gd name="adj2" fmla="val 14139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Rectángulo"/>
          <p:cNvSpPr/>
          <p:nvPr/>
        </p:nvSpPr>
        <p:spPr>
          <a:xfrm>
            <a:off x="1368152" y="2636912"/>
            <a:ext cx="14756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1600" dirty="0" smtClean="0"/>
              <a:t>Documentos impresos  firmados y sellados</a:t>
            </a:r>
            <a:endParaRPr lang="es-VE" sz="1600" dirty="0"/>
          </a:p>
        </p:txBody>
      </p:sp>
      <p:cxnSp>
        <p:nvCxnSpPr>
          <p:cNvPr id="84" name="83 Forma"/>
          <p:cNvCxnSpPr>
            <a:stCxn id="77" idx="0"/>
            <a:endCxn id="4" idx="1"/>
          </p:cNvCxnSpPr>
          <p:nvPr/>
        </p:nvCxnSpPr>
        <p:spPr>
          <a:xfrm rot="16200000" flipV="1">
            <a:off x="-1108155" y="2501373"/>
            <a:ext cx="4087502" cy="936104"/>
          </a:xfrm>
          <a:prstGeom prst="bentConnector4">
            <a:avLst>
              <a:gd name="adj1" fmla="val 9372"/>
              <a:gd name="adj2" fmla="val 124420"/>
            </a:avLst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90 Rectángulo"/>
          <p:cNvSpPr/>
          <p:nvPr/>
        </p:nvSpPr>
        <p:spPr>
          <a:xfrm>
            <a:off x="251520" y="4068361"/>
            <a:ext cx="22322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1600" dirty="0" smtClean="0"/>
              <a:t>Documento impreso  firmado y sellado</a:t>
            </a:r>
            <a:endParaRPr lang="es-VE" sz="1600" dirty="0"/>
          </a:p>
        </p:txBody>
      </p:sp>
      <p:sp>
        <p:nvSpPr>
          <p:cNvPr id="92" name="91 CuadroTexto"/>
          <p:cNvSpPr txBox="1"/>
          <p:nvPr/>
        </p:nvSpPr>
        <p:spPr>
          <a:xfrm rot="16200000">
            <a:off x="-283894" y="173216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Recibo</a:t>
            </a:r>
            <a:endParaRPr lang="es-VE" dirty="0"/>
          </a:p>
        </p:txBody>
      </p:sp>
      <p:sp>
        <p:nvSpPr>
          <p:cNvPr id="95" name="94 CuadroTexto"/>
          <p:cNvSpPr txBox="1"/>
          <p:nvPr/>
        </p:nvSpPr>
        <p:spPr>
          <a:xfrm>
            <a:off x="-108520" y="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 smtClean="0"/>
              <a:t>Nivel uno – Diagrama detallado</a:t>
            </a:r>
            <a:endParaRPr lang="es-V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24 Grupo"/>
          <p:cNvGrpSpPr/>
          <p:nvPr/>
        </p:nvGrpSpPr>
        <p:grpSpPr>
          <a:xfrm>
            <a:off x="3779912" y="116632"/>
            <a:ext cx="2016224" cy="936104"/>
            <a:chOff x="5940152" y="4437112"/>
            <a:chExt cx="2016224" cy="936104"/>
          </a:xfrm>
        </p:grpSpPr>
        <p:sp>
          <p:nvSpPr>
            <p:cNvPr id="96" name="95 Rectángulo"/>
            <p:cNvSpPr/>
            <p:nvPr/>
          </p:nvSpPr>
          <p:spPr>
            <a:xfrm>
              <a:off x="5940152" y="4581128"/>
              <a:ext cx="1944216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>
                <a:solidFill>
                  <a:schemeClr val="tx1"/>
                </a:solidFill>
              </a:endParaRPr>
            </a:p>
          </p:txBody>
        </p:sp>
        <p:sp>
          <p:nvSpPr>
            <p:cNvPr id="97" name="96 Rectángulo"/>
            <p:cNvSpPr/>
            <p:nvPr/>
          </p:nvSpPr>
          <p:spPr>
            <a:xfrm>
              <a:off x="7668344" y="4437112"/>
              <a:ext cx="288032" cy="936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sp>
        <p:nvSpPr>
          <p:cNvPr id="6" name="5 Rectángulo redondeado"/>
          <p:cNvSpPr/>
          <p:nvPr/>
        </p:nvSpPr>
        <p:spPr>
          <a:xfrm>
            <a:off x="6876256" y="116632"/>
            <a:ext cx="1728192" cy="17281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chemeClr val="tx1"/>
                </a:solidFill>
              </a:rPr>
              <a:t>2.1</a:t>
            </a:r>
          </a:p>
          <a:p>
            <a:pPr algn="ctr"/>
            <a:r>
              <a:rPr lang="es-VE" b="1" dirty="0" smtClean="0">
                <a:solidFill>
                  <a:schemeClr val="tx1"/>
                </a:solidFill>
              </a:rPr>
              <a:t>Elaborar listados de Solicitudes en espera</a:t>
            </a:r>
            <a:endParaRPr lang="es-VE" b="1" dirty="0">
              <a:solidFill>
                <a:schemeClr val="tx1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2987824" y="980728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600" dirty="0" smtClean="0"/>
              <a:t>Orden de solicitud de  Documento (Constancia de Inscripción) en espera</a:t>
            </a:r>
            <a:endParaRPr lang="es-VE" sz="16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3779912" y="260648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b="1" dirty="0" smtClean="0"/>
              <a:t>Archivo de solicitud de documentos</a:t>
            </a:r>
            <a:endParaRPr lang="es-VE" sz="1600" b="1" dirty="0"/>
          </a:p>
        </p:txBody>
      </p:sp>
      <p:sp>
        <p:nvSpPr>
          <p:cNvPr id="19" name="18 Rectángulo redondeado"/>
          <p:cNvSpPr/>
          <p:nvPr/>
        </p:nvSpPr>
        <p:spPr>
          <a:xfrm>
            <a:off x="3059832" y="2420888"/>
            <a:ext cx="1728192" cy="17281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chemeClr val="tx1"/>
                </a:solidFill>
              </a:rPr>
              <a:t>2.2</a:t>
            </a:r>
          </a:p>
          <a:p>
            <a:pPr algn="ctr"/>
            <a:r>
              <a:rPr lang="es-VE" sz="1600" b="1" dirty="0" smtClean="0">
                <a:solidFill>
                  <a:schemeClr val="tx1"/>
                </a:solidFill>
              </a:rPr>
              <a:t>Procesamiento Electrónico de las O/S en espera</a:t>
            </a:r>
            <a:endParaRPr lang="es-VE" sz="1600" b="1" dirty="0">
              <a:solidFill>
                <a:schemeClr val="tx1"/>
              </a:solidFill>
            </a:endParaRPr>
          </a:p>
        </p:txBody>
      </p:sp>
      <p:grpSp>
        <p:nvGrpSpPr>
          <p:cNvPr id="3" name="20 Grupo"/>
          <p:cNvGrpSpPr/>
          <p:nvPr/>
        </p:nvGrpSpPr>
        <p:grpSpPr>
          <a:xfrm>
            <a:off x="6732240" y="2564904"/>
            <a:ext cx="2016224" cy="936104"/>
            <a:chOff x="5940152" y="4437112"/>
            <a:chExt cx="2016224" cy="936104"/>
          </a:xfrm>
        </p:grpSpPr>
        <p:sp>
          <p:nvSpPr>
            <p:cNvPr id="22" name="21 Rectángulo"/>
            <p:cNvSpPr/>
            <p:nvPr/>
          </p:nvSpPr>
          <p:spPr>
            <a:xfrm>
              <a:off x="5940152" y="4581128"/>
              <a:ext cx="1944216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>
                <a:solidFill>
                  <a:schemeClr val="tx1"/>
                </a:solidFill>
              </a:endParaRPr>
            </a:p>
          </p:txBody>
        </p:sp>
        <p:sp>
          <p:nvSpPr>
            <p:cNvPr id="23" name="22 Rectángulo"/>
            <p:cNvSpPr/>
            <p:nvPr/>
          </p:nvSpPr>
          <p:spPr>
            <a:xfrm>
              <a:off x="7668344" y="4437112"/>
              <a:ext cx="288032" cy="936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sp>
        <p:nvSpPr>
          <p:cNvPr id="24" name="23 CuadroTexto"/>
          <p:cNvSpPr txBox="1"/>
          <p:nvPr/>
        </p:nvSpPr>
        <p:spPr>
          <a:xfrm>
            <a:off x="6732240" y="2700209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b="1" dirty="0" smtClean="0"/>
              <a:t>Archivo de datos de los estudiantes</a:t>
            </a:r>
            <a:endParaRPr lang="es-VE" sz="1600" b="1" dirty="0"/>
          </a:p>
        </p:txBody>
      </p:sp>
      <p:grpSp>
        <p:nvGrpSpPr>
          <p:cNvPr id="5" name="24 Grupo"/>
          <p:cNvGrpSpPr/>
          <p:nvPr/>
        </p:nvGrpSpPr>
        <p:grpSpPr>
          <a:xfrm>
            <a:off x="6732240" y="3212976"/>
            <a:ext cx="2016224" cy="936104"/>
            <a:chOff x="5940152" y="4437112"/>
            <a:chExt cx="2016224" cy="936104"/>
          </a:xfrm>
        </p:grpSpPr>
        <p:sp>
          <p:nvSpPr>
            <p:cNvPr id="26" name="25 Rectángulo"/>
            <p:cNvSpPr/>
            <p:nvPr/>
          </p:nvSpPr>
          <p:spPr>
            <a:xfrm>
              <a:off x="5940152" y="4581128"/>
              <a:ext cx="1944216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>
                <a:solidFill>
                  <a:schemeClr val="tx1"/>
                </a:solidFill>
              </a:endParaRPr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7668344" y="4437112"/>
              <a:ext cx="288032" cy="936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sp>
        <p:nvSpPr>
          <p:cNvPr id="28" name="27 CuadroTexto"/>
          <p:cNvSpPr txBox="1"/>
          <p:nvPr/>
        </p:nvSpPr>
        <p:spPr>
          <a:xfrm>
            <a:off x="6732240" y="3356992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b="1" dirty="0" smtClean="0"/>
              <a:t>Archivo de asignaturas inscritas</a:t>
            </a:r>
            <a:endParaRPr lang="es-VE" sz="1600" b="1" dirty="0"/>
          </a:p>
        </p:txBody>
      </p:sp>
      <p:cxnSp>
        <p:nvCxnSpPr>
          <p:cNvPr id="32" name="31 Forma"/>
          <p:cNvCxnSpPr>
            <a:stCxn id="24" idx="1"/>
            <a:endCxn id="19" idx="3"/>
          </p:cNvCxnSpPr>
          <p:nvPr/>
        </p:nvCxnSpPr>
        <p:spPr>
          <a:xfrm rot="10800000" flipV="1">
            <a:off x="4788024" y="2992596"/>
            <a:ext cx="1944216" cy="292387"/>
          </a:xfrm>
          <a:prstGeom prst="bentConnector3">
            <a:avLst>
              <a:gd name="adj1" fmla="val 1080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Forma"/>
          <p:cNvCxnSpPr>
            <a:stCxn id="28" idx="1"/>
            <a:endCxn id="19" idx="2"/>
          </p:cNvCxnSpPr>
          <p:nvPr/>
        </p:nvCxnSpPr>
        <p:spPr>
          <a:xfrm rot="10800000" flipV="1">
            <a:off x="3923928" y="3649380"/>
            <a:ext cx="2808312" cy="499700"/>
          </a:xfrm>
          <a:prstGeom prst="bentConnector4">
            <a:avLst>
              <a:gd name="adj1" fmla="val 67175"/>
              <a:gd name="adj2" fmla="val 14574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3923928" y="1844824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dirty="0" smtClean="0"/>
              <a:t>Listado de O/S  de documentos en espera</a:t>
            </a:r>
            <a:endParaRPr lang="es-VE" sz="16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4860032" y="2492896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dirty="0" smtClean="0"/>
              <a:t>Datos personales y académicos de los estudiantes</a:t>
            </a:r>
            <a:endParaRPr lang="es-VE" sz="1600" dirty="0"/>
          </a:p>
        </p:txBody>
      </p:sp>
      <p:sp>
        <p:nvSpPr>
          <p:cNvPr id="49" name="48 CuadroTexto"/>
          <p:cNvSpPr txBox="1"/>
          <p:nvPr/>
        </p:nvSpPr>
        <p:spPr>
          <a:xfrm>
            <a:off x="4860032" y="3678123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dirty="0" smtClean="0"/>
              <a:t>Datos de asignaturas inscritas</a:t>
            </a:r>
            <a:endParaRPr lang="es-VE" sz="1600" dirty="0"/>
          </a:p>
        </p:txBody>
      </p:sp>
      <p:grpSp>
        <p:nvGrpSpPr>
          <p:cNvPr id="9" name="51 Grupo"/>
          <p:cNvGrpSpPr/>
          <p:nvPr/>
        </p:nvGrpSpPr>
        <p:grpSpPr>
          <a:xfrm>
            <a:off x="467544" y="1988840"/>
            <a:ext cx="2016224" cy="936104"/>
            <a:chOff x="5940152" y="4437112"/>
            <a:chExt cx="2016224" cy="936104"/>
          </a:xfrm>
        </p:grpSpPr>
        <p:sp>
          <p:nvSpPr>
            <p:cNvPr id="53" name="52 Rectángulo"/>
            <p:cNvSpPr/>
            <p:nvPr/>
          </p:nvSpPr>
          <p:spPr>
            <a:xfrm>
              <a:off x="5940152" y="4581128"/>
              <a:ext cx="1944216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>
                <a:solidFill>
                  <a:schemeClr val="tx1"/>
                </a:solidFill>
              </a:endParaRPr>
            </a:p>
          </p:txBody>
        </p:sp>
        <p:sp>
          <p:nvSpPr>
            <p:cNvPr id="54" name="53 Rectángulo"/>
            <p:cNvSpPr/>
            <p:nvPr/>
          </p:nvSpPr>
          <p:spPr>
            <a:xfrm>
              <a:off x="7668344" y="4437112"/>
              <a:ext cx="288032" cy="936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sp>
        <p:nvSpPr>
          <p:cNvPr id="55" name="54 CuadroTexto"/>
          <p:cNvSpPr txBox="1"/>
          <p:nvPr/>
        </p:nvSpPr>
        <p:spPr>
          <a:xfrm>
            <a:off x="467544" y="2098948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b="1" dirty="0" smtClean="0"/>
              <a:t>Archivo de documentos impresos</a:t>
            </a:r>
            <a:endParaRPr lang="es-VE" sz="1600" b="1" dirty="0"/>
          </a:p>
        </p:txBody>
      </p:sp>
      <p:cxnSp>
        <p:nvCxnSpPr>
          <p:cNvPr id="57" name="56 Conector angular"/>
          <p:cNvCxnSpPr>
            <a:stCxn id="19" idx="1"/>
            <a:endCxn id="55" idx="0"/>
          </p:cNvCxnSpPr>
          <p:nvPr/>
        </p:nvCxnSpPr>
        <p:spPr>
          <a:xfrm rot="10800000">
            <a:off x="1511660" y="2098948"/>
            <a:ext cx="1548172" cy="1186036"/>
          </a:xfrm>
          <a:prstGeom prst="bentConnector4">
            <a:avLst>
              <a:gd name="adj1" fmla="val 16279"/>
              <a:gd name="adj2" fmla="val 12569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CuadroTexto"/>
          <p:cNvSpPr txBox="1"/>
          <p:nvPr/>
        </p:nvSpPr>
        <p:spPr>
          <a:xfrm>
            <a:off x="1187624" y="1412776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dirty="0" smtClean="0"/>
              <a:t>Documentos impresos</a:t>
            </a:r>
            <a:endParaRPr lang="es-VE" sz="1600" dirty="0"/>
          </a:p>
        </p:txBody>
      </p:sp>
      <p:sp>
        <p:nvSpPr>
          <p:cNvPr id="60" name="59 Rectángulo redondeado"/>
          <p:cNvSpPr/>
          <p:nvPr/>
        </p:nvSpPr>
        <p:spPr>
          <a:xfrm>
            <a:off x="7020272" y="4797152"/>
            <a:ext cx="1728192" cy="17281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chemeClr val="tx1"/>
                </a:solidFill>
              </a:rPr>
              <a:t>2.4</a:t>
            </a:r>
          </a:p>
          <a:p>
            <a:pPr algn="ctr"/>
            <a:r>
              <a:rPr lang="es-VE" b="1" dirty="0" smtClean="0">
                <a:solidFill>
                  <a:schemeClr val="tx1"/>
                </a:solidFill>
              </a:rPr>
              <a:t>Enviar documentos para </a:t>
            </a:r>
          </a:p>
          <a:p>
            <a:pPr algn="ctr"/>
            <a:r>
              <a:rPr lang="es-VE" b="1" dirty="0" smtClean="0">
                <a:solidFill>
                  <a:schemeClr val="tx1"/>
                </a:solidFill>
              </a:rPr>
              <a:t>Firmar y sellar</a:t>
            </a:r>
            <a:endParaRPr lang="es-VE" b="1" dirty="0">
              <a:solidFill>
                <a:schemeClr val="tx1"/>
              </a:solidFill>
            </a:endParaRPr>
          </a:p>
        </p:txBody>
      </p:sp>
      <p:sp>
        <p:nvSpPr>
          <p:cNvPr id="76" name="75 CuadroTexto"/>
          <p:cNvSpPr txBox="1"/>
          <p:nvPr/>
        </p:nvSpPr>
        <p:spPr>
          <a:xfrm>
            <a:off x="2627784" y="5157192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600" dirty="0" smtClean="0"/>
              <a:t>Documentos impresos  clasificados y relacionados en espera por firma y sello</a:t>
            </a:r>
            <a:endParaRPr lang="es-VE" sz="1600" dirty="0"/>
          </a:p>
        </p:txBody>
      </p:sp>
      <p:sp>
        <p:nvSpPr>
          <p:cNvPr id="77" name="76 Rectángulo redondeado"/>
          <p:cNvSpPr/>
          <p:nvPr/>
        </p:nvSpPr>
        <p:spPr>
          <a:xfrm>
            <a:off x="323528" y="4581128"/>
            <a:ext cx="1728192" cy="17281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chemeClr val="tx1"/>
                </a:solidFill>
              </a:rPr>
              <a:t>2.3</a:t>
            </a:r>
          </a:p>
          <a:p>
            <a:pPr algn="ctr"/>
            <a:r>
              <a:rPr lang="es-VE" b="1" dirty="0" smtClean="0">
                <a:solidFill>
                  <a:schemeClr val="tx1"/>
                </a:solidFill>
              </a:rPr>
              <a:t>Relacionar documentos para firmar y sellar</a:t>
            </a:r>
            <a:endParaRPr lang="es-VE" b="1" dirty="0">
              <a:solidFill>
                <a:schemeClr val="tx1"/>
              </a:solidFill>
            </a:endParaRPr>
          </a:p>
        </p:txBody>
      </p:sp>
      <p:sp>
        <p:nvSpPr>
          <p:cNvPr id="81" name="80 Rectángulo"/>
          <p:cNvSpPr/>
          <p:nvPr/>
        </p:nvSpPr>
        <p:spPr>
          <a:xfrm flipH="1">
            <a:off x="467544" y="3933056"/>
            <a:ext cx="14756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1600" dirty="0" smtClean="0"/>
              <a:t>Documentos impresos  </a:t>
            </a:r>
            <a:endParaRPr lang="es-VE" sz="1600" dirty="0"/>
          </a:p>
        </p:txBody>
      </p:sp>
      <p:sp>
        <p:nvSpPr>
          <p:cNvPr id="95" name="94 CuadroTexto"/>
          <p:cNvSpPr txBox="1"/>
          <p:nvPr/>
        </p:nvSpPr>
        <p:spPr>
          <a:xfrm>
            <a:off x="-108520" y="32336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 smtClean="0"/>
              <a:t>Nivel dos– Diagrama detallado</a:t>
            </a:r>
            <a:endParaRPr lang="es-VE" b="1" dirty="0"/>
          </a:p>
        </p:txBody>
      </p:sp>
      <p:cxnSp>
        <p:nvCxnSpPr>
          <p:cNvPr id="64" name="63 Conector angular"/>
          <p:cNvCxnSpPr>
            <a:stCxn id="6" idx="2"/>
            <a:endCxn id="19" idx="0"/>
          </p:cNvCxnSpPr>
          <p:nvPr/>
        </p:nvCxnSpPr>
        <p:spPr>
          <a:xfrm rot="5400000">
            <a:off x="5544108" y="224644"/>
            <a:ext cx="576064" cy="381642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Forma"/>
          <p:cNvCxnSpPr>
            <a:stCxn id="77" idx="2"/>
            <a:endCxn id="55" idx="2"/>
          </p:cNvCxnSpPr>
          <p:nvPr/>
        </p:nvCxnSpPr>
        <p:spPr>
          <a:xfrm rot="5400000" flipH="1" flipV="1">
            <a:off x="-463157" y="4334504"/>
            <a:ext cx="3625597" cy="324036"/>
          </a:xfrm>
          <a:prstGeom prst="bentConnector5">
            <a:avLst>
              <a:gd name="adj1" fmla="val -6305"/>
              <a:gd name="adj2" fmla="val -337214"/>
              <a:gd name="adj3" fmla="val 69630"/>
            </a:avLst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84 Rectángulo"/>
          <p:cNvSpPr/>
          <p:nvPr/>
        </p:nvSpPr>
        <p:spPr>
          <a:xfrm flipH="1">
            <a:off x="-36512" y="2636912"/>
            <a:ext cx="15476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1600" dirty="0" smtClean="0"/>
              <a:t>Documentos impresos   relacionados y clasificados </a:t>
            </a:r>
            <a:endParaRPr lang="es-VE" sz="1600" dirty="0"/>
          </a:p>
        </p:txBody>
      </p:sp>
      <p:cxnSp>
        <p:nvCxnSpPr>
          <p:cNvPr id="89" name="88 Conector angular"/>
          <p:cNvCxnSpPr>
            <a:stCxn id="55" idx="3"/>
            <a:endCxn id="60" idx="1"/>
          </p:cNvCxnSpPr>
          <p:nvPr/>
        </p:nvCxnSpPr>
        <p:spPr>
          <a:xfrm>
            <a:off x="2555776" y="2391336"/>
            <a:ext cx="4464496" cy="3269912"/>
          </a:xfrm>
          <a:prstGeom prst="bentConnector3">
            <a:avLst>
              <a:gd name="adj1" fmla="val 3063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angular"/>
          <p:cNvCxnSpPr>
            <a:stCxn id="10" idx="1"/>
            <a:endCxn id="6" idx="1"/>
          </p:cNvCxnSpPr>
          <p:nvPr/>
        </p:nvCxnSpPr>
        <p:spPr>
          <a:xfrm rot="10800000" flipH="1" flipV="1">
            <a:off x="3779912" y="553036"/>
            <a:ext cx="3096344" cy="427692"/>
          </a:xfrm>
          <a:prstGeom prst="bentConnector3">
            <a:avLst>
              <a:gd name="adj1" fmla="val -7383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VE" b="1" dirty="0" smtClean="0"/>
              <a:t>Otro ejemplo:</a:t>
            </a:r>
            <a:br>
              <a:rPr lang="es-VE" b="1" dirty="0" smtClean="0"/>
            </a:br>
            <a:r>
              <a:rPr lang="es-VE" b="1" dirty="0" smtClean="0"/>
              <a:t>(</a:t>
            </a:r>
            <a:r>
              <a:rPr lang="es-VE" sz="3100" b="1" dirty="0" smtClean="0"/>
              <a:t>DFD nivel 1)</a:t>
            </a:r>
            <a:endParaRPr lang="es-VE" b="1" dirty="0"/>
          </a:p>
        </p:txBody>
      </p:sp>
      <p:sp>
        <p:nvSpPr>
          <p:cNvPr id="3" name="2 Rectángulo"/>
          <p:cNvSpPr/>
          <p:nvPr/>
        </p:nvSpPr>
        <p:spPr>
          <a:xfrm>
            <a:off x="251520" y="1810916"/>
            <a:ext cx="1440160" cy="10801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Cliente</a:t>
            </a:r>
            <a:endParaRPr lang="es-VE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3347864" y="1484784"/>
            <a:ext cx="1728192" cy="17281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s-VE" b="1" dirty="0" smtClean="0">
                <a:solidFill>
                  <a:schemeClr val="tx1"/>
                </a:solidFill>
              </a:rPr>
              <a:t>Recepción de solicitud  </a:t>
            </a:r>
            <a:endParaRPr lang="es-VE" b="1" dirty="0">
              <a:solidFill>
                <a:schemeClr val="tx1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6732240" y="1484784"/>
            <a:ext cx="1728192" cy="17281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s-VE" b="1" dirty="0" smtClean="0">
                <a:solidFill>
                  <a:schemeClr val="tx1"/>
                </a:solidFill>
              </a:rPr>
              <a:t>Verificación de disponibilidad</a:t>
            </a:r>
            <a:endParaRPr lang="es-VE" b="1" dirty="0">
              <a:solidFill>
                <a:schemeClr val="tx1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6084169" y="4221088"/>
            <a:ext cx="1728192" cy="17281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s-VE" b="1" dirty="0" smtClean="0">
                <a:solidFill>
                  <a:schemeClr val="tx1"/>
                </a:solidFill>
              </a:rPr>
              <a:t>Registro de la reservación</a:t>
            </a:r>
            <a:endParaRPr lang="es-VE" b="1" dirty="0">
              <a:solidFill>
                <a:schemeClr val="tx1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1331640" y="3933056"/>
            <a:ext cx="1728192" cy="17281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s-VE" b="1" dirty="0" smtClean="0">
                <a:solidFill>
                  <a:schemeClr val="tx1"/>
                </a:solidFill>
              </a:rPr>
              <a:t>Notificación del resultado de la solicitud</a:t>
            </a:r>
            <a:endParaRPr lang="es-VE" b="1" dirty="0">
              <a:solidFill>
                <a:schemeClr val="tx1"/>
              </a:solidFill>
            </a:endParaRPr>
          </a:p>
        </p:txBody>
      </p:sp>
      <p:grpSp>
        <p:nvGrpSpPr>
          <p:cNvPr id="8" name="20 Grupo"/>
          <p:cNvGrpSpPr/>
          <p:nvPr/>
        </p:nvGrpSpPr>
        <p:grpSpPr>
          <a:xfrm>
            <a:off x="6516216" y="332656"/>
            <a:ext cx="2016224" cy="936104"/>
            <a:chOff x="5940152" y="4437112"/>
            <a:chExt cx="2016224" cy="936104"/>
          </a:xfrm>
        </p:grpSpPr>
        <p:sp>
          <p:nvSpPr>
            <p:cNvPr id="9" name="8 Rectángulo"/>
            <p:cNvSpPr/>
            <p:nvPr/>
          </p:nvSpPr>
          <p:spPr>
            <a:xfrm>
              <a:off x="5940152" y="4581128"/>
              <a:ext cx="1944216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>
                <a:solidFill>
                  <a:schemeClr val="tx1"/>
                </a:solidFill>
              </a:endParaRPr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7668344" y="4437112"/>
              <a:ext cx="288032" cy="936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sp>
        <p:nvSpPr>
          <p:cNvPr id="11" name="10 CuadroTexto"/>
          <p:cNvSpPr txBox="1"/>
          <p:nvPr/>
        </p:nvSpPr>
        <p:spPr>
          <a:xfrm>
            <a:off x="6516216" y="467961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b="1" dirty="0" smtClean="0"/>
              <a:t>Archivo de disponibilidad</a:t>
            </a:r>
            <a:endParaRPr lang="es-VE" sz="1600" b="1" dirty="0"/>
          </a:p>
        </p:txBody>
      </p:sp>
      <p:grpSp>
        <p:nvGrpSpPr>
          <p:cNvPr id="12" name="24 Grupo"/>
          <p:cNvGrpSpPr/>
          <p:nvPr/>
        </p:nvGrpSpPr>
        <p:grpSpPr>
          <a:xfrm>
            <a:off x="3923928" y="5949280"/>
            <a:ext cx="2016224" cy="936104"/>
            <a:chOff x="5940152" y="4437112"/>
            <a:chExt cx="2016224" cy="936104"/>
          </a:xfrm>
        </p:grpSpPr>
        <p:sp>
          <p:nvSpPr>
            <p:cNvPr id="13" name="12 Rectángulo"/>
            <p:cNvSpPr/>
            <p:nvPr/>
          </p:nvSpPr>
          <p:spPr>
            <a:xfrm>
              <a:off x="5940152" y="4581128"/>
              <a:ext cx="1944216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>
                <a:solidFill>
                  <a:schemeClr val="tx1"/>
                </a:solidFill>
              </a:endParaRPr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7668344" y="4437112"/>
              <a:ext cx="288032" cy="936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sp>
        <p:nvSpPr>
          <p:cNvPr id="15" name="14 CuadroTexto"/>
          <p:cNvSpPr txBox="1"/>
          <p:nvPr/>
        </p:nvSpPr>
        <p:spPr>
          <a:xfrm>
            <a:off x="3923928" y="6093296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b="1" dirty="0" smtClean="0"/>
              <a:t>Archivo de reservación</a:t>
            </a:r>
            <a:endParaRPr lang="es-VE" sz="1600" b="1" dirty="0"/>
          </a:p>
        </p:txBody>
      </p:sp>
      <p:cxnSp>
        <p:nvCxnSpPr>
          <p:cNvPr id="17" name="16 Conector recto de flecha"/>
          <p:cNvCxnSpPr>
            <a:stCxn id="3" idx="3"/>
            <a:endCxn id="4" idx="1"/>
          </p:cNvCxnSpPr>
          <p:nvPr/>
        </p:nvCxnSpPr>
        <p:spPr>
          <a:xfrm flipV="1">
            <a:off x="1691680" y="2348880"/>
            <a:ext cx="1656184" cy="2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4" idx="3"/>
            <a:endCxn id="5" idx="1"/>
          </p:cNvCxnSpPr>
          <p:nvPr/>
        </p:nvCxnSpPr>
        <p:spPr>
          <a:xfrm>
            <a:off x="5076056" y="2348880"/>
            <a:ext cx="165618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angular"/>
          <p:cNvCxnSpPr>
            <a:stCxn id="11" idx="1"/>
            <a:endCxn id="5" idx="3"/>
          </p:cNvCxnSpPr>
          <p:nvPr/>
        </p:nvCxnSpPr>
        <p:spPr>
          <a:xfrm rot="10800000" flipH="1" flipV="1">
            <a:off x="6516216" y="760348"/>
            <a:ext cx="1944216" cy="1588531"/>
          </a:xfrm>
          <a:prstGeom prst="bentConnector5">
            <a:avLst>
              <a:gd name="adj1" fmla="val -11758"/>
              <a:gd name="adj2" fmla="val 32005"/>
              <a:gd name="adj3" fmla="val 11829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Forma"/>
          <p:cNvCxnSpPr>
            <a:stCxn id="6" idx="3"/>
            <a:endCxn id="11" idx="0"/>
          </p:cNvCxnSpPr>
          <p:nvPr/>
        </p:nvCxnSpPr>
        <p:spPr>
          <a:xfrm flipH="1" flipV="1">
            <a:off x="7560332" y="467961"/>
            <a:ext cx="252029" cy="4617223"/>
          </a:xfrm>
          <a:prstGeom prst="bentConnector4">
            <a:avLst>
              <a:gd name="adj1" fmla="val -475536"/>
              <a:gd name="adj2" fmla="val 107151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>
            <a:stCxn id="6" idx="1"/>
            <a:endCxn id="7" idx="3"/>
          </p:cNvCxnSpPr>
          <p:nvPr/>
        </p:nvCxnSpPr>
        <p:spPr>
          <a:xfrm flipH="1" flipV="1">
            <a:off x="3059832" y="4797152"/>
            <a:ext cx="3024337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Forma"/>
          <p:cNvCxnSpPr>
            <a:stCxn id="7" idx="1"/>
            <a:endCxn id="3" idx="2"/>
          </p:cNvCxnSpPr>
          <p:nvPr/>
        </p:nvCxnSpPr>
        <p:spPr>
          <a:xfrm rot="10800000">
            <a:off x="971600" y="2891036"/>
            <a:ext cx="360040" cy="1906116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CuadroTexto"/>
          <p:cNvSpPr txBox="1"/>
          <p:nvPr/>
        </p:nvSpPr>
        <p:spPr>
          <a:xfrm>
            <a:off x="1691680" y="1700808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Sol. Reservación</a:t>
            </a:r>
            <a:endParaRPr lang="es-VE" dirty="0"/>
          </a:p>
        </p:txBody>
      </p:sp>
      <p:sp>
        <p:nvSpPr>
          <p:cNvPr id="48" name="47 CuadroTexto"/>
          <p:cNvSpPr txBox="1"/>
          <p:nvPr/>
        </p:nvSpPr>
        <p:spPr>
          <a:xfrm>
            <a:off x="5292080" y="1700808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Sol. Reservación</a:t>
            </a:r>
            <a:endParaRPr lang="es-VE" dirty="0"/>
          </a:p>
        </p:txBody>
      </p:sp>
      <p:sp>
        <p:nvSpPr>
          <p:cNvPr id="52" name="51 CuadroTexto"/>
          <p:cNvSpPr txBox="1"/>
          <p:nvPr/>
        </p:nvSpPr>
        <p:spPr>
          <a:xfrm>
            <a:off x="4932040" y="548680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Cantidad  y  habitaciones disponibles</a:t>
            </a:r>
            <a:endParaRPr lang="es-VE" dirty="0"/>
          </a:p>
        </p:txBody>
      </p:sp>
      <p:cxnSp>
        <p:nvCxnSpPr>
          <p:cNvPr id="54" name="53 Conector angular"/>
          <p:cNvCxnSpPr/>
          <p:nvPr/>
        </p:nvCxnSpPr>
        <p:spPr>
          <a:xfrm rot="5400000">
            <a:off x="6840251" y="3392997"/>
            <a:ext cx="1008112" cy="648071"/>
          </a:xfrm>
          <a:prstGeom prst="bentConnector3">
            <a:avLst>
              <a:gd name="adj1" fmla="val 32363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5 CuadroTexto"/>
          <p:cNvSpPr txBox="1"/>
          <p:nvPr/>
        </p:nvSpPr>
        <p:spPr>
          <a:xfrm>
            <a:off x="4283968" y="3284984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Si existe disponibilidad: Sol. Reservación y habitaciones disponibles</a:t>
            </a:r>
            <a:endParaRPr lang="es-VE" dirty="0"/>
          </a:p>
        </p:txBody>
      </p:sp>
      <p:sp>
        <p:nvSpPr>
          <p:cNvPr id="61" name="60 CuadroTexto"/>
          <p:cNvSpPr txBox="1"/>
          <p:nvPr/>
        </p:nvSpPr>
        <p:spPr>
          <a:xfrm>
            <a:off x="7884368" y="4293096"/>
            <a:ext cx="1259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dirty="0" smtClean="0"/>
              <a:t>Cantidad  actualizada de habitaciones disponibles</a:t>
            </a:r>
            <a:endParaRPr lang="es-VE" sz="1600" dirty="0"/>
          </a:p>
        </p:txBody>
      </p:sp>
      <p:cxnSp>
        <p:nvCxnSpPr>
          <p:cNvPr id="65" name="64 Forma"/>
          <p:cNvCxnSpPr>
            <a:stCxn id="6" idx="2"/>
            <a:endCxn id="15" idx="3"/>
          </p:cNvCxnSpPr>
          <p:nvPr/>
        </p:nvCxnSpPr>
        <p:spPr>
          <a:xfrm rot="5400000">
            <a:off x="6262011" y="5699430"/>
            <a:ext cx="436404" cy="93610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6948264" y="5910371"/>
            <a:ext cx="2123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dirty="0" smtClean="0"/>
              <a:t>Registro de datos para la reservación del cliente</a:t>
            </a:r>
            <a:endParaRPr lang="es-VE" sz="1600" dirty="0"/>
          </a:p>
        </p:txBody>
      </p:sp>
      <p:grpSp>
        <p:nvGrpSpPr>
          <p:cNvPr id="67" name="24 Grupo"/>
          <p:cNvGrpSpPr/>
          <p:nvPr/>
        </p:nvGrpSpPr>
        <p:grpSpPr>
          <a:xfrm>
            <a:off x="3923928" y="5229200"/>
            <a:ext cx="2016224" cy="936104"/>
            <a:chOff x="5940152" y="4437112"/>
            <a:chExt cx="2016224" cy="936104"/>
          </a:xfrm>
        </p:grpSpPr>
        <p:sp>
          <p:nvSpPr>
            <p:cNvPr id="68" name="67 Rectángulo"/>
            <p:cNvSpPr/>
            <p:nvPr/>
          </p:nvSpPr>
          <p:spPr>
            <a:xfrm>
              <a:off x="5940152" y="4581128"/>
              <a:ext cx="1944216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>
                <a:solidFill>
                  <a:schemeClr val="tx1"/>
                </a:solidFill>
              </a:endParaRPr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7668344" y="4437112"/>
              <a:ext cx="288032" cy="936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sp>
        <p:nvSpPr>
          <p:cNvPr id="70" name="69 CuadroTexto"/>
          <p:cNvSpPr txBox="1"/>
          <p:nvPr/>
        </p:nvSpPr>
        <p:spPr>
          <a:xfrm>
            <a:off x="3923928" y="5373216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b="1" dirty="0" smtClean="0"/>
              <a:t>Archivo de </a:t>
            </a:r>
          </a:p>
          <a:p>
            <a:r>
              <a:rPr lang="es-VE" sz="1600" b="1" dirty="0" smtClean="0"/>
              <a:t>Clientes</a:t>
            </a:r>
            <a:endParaRPr lang="es-VE" sz="1600" b="1" dirty="0"/>
          </a:p>
        </p:txBody>
      </p:sp>
      <p:cxnSp>
        <p:nvCxnSpPr>
          <p:cNvPr id="72" name="71 Conector angular"/>
          <p:cNvCxnSpPr>
            <a:stCxn id="70" idx="1"/>
          </p:cNvCxnSpPr>
          <p:nvPr/>
        </p:nvCxnSpPr>
        <p:spPr>
          <a:xfrm rot="10800000" flipH="1">
            <a:off x="3923928" y="5301208"/>
            <a:ext cx="2232248" cy="364396"/>
          </a:xfrm>
          <a:prstGeom prst="bentConnector3">
            <a:avLst>
              <a:gd name="adj1" fmla="val -10241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CuadroTexto"/>
          <p:cNvSpPr txBox="1"/>
          <p:nvPr/>
        </p:nvSpPr>
        <p:spPr>
          <a:xfrm>
            <a:off x="3923928" y="501317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Datos del cliente</a:t>
            </a:r>
            <a:endParaRPr lang="es-VE" dirty="0"/>
          </a:p>
        </p:txBody>
      </p:sp>
      <p:sp>
        <p:nvSpPr>
          <p:cNvPr id="74" name="73 CuadroTexto"/>
          <p:cNvSpPr txBox="1"/>
          <p:nvPr/>
        </p:nvSpPr>
        <p:spPr>
          <a:xfrm rot="456609">
            <a:off x="3479304" y="4611905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Datos de la reservación</a:t>
            </a:r>
            <a:endParaRPr lang="es-VE" dirty="0"/>
          </a:p>
        </p:txBody>
      </p:sp>
      <p:sp>
        <p:nvSpPr>
          <p:cNvPr id="75" name="74 CuadroTexto"/>
          <p:cNvSpPr txBox="1"/>
          <p:nvPr/>
        </p:nvSpPr>
        <p:spPr>
          <a:xfrm>
            <a:off x="1073297" y="3284984"/>
            <a:ext cx="1698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Datos de la reservación</a:t>
            </a:r>
            <a:endParaRPr lang="es-VE" dirty="0"/>
          </a:p>
        </p:txBody>
      </p:sp>
      <p:sp>
        <p:nvSpPr>
          <p:cNvPr id="76" name="75 CuadroTexto"/>
          <p:cNvSpPr txBox="1"/>
          <p:nvPr/>
        </p:nvSpPr>
        <p:spPr>
          <a:xfrm>
            <a:off x="0" y="6237312"/>
            <a:ext cx="3779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dirty="0" smtClean="0"/>
              <a:t>Tarea. Realizar el DFD de nivel cero y el DFD de nivel dos de alguno de los procesos</a:t>
            </a:r>
            <a:endParaRPr lang="es-VE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724</Words>
  <Application>Microsoft Office PowerPoint</Application>
  <PresentationFormat>Presentación en pantalla (4:3)</PresentationFormat>
  <Paragraphs>103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Diagramas de Flujos de Datos (DFD)</vt:lpstr>
      <vt:lpstr>Diagrama de Flujo de Datos (DFD)</vt:lpstr>
      <vt:lpstr>Reglas para elaborar DFD</vt:lpstr>
      <vt:lpstr>Diapositiva 4</vt:lpstr>
      <vt:lpstr>Diapositiva 5</vt:lpstr>
      <vt:lpstr>Diapositiva 6</vt:lpstr>
      <vt:lpstr>Otro ejemplo: (DFD nivel 1)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taly</dc:creator>
  <cp:lastModifiedBy>taly</cp:lastModifiedBy>
  <cp:revision>20</cp:revision>
  <dcterms:created xsi:type="dcterms:W3CDTF">2016-06-07T19:16:08Z</dcterms:created>
  <dcterms:modified xsi:type="dcterms:W3CDTF">2016-06-13T14:35:42Z</dcterms:modified>
</cp:coreProperties>
</file>