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32" r:id="rId1"/>
  </p:sldMasterIdLst>
  <p:sldIdLst>
    <p:sldId id="256" r:id="rId2"/>
    <p:sldId id="366" r:id="rId3"/>
    <p:sldId id="371" r:id="rId4"/>
    <p:sldId id="368" r:id="rId5"/>
    <p:sldId id="369" r:id="rId6"/>
    <p:sldId id="372" r:id="rId7"/>
    <p:sldId id="428" r:id="rId8"/>
    <p:sldId id="429" r:id="rId9"/>
    <p:sldId id="373" r:id="rId10"/>
    <p:sldId id="374" r:id="rId11"/>
    <p:sldId id="430" r:id="rId12"/>
    <p:sldId id="375" r:id="rId13"/>
    <p:sldId id="381" r:id="rId14"/>
    <p:sldId id="377" r:id="rId15"/>
    <p:sldId id="378" r:id="rId16"/>
    <p:sldId id="379" r:id="rId17"/>
    <p:sldId id="385" r:id="rId18"/>
    <p:sldId id="382" r:id="rId19"/>
    <p:sldId id="383" r:id="rId20"/>
    <p:sldId id="386" r:id="rId21"/>
    <p:sldId id="387" r:id="rId22"/>
    <p:sldId id="388" r:id="rId23"/>
    <p:sldId id="389" r:id="rId24"/>
    <p:sldId id="390" r:id="rId25"/>
    <p:sldId id="391" r:id="rId26"/>
    <p:sldId id="392" r:id="rId27"/>
    <p:sldId id="394" r:id="rId28"/>
    <p:sldId id="395" r:id="rId29"/>
    <p:sldId id="396" r:id="rId30"/>
    <p:sldId id="397" r:id="rId31"/>
    <p:sldId id="398" r:id="rId32"/>
    <p:sldId id="399" r:id="rId33"/>
    <p:sldId id="400" r:id="rId34"/>
    <p:sldId id="401" r:id="rId35"/>
    <p:sldId id="402" r:id="rId36"/>
    <p:sldId id="403" r:id="rId37"/>
    <p:sldId id="405" r:id="rId38"/>
    <p:sldId id="404" r:id="rId39"/>
    <p:sldId id="408" r:id="rId40"/>
    <p:sldId id="406" r:id="rId41"/>
    <p:sldId id="409" r:id="rId42"/>
    <p:sldId id="410" r:id="rId43"/>
    <p:sldId id="411" r:id="rId44"/>
    <p:sldId id="412" r:id="rId45"/>
    <p:sldId id="431" r:id="rId46"/>
    <p:sldId id="413" r:id="rId47"/>
    <p:sldId id="423" r:id="rId48"/>
    <p:sldId id="424" r:id="rId49"/>
    <p:sldId id="425" r:id="rId50"/>
    <p:sldId id="426" r:id="rId51"/>
    <p:sldId id="427" r:id="rId52"/>
    <p:sldId id="422" r:id="rId53"/>
    <p:sldId id="414" r:id="rId54"/>
    <p:sldId id="415" r:id="rId55"/>
    <p:sldId id="416" r:id="rId56"/>
    <p:sldId id="417" r:id="rId5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CC00CC"/>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4995" autoAdjust="0"/>
    <p:restoredTop sz="94660"/>
  </p:normalViewPr>
  <p:slideViewPr>
    <p:cSldViewPr snapToGrid="0">
      <p:cViewPr>
        <p:scale>
          <a:sx n="52" d="100"/>
          <a:sy n="52" d="100"/>
        </p:scale>
        <p:origin x="-1422" y="-552"/>
      </p:cViewPr>
      <p:guideLst>
        <p:guide orient="horz" pos="2160"/>
        <p:guide pos="3840"/>
      </p:guideLst>
    </p:cSldViewPr>
  </p:slideViewPr>
  <p:notesTextViewPr>
    <p:cViewPr>
      <p:scale>
        <a:sx n="1" d="1"/>
        <a:sy n="1" d="1"/>
      </p:scale>
      <p:origin x="0" y="0"/>
    </p:cViewPr>
  </p:notesTextViewPr>
  <p:sorterViewPr>
    <p:cViewPr>
      <p:scale>
        <a:sx n="66" d="100"/>
        <a:sy n="66" d="100"/>
      </p:scale>
      <p:origin x="0" y="9810"/>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B61BEF0D-F0BB-DE4B-95CE-6DB70DBA9567}" type="datetimeFigureOut">
              <a:rPr lang="en-US" smtClean="0"/>
              <a:pPr/>
              <a:t>9/28/2019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 xmlns:p14="http://schemas.microsoft.com/office/powerpoint/2010/main" val="15388930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61BEF0D-F0BB-DE4B-95CE-6DB70DBA9567}" type="datetimeFigureOut">
              <a:rPr lang="en-US" smtClean="0"/>
              <a:pPr/>
              <a:t>9/28/2019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 xmlns:p14="http://schemas.microsoft.com/office/powerpoint/2010/main" val="7871436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61BEF0D-F0BB-DE4B-95CE-6DB70DBA9567}" type="datetimeFigureOut">
              <a:rPr lang="en-US" smtClean="0"/>
              <a:pPr/>
              <a:t>9/28/2019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 xmlns:p14="http://schemas.microsoft.com/office/powerpoint/2010/main" val="34651328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61BEF0D-F0BB-DE4B-95CE-6DB70DBA9567}" type="datetimeFigureOut">
              <a:rPr lang="en-US" smtClean="0"/>
              <a:pPr/>
              <a:t>9/28/2019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 xmlns:p14="http://schemas.microsoft.com/office/powerpoint/2010/main" val="9401559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 xmlns:p14="http://schemas.microsoft.com/office/powerpoint/2010/main" val="29136561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B61BEF0D-F0BB-DE4B-95CE-6DB70DBA9567}" type="datetimeFigureOut">
              <a:rPr lang="en-US" smtClean="0"/>
              <a:pPr/>
              <a:t>9/28/2019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 xmlns:p14="http://schemas.microsoft.com/office/powerpoint/2010/main" val="15590957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B61BEF0D-F0BB-DE4B-95CE-6DB70DBA9567}" type="datetimeFigureOut">
              <a:rPr lang="en-US" smtClean="0"/>
              <a:pPr/>
              <a:t>9/28/2019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 xmlns:p14="http://schemas.microsoft.com/office/powerpoint/2010/main" val="28388041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B61BEF0D-F0BB-DE4B-95CE-6DB70DBA9567}" type="datetimeFigureOut">
              <a:rPr lang="en-US" smtClean="0"/>
              <a:pPr/>
              <a:t>9/28/2019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 xmlns:p14="http://schemas.microsoft.com/office/powerpoint/2010/main" val="1519271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9/28/2019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 xmlns:p14="http://schemas.microsoft.com/office/powerpoint/2010/main" val="19208898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9/28/2019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 xmlns:p14="http://schemas.microsoft.com/office/powerpoint/2010/main" val="31519701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9/28/2019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 xmlns:p14="http://schemas.microsoft.com/office/powerpoint/2010/main" val="9860037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1BEF0D-F0BB-DE4B-95CE-6DB70DBA9567}" type="datetimeFigureOut">
              <a:rPr lang="en-US" smtClean="0"/>
              <a:pPr/>
              <a:t>9/28/2019</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 xmlns:p14="http://schemas.microsoft.com/office/powerpoint/2010/main" val="1589688129"/>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s://www.guru99.com/jsp-implicit-objects.html"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en.wikipedia.org/wiki/PHP" TargetMode="External"/><Relationship Id="rId2" Type="http://schemas.openxmlformats.org/officeDocument/2006/relationships/hyperlink" Target="https://en.wikipedia.org/wiki/Sun_Microsystems" TargetMode="External"/><Relationship Id="rId1" Type="http://schemas.openxmlformats.org/officeDocument/2006/relationships/slideLayout" Target="../slideLayouts/slideLayout2.xml"/><Relationship Id="rId5" Type="http://schemas.openxmlformats.org/officeDocument/2006/relationships/hyperlink" Target="https://en.wikipedia.org/wiki/Java_(programming_language)" TargetMode="External"/><Relationship Id="rId4" Type="http://schemas.openxmlformats.org/officeDocument/2006/relationships/hyperlink" Target="https://en.wikipedia.org/wiki/Active_Server_Pages" TargetMode="Externa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hyperlink" Target="https://en.wikipedia.org/wiki/Graphical_user_interface" TargetMode="External"/><Relationship Id="rId2" Type="http://schemas.openxmlformats.org/officeDocument/2006/relationships/hyperlink" Target="https://en.wikipedia.org/wiki/Model%E2%80%93view%E2%80%93controller" TargetMode="External"/><Relationship Id="rId1" Type="http://schemas.openxmlformats.org/officeDocument/2006/relationships/slideLayout" Target="../slideLayouts/slideLayout2.xml"/><Relationship Id="rId4" Type="http://schemas.openxmlformats.org/officeDocument/2006/relationships/hyperlink" Target="https://en.wikipedia.org/wiki/Xerox_Parc" TargetMode="Externa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50900" y="1122363"/>
            <a:ext cx="9817100" cy="2903537"/>
          </a:xfrm>
        </p:spPr>
        <p:txBody>
          <a:bodyPr>
            <a:normAutofit/>
          </a:bodyPr>
          <a:lstStyle/>
          <a:p>
            <a:r>
              <a:rPr lang="en-US" b="1" dirty="0" smtClean="0">
                <a:solidFill>
                  <a:srgbClr val="FF0000"/>
                </a:solidFill>
              </a:rPr>
              <a:t>JSP</a:t>
            </a:r>
            <a:br>
              <a:rPr lang="en-US" b="1" dirty="0" smtClean="0">
                <a:solidFill>
                  <a:srgbClr val="FF0000"/>
                </a:solidFill>
              </a:rPr>
            </a:br>
            <a:r>
              <a:rPr lang="en-US" sz="4400" b="1" dirty="0" smtClean="0">
                <a:solidFill>
                  <a:srgbClr val="00B050"/>
                </a:solidFill>
              </a:rPr>
              <a:t>(</a:t>
            </a:r>
            <a:r>
              <a:rPr lang="en-US" sz="4400" dirty="0" smtClean="0">
                <a:solidFill>
                  <a:srgbClr val="00B050"/>
                </a:solidFill>
              </a:rPr>
              <a:t>Java Server Pages)</a:t>
            </a:r>
            <a:endParaRPr lang="en-IN" sz="4400" i="1" dirty="0">
              <a:solidFill>
                <a:srgbClr val="00B050"/>
              </a:solidFill>
            </a:endParaRPr>
          </a:p>
        </p:txBody>
      </p:sp>
    </p:spTree>
    <p:extLst>
      <p:ext uri="{BB962C8B-B14F-4D97-AF65-F5344CB8AC3E}">
        <p14:creationId xmlns="" xmlns:p14="http://schemas.microsoft.com/office/powerpoint/2010/main" val="403722753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4" name="Title 1"/>
          <p:cNvSpPr>
            <a:spLocks noGrp="1"/>
          </p:cNvSpPr>
          <p:nvPr>
            <p:ph type="title"/>
          </p:nvPr>
        </p:nvSpPr>
        <p:spPr>
          <a:xfrm>
            <a:off x="419100" y="248194"/>
            <a:ext cx="10934700" cy="535577"/>
          </a:xfrm>
        </p:spPr>
        <p:txBody>
          <a:bodyPr>
            <a:noAutofit/>
          </a:bodyPr>
          <a:lstStyle/>
          <a:p>
            <a:pPr>
              <a:spcBef>
                <a:spcPts val="1200"/>
              </a:spcBef>
              <a:defRPr/>
            </a:pPr>
            <a:r>
              <a:rPr lang="en-US" sz="3600" dirty="0" smtClean="0">
                <a:solidFill>
                  <a:srgbClr val="FF0000"/>
                </a:solidFill>
              </a:rPr>
              <a:t>JSP Processing</a:t>
            </a:r>
          </a:p>
        </p:txBody>
      </p:sp>
      <p:sp>
        <p:nvSpPr>
          <p:cNvPr id="1026" name="AutoShape 2" descr="javascript document objec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6" name="Content Placeholder 4"/>
          <p:cNvSpPr txBox="1">
            <a:spLocks/>
          </p:cNvSpPr>
          <p:nvPr/>
        </p:nvSpPr>
        <p:spPr>
          <a:xfrm>
            <a:off x="701041" y="896984"/>
            <a:ext cx="5656217" cy="5799908"/>
          </a:xfrm>
          <a:prstGeom prst="rect">
            <a:avLst/>
          </a:prstGeom>
        </p:spPr>
        <p:txBody>
          <a:bodyPr vert="horz" lIns="91440" tIns="45720" rIns="91440" bIns="45720" rtlCol="0">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28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8" name="Content Placeholder 7"/>
          <p:cNvSpPr>
            <a:spLocks noGrp="1"/>
          </p:cNvSpPr>
          <p:nvPr>
            <p:ph idx="1"/>
          </p:nvPr>
        </p:nvSpPr>
        <p:spPr>
          <a:xfrm>
            <a:off x="457200" y="1054100"/>
            <a:ext cx="11569700" cy="5651500"/>
          </a:xfrm>
        </p:spPr>
        <p:txBody>
          <a:bodyPr>
            <a:normAutofit/>
          </a:bodyPr>
          <a:lstStyle/>
          <a:p>
            <a:r>
              <a:rPr lang="en-US" dirty="0" smtClean="0"/>
              <a:t>The web server have JSP engine (container) to process JSP pages.</a:t>
            </a:r>
          </a:p>
          <a:p>
            <a:r>
              <a:rPr lang="en-US" dirty="0" smtClean="0"/>
              <a:t>All the requests for JSP Pages are handled by JSP Container.</a:t>
            </a:r>
          </a:p>
          <a:p>
            <a:r>
              <a:rPr lang="en-US" b="1" dirty="0" smtClean="0"/>
              <a:t>JSP</a:t>
            </a:r>
            <a:r>
              <a:rPr lang="en-US" dirty="0" smtClean="0"/>
              <a:t> pages are converted into </a:t>
            </a:r>
            <a:r>
              <a:rPr lang="en-US" b="1" dirty="0" smtClean="0"/>
              <a:t>Servlet</a:t>
            </a:r>
            <a:r>
              <a:rPr lang="en-US" dirty="0" smtClean="0"/>
              <a:t> by the Web Container. </a:t>
            </a:r>
          </a:p>
          <a:p>
            <a:r>
              <a:rPr lang="en-US" dirty="0" smtClean="0"/>
              <a:t>The Container translates a JSP page into servlet </a:t>
            </a:r>
            <a:r>
              <a:rPr lang="en-US" b="1" dirty="0" smtClean="0"/>
              <a:t>class source(.java)</a:t>
            </a:r>
            <a:r>
              <a:rPr lang="en-US" dirty="0" smtClean="0"/>
              <a:t> file and then compiles into a Java Servlet class.</a:t>
            </a:r>
            <a:endParaRPr lang="en-US" dirty="0"/>
          </a:p>
        </p:txBody>
      </p:sp>
      <p:pic>
        <p:nvPicPr>
          <p:cNvPr id="2" name="Picture 2" descr="JSP to Servlet Transformation"/>
          <p:cNvPicPr>
            <a:picLocks noChangeAspect="1" noChangeArrowheads="1"/>
          </p:cNvPicPr>
          <p:nvPr/>
        </p:nvPicPr>
        <p:blipFill>
          <a:blip r:embed="rId2"/>
          <a:srcRect/>
          <a:stretch>
            <a:fillRect/>
          </a:stretch>
        </p:blipFill>
        <p:spPr bwMode="auto">
          <a:xfrm>
            <a:off x="1450975" y="3552824"/>
            <a:ext cx="6858000" cy="2822576"/>
          </a:xfrm>
          <a:prstGeom prst="rect">
            <a:avLst/>
          </a:prstGeom>
          <a:noFill/>
        </p:spPr>
      </p:pic>
    </p:spTree>
    <p:extLst>
      <p:ext uri="{BB962C8B-B14F-4D97-AF65-F5344CB8AC3E}">
        <p14:creationId xmlns="" xmlns:p14="http://schemas.microsoft.com/office/powerpoint/2010/main" val="36434108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026" name="Picture 2" descr="C:\Users\Bhargavi\Downloads\IMG-20181007-WA0001.jpg"/>
          <p:cNvPicPr>
            <a:picLocks noChangeAspect="1" noChangeArrowheads="1"/>
          </p:cNvPicPr>
          <p:nvPr/>
        </p:nvPicPr>
        <p:blipFill>
          <a:blip r:embed="rId2"/>
          <a:srcRect/>
          <a:stretch>
            <a:fillRect/>
          </a:stretch>
        </p:blipFill>
        <p:spPr bwMode="auto">
          <a:xfrm>
            <a:off x="952500" y="595313"/>
            <a:ext cx="10287000" cy="5667375"/>
          </a:xfrm>
          <a:prstGeom prst="rect">
            <a:avLst/>
          </a:prstGeom>
          <a:noFill/>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4" name="Title 1"/>
          <p:cNvSpPr>
            <a:spLocks noGrp="1"/>
          </p:cNvSpPr>
          <p:nvPr>
            <p:ph type="title"/>
          </p:nvPr>
        </p:nvSpPr>
        <p:spPr>
          <a:xfrm>
            <a:off x="419100" y="248194"/>
            <a:ext cx="10934700" cy="535577"/>
          </a:xfrm>
        </p:spPr>
        <p:txBody>
          <a:bodyPr>
            <a:noAutofit/>
          </a:bodyPr>
          <a:lstStyle/>
          <a:p>
            <a:r>
              <a:rPr lang="en-US" sz="3600" dirty="0" smtClean="0">
                <a:solidFill>
                  <a:srgbClr val="FF0000"/>
                </a:solidFill>
              </a:rPr>
              <a:t>Cont …</a:t>
            </a:r>
          </a:p>
        </p:txBody>
      </p:sp>
      <p:sp>
        <p:nvSpPr>
          <p:cNvPr id="1026" name="AutoShape 2" descr="javascript document objec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6" name="Content Placeholder 4"/>
          <p:cNvSpPr txBox="1">
            <a:spLocks/>
          </p:cNvSpPr>
          <p:nvPr/>
        </p:nvSpPr>
        <p:spPr>
          <a:xfrm>
            <a:off x="701041" y="896984"/>
            <a:ext cx="5656217" cy="5799908"/>
          </a:xfrm>
          <a:prstGeom prst="rect">
            <a:avLst/>
          </a:prstGeom>
        </p:spPr>
        <p:txBody>
          <a:bodyPr vert="horz" lIns="91440" tIns="45720" rIns="91440" bIns="45720" rtlCol="0">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28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8" name="Content Placeholder 7"/>
          <p:cNvSpPr>
            <a:spLocks noGrp="1"/>
          </p:cNvSpPr>
          <p:nvPr>
            <p:ph idx="1"/>
          </p:nvPr>
        </p:nvSpPr>
        <p:spPr>
          <a:xfrm>
            <a:off x="457200" y="838200"/>
            <a:ext cx="11569700" cy="5867400"/>
          </a:xfrm>
        </p:spPr>
        <p:txBody>
          <a:bodyPr>
            <a:noAutofit/>
          </a:bodyPr>
          <a:lstStyle/>
          <a:p>
            <a:pPr marL="514350" indent="-514350" algn="just">
              <a:buFont typeface="+mj-lt"/>
              <a:buAutoNum type="arabicPeriod"/>
            </a:pPr>
            <a:r>
              <a:rPr lang="en-US" sz="2500" dirty="0" smtClean="0"/>
              <a:t>Web browser sends an HTTP request to the web server requesting JSP page.</a:t>
            </a:r>
          </a:p>
          <a:p>
            <a:pPr marL="514350" indent="-514350" algn="just">
              <a:buFont typeface="+mj-lt"/>
              <a:buAutoNum type="arabicPeriod"/>
            </a:pPr>
            <a:r>
              <a:rPr lang="en-US" sz="2500" dirty="0" smtClean="0"/>
              <a:t>Web server recognizes that the HTTP request by web browser is for JSP page by checking the extension of the file (</a:t>
            </a:r>
            <a:r>
              <a:rPr lang="en-US" sz="2500" dirty="0" err="1" smtClean="0"/>
              <a:t>i.e</a:t>
            </a:r>
            <a:r>
              <a:rPr lang="en-US" sz="2500" dirty="0" smtClean="0"/>
              <a:t> .jsp)</a:t>
            </a:r>
          </a:p>
          <a:p>
            <a:pPr marL="514350" indent="-514350" algn="just">
              <a:buFont typeface="+mj-lt"/>
              <a:buAutoNum type="arabicPeriod"/>
            </a:pPr>
            <a:r>
              <a:rPr lang="en-US" sz="2500" dirty="0" smtClean="0"/>
              <a:t>Web server forwards HTTP Request to JSP engine.</a:t>
            </a:r>
          </a:p>
          <a:p>
            <a:pPr marL="514350" indent="-514350" algn="just">
              <a:buFont typeface="+mj-lt"/>
              <a:buAutoNum type="arabicPeriod"/>
            </a:pPr>
            <a:r>
              <a:rPr lang="en-US" sz="2500" dirty="0" smtClean="0"/>
              <a:t>JSP engine loads the JSP page from disk and converts it into a servlet</a:t>
            </a:r>
          </a:p>
          <a:p>
            <a:pPr marL="514350" indent="-514350" algn="just">
              <a:buFont typeface="+mj-lt"/>
              <a:buAutoNum type="arabicPeriod"/>
            </a:pPr>
            <a:r>
              <a:rPr lang="en-US" sz="2500" dirty="0" smtClean="0"/>
              <a:t>JSP engine then compiles the servlet into an executable class and forward original request to a servlet engine.</a:t>
            </a:r>
          </a:p>
          <a:p>
            <a:pPr marL="514350" indent="-514350" algn="just">
              <a:buFont typeface="+mj-lt"/>
              <a:buAutoNum type="arabicPeriod"/>
            </a:pPr>
            <a:r>
              <a:rPr lang="en-US" sz="2500" dirty="0" smtClean="0"/>
              <a:t>Servlet engine loads and executes the Servlet class.</a:t>
            </a:r>
          </a:p>
          <a:p>
            <a:pPr marL="514350" indent="-514350" algn="just">
              <a:buFont typeface="+mj-lt"/>
              <a:buAutoNum type="arabicPeriod"/>
            </a:pPr>
            <a:r>
              <a:rPr lang="en-US" sz="2500" dirty="0" smtClean="0"/>
              <a:t>Servlet produces an output in HTML format</a:t>
            </a:r>
          </a:p>
          <a:p>
            <a:pPr marL="514350" indent="-514350" algn="just">
              <a:buFont typeface="+mj-lt"/>
              <a:buAutoNum type="arabicPeriod"/>
            </a:pPr>
            <a:r>
              <a:rPr lang="en-US" sz="2500" dirty="0" smtClean="0"/>
              <a:t>Output produced by servlet engine is then passes to the web server inside an HTTP response.</a:t>
            </a:r>
          </a:p>
          <a:p>
            <a:pPr marL="514350" indent="-514350" algn="just">
              <a:buFont typeface="+mj-lt"/>
              <a:buAutoNum type="arabicPeriod"/>
            </a:pPr>
            <a:r>
              <a:rPr lang="en-US" sz="2500" dirty="0" smtClean="0"/>
              <a:t>Web server sends the HTTP response to Web browser in the form of HTML content.</a:t>
            </a:r>
          </a:p>
          <a:p>
            <a:pPr marL="514350" indent="-514350" algn="just">
              <a:buFont typeface="+mj-lt"/>
              <a:buAutoNum type="arabicPeriod"/>
            </a:pPr>
            <a:r>
              <a:rPr lang="en-US" sz="2500" dirty="0" smtClean="0"/>
              <a:t>Web browser loads the  page into the browser and thus user can view the dynamically generated page.</a:t>
            </a:r>
          </a:p>
          <a:p>
            <a:pPr marL="514350" indent="-514350" algn="just">
              <a:buFont typeface="+mj-lt"/>
              <a:buAutoNum type="arabicPeriod"/>
            </a:pPr>
            <a:endParaRPr lang="en-US" sz="2500" dirty="0"/>
          </a:p>
        </p:txBody>
      </p:sp>
    </p:spTree>
    <p:extLst>
      <p:ext uri="{BB962C8B-B14F-4D97-AF65-F5344CB8AC3E}">
        <p14:creationId xmlns="" xmlns:p14="http://schemas.microsoft.com/office/powerpoint/2010/main" val="36434108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19100" y="248194"/>
            <a:ext cx="10934700" cy="535577"/>
          </a:xfrm>
        </p:spPr>
        <p:txBody>
          <a:bodyPr>
            <a:noAutofit/>
          </a:bodyPr>
          <a:lstStyle/>
          <a:p>
            <a:r>
              <a:rPr lang="en-US" sz="3200" b="1" dirty="0" smtClean="0"/>
              <a:t>Architecture of a JSP Application</a:t>
            </a:r>
            <a:r>
              <a:rPr lang="en-US" sz="3200" dirty="0" smtClean="0">
                <a:solidFill>
                  <a:srgbClr val="FF0000"/>
                </a:solidFill>
              </a:rPr>
              <a:t>…</a:t>
            </a:r>
            <a:endParaRPr lang="en-US" sz="3200" dirty="0">
              <a:solidFill>
                <a:srgbClr val="FF0000"/>
              </a:solidFill>
            </a:endParaRPr>
          </a:p>
        </p:txBody>
      </p:sp>
      <p:sp>
        <p:nvSpPr>
          <p:cNvPr id="1026" name="AutoShape 2" descr="javascript document objec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6" name="Content Placeholder 4"/>
          <p:cNvSpPr txBox="1">
            <a:spLocks/>
          </p:cNvSpPr>
          <p:nvPr/>
        </p:nvSpPr>
        <p:spPr>
          <a:xfrm>
            <a:off x="701041" y="896984"/>
            <a:ext cx="5656217" cy="5799908"/>
          </a:xfrm>
          <a:prstGeom prst="rect">
            <a:avLst/>
          </a:prstGeom>
        </p:spPr>
        <p:txBody>
          <a:bodyPr vert="horz" lIns="91440" tIns="45720" rIns="91440" bIns="45720" rtlCol="0">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2800" b="0" i="0" u="none" strike="noStrike" kern="1200" cap="none" spc="0" normalizeH="0" baseline="0" noProof="0" dirty="0" smtClean="0">
              <a:ln>
                <a:noFill/>
              </a:ln>
              <a:solidFill>
                <a:schemeClr val="tx1"/>
              </a:solidFill>
              <a:effectLst/>
              <a:uLnTx/>
              <a:uFillTx/>
              <a:latin typeface="+mn-lt"/>
              <a:ea typeface="+mn-ea"/>
              <a:cs typeface="+mn-cs"/>
            </a:endParaRPr>
          </a:p>
        </p:txBody>
      </p:sp>
      <p:pic>
        <p:nvPicPr>
          <p:cNvPr id="2" name="Picture 2" descr="JSP Architecture Model 1"/>
          <p:cNvPicPr>
            <a:picLocks noChangeAspect="1" noChangeArrowheads="1"/>
          </p:cNvPicPr>
          <p:nvPr/>
        </p:nvPicPr>
        <p:blipFill>
          <a:blip r:embed="rId2"/>
          <a:srcRect/>
          <a:stretch>
            <a:fillRect/>
          </a:stretch>
        </p:blipFill>
        <p:spPr bwMode="auto">
          <a:xfrm>
            <a:off x="1016000" y="1206500"/>
            <a:ext cx="10299700" cy="4864100"/>
          </a:xfrm>
          <a:prstGeom prst="rect">
            <a:avLst/>
          </a:prstGeom>
          <a:noFill/>
        </p:spPr>
      </p:pic>
    </p:spTree>
    <p:extLst>
      <p:ext uri="{BB962C8B-B14F-4D97-AF65-F5344CB8AC3E}">
        <p14:creationId xmlns="" xmlns:p14="http://schemas.microsoft.com/office/powerpoint/2010/main" val="36434108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4" name="Title 1"/>
          <p:cNvSpPr>
            <a:spLocks noGrp="1"/>
          </p:cNvSpPr>
          <p:nvPr>
            <p:ph type="title"/>
          </p:nvPr>
        </p:nvSpPr>
        <p:spPr>
          <a:xfrm>
            <a:off x="419100" y="248194"/>
            <a:ext cx="10934700" cy="535577"/>
          </a:xfrm>
        </p:spPr>
        <p:txBody>
          <a:bodyPr>
            <a:noAutofit/>
          </a:bodyPr>
          <a:lstStyle/>
          <a:p>
            <a:r>
              <a:rPr lang="en-US" sz="3200" dirty="0" smtClean="0">
                <a:solidFill>
                  <a:srgbClr val="FF0000"/>
                </a:solidFill>
              </a:rPr>
              <a:t>The Anatomy of a JSP Page</a:t>
            </a:r>
            <a:endParaRPr lang="en-US" sz="3200" dirty="0">
              <a:solidFill>
                <a:srgbClr val="FF0000"/>
              </a:solidFill>
            </a:endParaRPr>
          </a:p>
        </p:txBody>
      </p:sp>
      <p:sp>
        <p:nvSpPr>
          <p:cNvPr id="1026" name="AutoShape 2" descr="javascript document objec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6" name="Content Placeholder 4"/>
          <p:cNvSpPr txBox="1">
            <a:spLocks/>
          </p:cNvSpPr>
          <p:nvPr/>
        </p:nvSpPr>
        <p:spPr>
          <a:xfrm>
            <a:off x="701041" y="896984"/>
            <a:ext cx="5656217" cy="5799908"/>
          </a:xfrm>
          <a:prstGeom prst="rect">
            <a:avLst/>
          </a:prstGeom>
        </p:spPr>
        <p:txBody>
          <a:bodyPr vert="horz" lIns="91440" tIns="45720" rIns="91440" bIns="45720" rtlCol="0">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28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8" name="Content Placeholder 7"/>
          <p:cNvSpPr>
            <a:spLocks noGrp="1"/>
          </p:cNvSpPr>
          <p:nvPr>
            <p:ph idx="1"/>
          </p:nvPr>
        </p:nvSpPr>
        <p:spPr>
          <a:xfrm>
            <a:off x="457200" y="838200"/>
            <a:ext cx="11569700" cy="5867400"/>
          </a:xfrm>
        </p:spPr>
        <p:txBody>
          <a:bodyPr>
            <a:noAutofit/>
          </a:bodyPr>
          <a:lstStyle/>
          <a:p>
            <a:pPr marL="514350" indent="-514350" algn="just">
              <a:buNone/>
            </a:pPr>
            <a:endParaRPr lang="en-US" sz="2500" dirty="0"/>
          </a:p>
        </p:txBody>
      </p:sp>
      <p:pic>
        <p:nvPicPr>
          <p:cNvPr id="7" name="Picture 2" descr="C:\Users\Dell\Downloads\tagoreillycom20070305oreillyimages152920.png"/>
          <p:cNvPicPr>
            <a:picLocks noChangeAspect="1" noChangeArrowheads="1"/>
          </p:cNvPicPr>
          <p:nvPr/>
        </p:nvPicPr>
        <p:blipFill>
          <a:blip r:embed="rId2"/>
          <a:srcRect/>
          <a:stretch>
            <a:fillRect/>
          </a:stretch>
        </p:blipFill>
        <p:spPr bwMode="auto">
          <a:xfrm>
            <a:off x="558801" y="901700"/>
            <a:ext cx="10502900" cy="5956300"/>
          </a:xfrm>
          <a:prstGeom prst="rect">
            <a:avLst/>
          </a:prstGeom>
          <a:noFill/>
        </p:spPr>
      </p:pic>
    </p:spTree>
    <p:extLst>
      <p:ext uri="{BB962C8B-B14F-4D97-AF65-F5344CB8AC3E}">
        <p14:creationId xmlns="" xmlns:p14="http://schemas.microsoft.com/office/powerpoint/2010/main" val="36434108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19100" y="248194"/>
            <a:ext cx="10934700" cy="535577"/>
          </a:xfrm>
        </p:spPr>
        <p:txBody>
          <a:bodyPr>
            <a:noAutofit/>
          </a:bodyPr>
          <a:lstStyle/>
          <a:p>
            <a:r>
              <a:rPr lang="en-US" sz="3200" dirty="0" smtClean="0">
                <a:solidFill>
                  <a:srgbClr val="FF0000"/>
                </a:solidFill>
              </a:rPr>
              <a:t>Cont …</a:t>
            </a:r>
            <a:endParaRPr lang="en-US" sz="3200" dirty="0">
              <a:solidFill>
                <a:srgbClr val="FF0000"/>
              </a:solidFill>
            </a:endParaRPr>
          </a:p>
        </p:txBody>
      </p:sp>
      <p:sp>
        <p:nvSpPr>
          <p:cNvPr id="1026" name="AutoShape 2" descr="javascript document objec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6" name="Content Placeholder 4"/>
          <p:cNvSpPr txBox="1">
            <a:spLocks/>
          </p:cNvSpPr>
          <p:nvPr/>
        </p:nvSpPr>
        <p:spPr>
          <a:xfrm>
            <a:off x="701041" y="896984"/>
            <a:ext cx="5656217" cy="5799908"/>
          </a:xfrm>
          <a:prstGeom prst="rect">
            <a:avLst/>
          </a:prstGeom>
        </p:spPr>
        <p:txBody>
          <a:bodyPr vert="horz" lIns="91440" tIns="45720" rIns="91440" bIns="45720" rtlCol="0">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28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8" name="Content Placeholder 7"/>
          <p:cNvSpPr>
            <a:spLocks noGrp="1"/>
          </p:cNvSpPr>
          <p:nvPr>
            <p:ph idx="1"/>
          </p:nvPr>
        </p:nvSpPr>
        <p:spPr>
          <a:xfrm>
            <a:off x="457200" y="1041400"/>
            <a:ext cx="11569700" cy="5664200"/>
          </a:xfrm>
        </p:spPr>
        <p:txBody>
          <a:bodyPr>
            <a:noAutofit/>
          </a:bodyPr>
          <a:lstStyle/>
          <a:p>
            <a:pPr marL="514350" indent="-514350" algn="just"/>
            <a:r>
              <a:rPr lang="en-US" sz="3000" dirty="0" smtClean="0"/>
              <a:t>A JSP page is simply a regular web page with JSP elements for generating the parts of the page that differ for each request</a:t>
            </a:r>
          </a:p>
          <a:p>
            <a:pPr marL="514350" indent="-514350" algn="just"/>
            <a:r>
              <a:rPr lang="en-US" sz="3000" dirty="0" smtClean="0"/>
              <a:t>Everything in the page that is not a JSP element is called </a:t>
            </a:r>
            <a:r>
              <a:rPr lang="en-US" sz="3000" i="1" dirty="0" smtClean="0"/>
              <a:t>template text</a:t>
            </a:r>
            <a:r>
              <a:rPr lang="en-US" sz="3000" dirty="0" smtClean="0"/>
              <a:t> . </a:t>
            </a:r>
          </a:p>
          <a:p>
            <a:pPr marL="514350" indent="-514350" algn="just"/>
            <a:r>
              <a:rPr lang="en-US" sz="3000" dirty="0" smtClean="0"/>
              <a:t>Template text can really be any text: HTML, XML, or even plain text. </a:t>
            </a:r>
          </a:p>
          <a:p>
            <a:pPr marL="514350" indent="-514350" algn="just"/>
            <a:r>
              <a:rPr lang="en-US" sz="3000" dirty="0" smtClean="0"/>
              <a:t>When a JSP page request is processed, the template text and the dynamic content generated by the JSP elements are merged, and the result is sent as the response to the browser.</a:t>
            </a:r>
          </a:p>
        </p:txBody>
      </p:sp>
    </p:spTree>
    <p:extLst>
      <p:ext uri="{BB962C8B-B14F-4D97-AF65-F5344CB8AC3E}">
        <p14:creationId xmlns="" xmlns:p14="http://schemas.microsoft.com/office/powerpoint/2010/main" val="36434108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19100" y="248194"/>
            <a:ext cx="10934700" cy="535577"/>
          </a:xfrm>
        </p:spPr>
        <p:txBody>
          <a:bodyPr>
            <a:noAutofit/>
          </a:bodyPr>
          <a:lstStyle/>
          <a:p>
            <a:r>
              <a:rPr lang="en-US" sz="3200" dirty="0" smtClean="0">
                <a:solidFill>
                  <a:srgbClr val="FF0000"/>
                </a:solidFill>
              </a:rPr>
              <a:t>Cont …</a:t>
            </a:r>
            <a:endParaRPr lang="en-US" sz="3200" dirty="0">
              <a:solidFill>
                <a:srgbClr val="FF0000"/>
              </a:solidFill>
            </a:endParaRPr>
          </a:p>
        </p:txBody>
      </p:sp>
      <p:sp>
        <p:nvSpPr>
          <p:cNvPr id="1026" name="AutoShape 2" descr="javascript document objec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6" name="Content Placeholder 4"/>
          <p:cNvSpPr txBox="1">
            <a:spLocks/>
          </p:cNvSpPr>
          <p:nvPr/>
        </p:nvSpPr>
        <p:spPr>
          <a:xfrm>
            <a:off x="701041" y="896984"/>
            <a:ext cx="5656217" cy="5799908"/>
          </a:xfrm>
          <a:prstGeom prst="rect">
            <a:avLst/>
          </a:prstGeom>
        </p:spPr>
        <p:txBody>
          <a:bodyPr vert="horz" lIns="91440" tIns="45720" rIns="91440" bIns="45720" rtlCol="0">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28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8" name="Content Placeholder 7"/>
          <p:cNvSpPr>
            <a:spLocks noGrp="1"/>
          </p:cNvSpPr>
          <p:nvPr>
            <p:ph idx="1"/>
          </p:nvPr>
        </p:nvSpPr>
        <p:spPr>
          <a:xfrm>
            <a:off x="457200" y="1117600"/>
            <a:ext cx="11569700" cy="5588000"/>
          </a:xfrm>
        </p:spPr>
        <p:txBody>
          <a:bodyPr>
            <a:noAutofit/>
          </a:bodyPr>
          <a:lstStyle/>
          <a:p>
            <a:pPr marL="514350" indent="-514350" algn="just"/>
            <a:r>
              <a:rPr lang="en-US" dirty="0" smtClean="0"/>
              <a:t>The </a:t>
            </a:r>
            <a:r>
              <a:rPr lang="en-US" dirty="0" err="1" smtClean="0"/>
              <a:t>jsp:useBean</a:t>
            </a:r>
            <a:r>
              <a:rPr lang="en-US" dirty="0" smtClean="0"/>
              <a:t> action instantiates an instance of the bean class</a:t>
            </a:r>
          </a:p>
          <a:p>
            <a:pPr marL="514350" indent="-514350" algn="just"/>
            <a:r>
              <a:rPr lang="en-US" dirty="0" smtClean="0"/>
              <a:t>The id is the access name of this bean.</a:t>
            </a:r>
          </a:p>
          <a:p>
            <a:pPr marL="514350" indent="-514350" algn="just"/>
            <a:r>
              <a:rPr lang="en-US" dirty="0" smtClean="0"/>
              <a:t>&lt;</a:t>
            </a:r>
            <a:r>
              <a:rPr lang="en-US" dirty="0" err="1" smtClean="0"/>
              <a:t>jsp:setProperty</a:t>
            </a:r>
            <a:r>
              <a:rPr lang="en-US" dirty="0" smtClean="0"/>
              <a:t> is used to assign values to properties of a bean.</a:t>
            </a:r>
          </a:p>
          <a:p>
            <a:pPr marL="514350" indent="-514350" algn="just">
              <a:buNone/>
            </a:pPr>
            <a:r>
              <a:rPr lang="en-US" dirty="0" smtClean="0">
                <a:solidFill>
                  <a:srgbClr val="FF0000"/>
                </a:solidFill>
              </a:rPr>
              <a:t>Ex:</a:t>
            </a:r>
          </a:p>
          <a:p>
            <a:pPr marL="514350" indent="-514350" algn="just">
              <a:buNone/>
            </a:pPr>
            <a:r>
              <a:rPr lang="en-US" dirty="0" smtClean="0"/>
              <a:t>&lt;</a:t>
            </a:r>
            <a:r>
              <a:rPr lang="en-US" dirty="0" err="1" smtClean="0"/>
              <a:t>jsp:setProperty</a:t>
            </a:r>
            <a:r>
              <a:rPr lang="en-US" dirty="0" smtClean="0"/>
              <a:t> name="</a:t>
            </a:r>
            <a:r>
              <a:rPr lang="en-US" dirty="0" err="1" smtClean="0"/>
              <a:t>myBook</a:t>
            </a:r>
            <a:r>
              <a:rPr lang="en-US" dirty="0" smtClean="0"/>
              <a:t>"  property="price"  value=30 /&gt;</a:t>
            </a:r>
          </a:p>
          <a:p>
            <a:pPr marL="514350" indent="-514350" algn="just"/>
            <a:r>
              <a:rPr lang="en-US" dirty="0" err="1" smtClean="0"/>
              <a:t>jsp:getProperty</a:t>
            </a:r>
            <a:r>
              <a:rPr lang="en-US" dirty="0" smtClean="0"/>
              <a:t> Action Element retrieves the value of a bean property, converts it to a string, and inserts it into the JSP outputs.</a:t>
            </a:r>
          </a:p>
          <a:p>
            <a:pPr marL="514350" indent="-514350" algn="just">
              <a:buNone/>
            </a:pPr>
            <a:r>
              <a:rPr lang="en-US" dirty="0" smtClean="0">
                <a:solidFill>
                  <a:srgbClr val="FF0000"/>
                </a:solidFill>
              </a:rPr>
              <a:t>Ex:</a:t>
            </a:r>
          </a:p>
          <a:p>
            <a:pPr marL="514350" indent="-514350" algn="just"/>
            <a:r>
              <a:rPr lang="en-US" dirty="0" smtClean="0"/>
              <a:t>&lt;</a:t>
            </a:r>
            <a:r>
              <a:rPr lang="en-US" dirty="0" err="1" smtClean="0"/>
              <a:t>jsp:getProperty</a:t>
            </a:r>
            <a:r>
              <a:rPr lang="en-US" dirty="0" smtClean="0"/>
              <a:t> name="</a:t>
            </a:r>
            <a:r>
              <a:rPr lang="en-US" dirty="0" err="1" smtClean="0"/>
              <a:t>myBook</a:t>
            </a:r>
            <a:r>
              <a:rPr lang="en-US" dirty="0" smtClean="0"/>
              <a:t>"  property="price“/&gt;</a:t>
            </a:r>
          </a:p>
          <a:p>
            <a:pPr marL="514350" indent="-514350" algn="just"/>
            <a:endParaRPr lang="en-US" dirty="0" smtClean="0"/>
          </a:p>
          <a:p>
            <a:pPr marL="514350" indent="-514350" algn="just"/>
            <a:endParaRPr lang="en-US" dirty="0" smtClean="0"/>
          </a:p>
          <a:p>
            <a:pPr marL="514350" indent="-514350" algn="just"/>
            <a:endParaRPr lang="en-US" dirty="0" smtClean="0"/>
          </a:p>
          <a:p>
            <a:pPr marL="514350" indent="-514350" algn="just"/>
            <a:endParaRPr lang="en-US" dirty="0" smtClean="0"/>
          </a:p>
          <a:p>
            <a:pPr marL="514350" indent="-514350" algn="just"/>
            <a:endParaRPr lang="en-US" dirty="0" smtClean="0"/>
          </a:p>
          <a:p>
            <a:pPr marL="514350" indent="-514350" algn="just"/>
            <a:endParaRPr lang="en-US" dirty="0" smtClean="0"/>
          </a:p>
          <a:p>
            <a:pPr marL="514350" indent="-514350" algn="just"/>
            <a:endParaRPr lang="en-US" dirty="0"/>
          </a:p>
        </p:txBody>
      </p:sp>
    </p:spTree>
    <p:extLst>
      <p:ext uri="{BB962C8B-B14F-4D97-AF65-F5344CB8AC3E}">
        <p14:creationId xmlns="" xmlns:p14="http://schemas.microsoft.com/office/powerpoint/2010/main" val="36434108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19100" y="248194"/>
            <a:ext cx="10934700" cy="535577"/>
          </a:xfrm>
        </p:spPr>
        <p:txBody>
          <a:bodyPr>
            <a:noAutofit/>
          </a:bodyPr>
          <a:lstStyle/>
          <a:p>
            <a:r>
              <a:rPr lang="en-US" sz="3200" dirty="0" smtClean="0">
                <a:solidFill>
                  <a:srgbClr val="FF0000"/>
                </a:solidFill>
              </a:rPr>
              <a:t>Directory structure of JSP</a:t>
            </a:r>
            <a:endParaRPr lang="en-US" sz="3200" dirty="0">
              <a:solidFill>
                <a:srgbClr val="FF0000"/>
              </a:solidFill>
            </a:endParaRPr>
          </a:p>
        </p:txBody>
      </p:sp>
      <p:sp>
        <p:nvSpPr>
          <p:cNvPr id="1026" name="AutoShape 2" descr="javascript document objec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6" name="Content Placeholder 4"/>
          <p:cNvSpPr txBox="1">
            <a:spLocks/>
          </p:cNvSpPr>
          <p:nvPr/>
        </p:nvSpPr>
        <p:spPr>
          <a:xfrm>
            <a:off x="701041" y="896984"/>
            <a:ext cx="5656217" cy="5799908"/>
          </a:xfrm>
          <a:prstGeom prst="rect">
            <a:avLst/>
          </a:prstGeom>
        </p:spPr>
        <p:txBody>
          <a:bodyPr vert="horz" lIns="91440" tIns="45720" rIns="91440" bIns="45720" rtlCol="0">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28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8" name="Content Placeholder 7"/>
          <p:cNvSpPr>
            <a:spLocks noGrp="1"/>
          </p:cNvSpPr>
          <p:nvPr>
            <p:ph idx="1"/>
          </p:nvPr>
        </p:nvSpPr>
        <p:spPr>
          <a:xfrm>
            <a:off x="457200" y="1117600"/>
            <a:ext cx="11569700" cy="5588000"/>
          </a:xfrm>
        </p:spPr>
        <p:txBody>
          <a:bodyPr>
            <a:noAutofit/>
          </a:bodyPr>
          <a:lstStyle/>
          <a:p>
            <a:pPr marL="514350" indent="-514350" algn="just"/>
            <a:r>
              <a:rPr lang="en-US" dirty="0" smtClean="0"/>
              <a:t>The directory structure of JSP page is same as servlet. We contains the jsp page outside the WEB-INF folder or in any directory.</a:t>
            </a:r>
          </a:p>
          <a:p>
            <a:pPr marL="514350" indent="-514350" algn="just"/>
            <a:r>
              <a:rPr lang="en-US" dirty="0" smtClean="0"/>
              <a:t>Localhost:8080/</a:t>
            </a:r>
            <a:r>
              <a:rPr lang="en-US" dirty="0" err="1" smtClean="0"/>
              <a:t>Dirname</a:t>
            </a:r>
            <a:r>
              <a:rPr lang="en-US" dirty="0" smtClean="0"/>
              <a:t>/name.jsp</a:t>
            </a:r>
            <a:endParaRPr lang="en-US" dirty="0"/>
          </a:p>
        </p:txBody>
      </p:sp>
      <p:pic>
        <p:nvPicPr>
          <p:cNvPr id="26626" name="Picture 2" descr="directory structure of jsp"/>
          <p:cNvPicPr>
            <a:picLocks noChangeAspect="1" noChangeArrowheads="1"/>
          </p:cNvPicPr>
          <p:nvPr/>
        </p:nvPicPr>
        <p:blipFill>
          <a:blip r:embed="rId2"/>
          <a:srcRect/>
          <a:stretch>
            <a:fillRect/>
          </a:stretch>
        </p:blipFill>
        <p:spPr bwMode="auto">
          <a:xfrm>
            <a:off x="2311401" y="2824162"/>
            <a:ext cx="7239000" cy="4033838"/>
          </a:xfrm>
          <a:prstGeom prst="rect">
            <a:avLst/>
          </a:prstGeom>
          <a:noFill/>
        </p:spPr>
      </p:pic>
    </p:spTree>
    <p:extLst>
      <p:ext uri="{BB962C8B-B14F-4D97-AF65-F5344CB8AC3E}">
        <p14:creationId xmlns="" xmlns:p14="http://schemas.microsoft.com/office/powerpoint/2010/main" val="36434108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19100" y="248194"/>
            <a:ext cx="10934700" cy="535577"/>
          </a:xfrm>
        </p:spPr>
        <p:txBody>
          <a:bodyPr>
            <a:noAutofit/>
          </a:bodyPr>
          <a:lstStyle/>
          <a:p>
            <a:r>
              <a:rPr lang="en-US" sz="3200" dirty="0" smtClean="0">
                <a:solidFill>
                  <a:srgbClr val="FF0000"/>
                </a:solidFill>
              </a:rPr>
              <a:t>JSP Scripting Elements</a:t>
            </a:r>
            <a:endParaRPr lang="en-US" sz="3200" dirty="0">
              <a:solidFill>
                <a:srgbClr val="FF0000"/>
              </a:solidFill>
            </a:endParaRPr>
          </a:p>
        </p:txBody>
      </p:sp>
      <p:sp>
        <p:nvSpPr>
          <p:cNvPr id="1026" name="AutoShape 2" descr="javascript document objec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6" name="Content Placeholder 4"/>
          <p:cNvSpPr txBox="1">
            <a:spLocks/>
          </p:cNvSpPr>
          <p:nvPr/>
        </p:nvSpPr>
        <p:spPr>
          <a:xfrm>
            <a:off x="701041" y="896984"/>
            <a:ext cx="5656217" cy="5799908"/>
          </a:xfrm>
          <a:prstGeom prst="rect">
            <a:avLst/>
          </a:prstGeom>
        </p:spPr>
        <p:txBody>
          <a:bodyPr vert="horz" lIns="91440" tIns="45720" rIns="91440" bIns="45720" rtlCol="0">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28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8" name="Content Placeholder 7"/>
          <p:cNvSpPr>
            <a:spLocks noGrp="1"/>
          </p:cNvSpPr>
          <p:nvPr>
            <p:ph idx="1"/>
          </p:nvPr>
        </p:nvSpPr>
        <p:spPr>
          <a:xfrm>
            <a:off x="457200" y="1117600"/>
            <a:ext cx="11569700" cy="5588000"/>
          </a:xfrm>
        </p:spPr>
        <p:txBody>
          <a:bodyPr>
            <a:noAutofit/>
          </a:bodyPr>
          <a:lstStyle/>
          <a:p>
            <a:r>
              <a:rPr lang="en-US" dirty="0" smtClean="0"/>
              <a:t>The scripting elements are used to insert java code inside the jsp.</a:t>
            </a:r>
          </a:p>
          <a:p>
            <a:r>
              <a:rPr lang="en-US" dirty="0" smtClean="0"/>
              <a:t> There are three types of scripting elements:</a:t>
            </a:r>
          </a:p>
          <a:p>
            <a:pPr marL="971550" lvl="1" indent="-514350">
              <a:buFont typeface="+mj-lt"/>
              <a:buAutoNum type="arabicPeriod"/>
            </a:pPr>
            <a:r>
              <a:rPr lang="en-US" sz="2800" dirty="0" smtClean="0"/>
              <a:t>scriptlet tag</a:t>
            </a:r>
          </a:p>
          <a:p>
            <a:pPr marL="971550" lvl="1" indent="-514350">
              <a:buFont typeface="+mj-lt"/>
              <a:buAutoNum type="arabicPeriod"/>
            </a:pPr>
            <a:r>
              <a:rPr lang="en-US" sz="2800" dirty="0" smtClean="0"/>
              <a:t>expression tag</a:t>
            </a:r>
          </a:p>
          <a:p>
            <a:pPr marL="971550" lvl="1" indent="-514350">
              <a:buFont typeface="+mj-lt"/>
              <a:buAutoNum type="arabicPeriod"/>
            </a:pPr>
            <a:r>
              <a:rPr lang="en-US" sz="2800" dirty="0" smtClean="0"/>
              <a:t>declaration tag</a:t>
            </a:r>
            <a:endParaRPr lang="en-US" sz="2800" dirty="0"/>
          </a:p>
        </p:txBody>
      </p:sp>
    </p:spTree>
    <p:extLst>
      <p:ext uri="{BB962C8B-B14F-4D97-AF65-F5344CB8AC3E}">
        <p14:creationId xmlns="" xmlns:p14="http://schemas.microsoft.com/office/powerpoint/2010/main" val="36434108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19100" y="248194"/>
            <a:ext cx="10934700" cy="535577"/>
          </a:xfrm>
        </p:spPr>
        <p:txBody>
          <a:bodyPr>
            <a:noAutofit/>
          </a:bodyPr>
          <a:lstStyle/>
          <a:p>
            <a:r>
              <a:rPr lang="en-US" sz="3200" dirty="0" smtClean="0">
                <a:solidFill>
                  <a:srgbClr val="FF0000"/>
                </a:solidFill>
              </a:rPr>
              <a:t>JSP scriptlet tag</a:t>
            </a:r>
            <a:endParaRPr lang="en-US" sz="3200" dirty="0">
              <a:solidFill>
                <a:srgbClr val="FF0000"/>
              </a:solidFill>
            </a:endParaRPr>
          </a:p>
        </p:txBody>
      </p:sp>
      <p:sp>
        <p:nvSpPr>
          <p:cNvPr id="1026" name="AutoShape 2" descr="javascript document objec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6" name="Content Placeholder 4"/>
          <p:cNvSpPr txBox="1">
            <a:spLocks/>
          </p:cNvSpPr>
          <p:nvPr/>
        </p:nvSpPr>
        <p:spPr>
          <a:xfrm>
            <a:off x="701041" y="896984"/>
            <a:ext cx="5656217" cy="5799908"/>
          </a:xfrm>
          <a:prstGeom prst="rect">
            <a:avLst/>
          </a:prstGeom>
        </p:spPr>
        <p:txBody>
          <a:bodyPr vert="horz" lIns="91440" tIns="45720" rIns="91440" bIns="45720" rtlCol="0">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28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8" name="Content Placeholder 7"/>
          <p:cNvSpPr>
            <a:spLocks noGrp="1"/>
          </p:cNvSpPr>
          <p:nvPr>
            <p:ph idx="1"/>
          </p:nvPr>
        </p:nvSpPr>
        <p:spPr>
          <a:xfrm>
            <a:off x="457200" y="1117600"/>
            <a:ext cx="11569700" cy="5588000"/>
          </a:xfrm>
        </p:spPr>
        <p:txBody>
          <a:bodyPr>
            <a:noAutofit/>
          </a:bodyPr>
          <a:lstStyle/>
          <a:p>
            <a:r>
              <a:rPr lang="en-US" dirty="0" smtClean="0"/>
              <a:t>In JSP, java code can be written inside the jsp page using the scriptlet tag</a:t>
            </a:r>
          </a:p>
          <a:p>
            <a:r>
              <a:rPr lang="en-US" dirty="0" smtClean="0"/>
              <a:t>Scriptlet Tag allows you to write java code inside JSP page</a:t>
            </a:r>
          </a:p>
          <a:p>
            <a:pPr>
              <a:buNone/>
            </a:pPr>
            <a:r>
              <a:rPr lang="en-US" dirty="0" smtClean="0">
                <a:solidFill>
                  <a:srgbClr val="FF0000"/>
                </a:solidFill>
              </a:rPr>
              <a:t>Syntax:</a:t>
            </a:r>
          </a:p>
          <a:p>
            <a:pPr>
              <a:buNone/>
            </a:pPr>
            <a:r>
              <a:rPr lang="en-US" i="1" dirty="0" smtClean="0"/>
              <a:t>&lt;%     java source code    %&gt; </a:t>
            </a:r>
            <a:r>
              <a:rPr lang="en-US" dirty="0" smtClean="0"/>
              <a:t> </a:t>
            </a:r>
          </a:p>
          <a:p>
            <a:pPr>
              <a:buNone/>
            </a:pPr>
            <a:r>
              <a:rPr lang="en-US" dirty="0" smtClean="0">
                <a:solidFill>
                  <a:srgbClr val="FF0000"/>
                </a:solidFill>
              </a:rPr>
              <a:t>Ex:</a:t>
            </a:r>
          </a:p>
          <a:p>
            <a:pPr>
              <a:buNone/>
            </a:pPr>
            <a:r>
              <a:rPr lang="en-US" dirty="0" smtClean="0"/>
              <a:t>&lt;html&gt;  </a:t>
            </a:r>
          </a:p>
          <a:p>
            <a:pPr>
              <a:buNone/>
            </a:pPr>
            <a:r>
              <a:rPr lang="en-US" dirty="0" smtClean="0"/>
              <a:t>&lt;body&gt;  </a:t>
            </a:r>
          </a:p>
          <a:p>
            <a:pPr>
              <a:buNone/>
            </a:pPr>
            <a:r>
              <a:rPr lang="en-US" dirty="0" smtClean="0"/>
              <a:t>&lt;% </a:t>
            </a:r>
            <a:r>
              <a:rPr lang="en-US" dirty="0" err="1" smtClean="0"/>
              <a:t>out.print</a:t>
            </a:r>
            <a:r>
              <a:rPr lang="en-US" dirty="0" smtClean="0"/>
              <a:t>("welcome to jsp"); %&gt;  </a:t>
            </a:r>
          </a:p>
          <a:p>
            <a:pPr>
              <a:buNone/>
            </a:pPr>
            <a:r>
              <a:rPr lang="en-US" dirty="0" smtClean="0"/>
              <a:t>&lt;/body&gt;  </a:t>
            </a:r>
          </a:p>
          <a:p>
            <a:pPr>
              <a:buNone/>
            </a:pPr>
            <a:r>
              <a:rPr lang="en-US" dirty="0" smtClean="0"/>
              <a:t>&lt;/html&gt; </a:t>
            </a:r>
          </a:p>
          <a:p>
            <a:pPr>
              <a:buNone/>
            </a:pPr>
            <a:endParaRPr lang="en-US" dirty="0" smtClean="0"/>
          </a:p>
          <a:p>
            <a:endParaRPr lang="en-US" sz="2800" dirty="0"/>
          </a:p>
        </p:txBody>
      </p:sp>
    </p:spTree>
    <p:extLst>
      <p:ext uri="{BB962C8B-B14F-4D97-AF65-F5344CB8AC3E}">
        <p14:creationId xmlns="" xmlns:p14="http://schemas.microsoft.com/office/powerpoint/2010/main" val="36434108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4" name="Title 1"/>
          <p:cNvSpPr>
            <a:spLocks noGrp="1"/>
          </p:cNvSpPr>
          <p:nvPr>
            <p:ph type="title"/>
          </p:nvPr>
        </p:nvSpPr>
        <p:spPr>
          <a:xfrm>
            <a:off x="838200" y="248194"/>
            <a:ext cx="10515600" cy="535577"/>
          </a:xfrm>
        </p:spPr>
        <p:txBody>
          <a:bodyPr>
            <a:noAutofit/>
          </a:bodyPr>
          <a:lstStyle/>
          <a:p>
            <a:r>
              <a:rPr lang="en-US" sz="4000" dirty="0" smtClean="0">
                <a:solidFill>
                  <a:schemeClr val="accent1">
                    <a:lumMod val="50000"/>
                  </a:schemeClr>
                </a:solidFill>
              </a:rPr>
              <a:t>Contents</a:t>
            </a:r>
          </a:p>
        </p:txBody>
      </p:sp>
      <p:sp>
        <p:nvSpPr>
          <p:cNvPr id="1026" name="AutoShape 2" descr="javascript document objec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6" name="Content Placeholder 4"/>
          <p:cNvSpPr txBox="1">
            <a:spLocks/>
          </p:cNvSpPr>
          <p:nvPr/>
        </p:nvSpPr>
        <p:spPr>
          <a:xfrm>
            <a:off x="701041" y="896984"/>
            <a:ext cx="5656217" cy="5799908"/>
          </a:xfrm>
          <a:prstGeom prst="rect">
            <a:avLst/>
          </a:prstGeom>
        </p:spPr>
        <p:txBody>
          <a:bodyPr vert="horz" lIns="91440" tIns="45720" rIns="91440" bIns="45720" rtlCol="0">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28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8" name="Content Placeholder 7"/>
          <p:cNvSpPr>
            <a:spLocks noGrp="1"/>
          </p:cNvSpPr>
          <p:nvPr>
            <p:ph idx="1"/>
          </p:nvPr>
        </p:nvSpPr>
        <p:spPr>
          <a:xfrm>
            <a:off x="838200" y="965200"/>
            <a:ext cx="11022874" cy="5740400"/>
          </a:xfrm>
        </p:spPr>
        <p:txBody>
          <a:bodyPr>
            <a:normAutofit fontScale="92500" lnSpcReduction="20000"/>
          </a:bodyPr>
          <a:lstStyle/>
          <a:p>
            <a:pPr algn="just">
              <a:spcBef>
                <a:spcPts val="1200"/>
              </a:spcBef>
              <a:defRPr/>
            </a:pPr>
            <a:r>
              <a:rPr lang="en-US" sz="3200" dirty="0" smtClean="0"/>
              <a:t>The Problem with Servlet</a:t>
            </a:r>
          </a:p>
          <a:p>
            <a:pPr algn="just">
              <a:spcBef>
                <a:spcPts val="1200"/>
              </a:spcBef>
              <a:defRPr/>
            </a:pPr>
            <a:r>
              <a:rPr lang="en-US" sz="3200" dirty="0" smtClean="0"/>
              <a:t>The Anatomy of a JSP Page</a:t>
            </a:r>
          </a:p>
          <a:p>
            <a:pPr algn="just">
              <a:spcBef>
                <a:spcPts val="1200"/>
              </a:spcBef>
              <a:defRPr/>
            </a:pPr>
            <a:r>
              <a:rPr lang="en-US" sz="3200" dirty="0" smtClean="0"/>
              <a:t>JSP Processing</a:t>
            </a:r>
          </a:p>
          <a:p>
            <a:pPr algn="just">
              <a:spcBef>
                <a:spcPts val="1200"/>
              </a:spcBef>
              <a:defRPr/>
            </a:pPr>
            <a:r>
              <a:rPr lang="en-US" sz="3200" dirty="0" smtClean="0"/>
              <a:t>JSP Application Development</a:t>
            </a:r>
          </a:p>
          <a:p>
            <a:pPr algn="just">
              <a:spcBef>
                <a:spcPts val="1200"/>
              </a:spcBef>
              <a:defRPr/>
            </a:pPr>
            <a:r>
              <a:rPr lang="en-US" sz="3200" dirty="0" smtClean="0"/>
              <a:t>Generating Dynamic Content</a:t>
            </a:r>
          </a:p>
          <a:p>
            <a:pPr algn="just">
              <a:spcBef>
                <a:spcPts val="1200"/>
              </a:spcBef>
              <a:defRPr/>
            </a:pPr>
            <a:r>
              <a:rPr lang="en-US" sz="3200" dirty="0" smtClean="0"/>
              <a:t>Using Scripting Elements</a:t>
            </a:r>
          </a:p>
          <a:p>
            <a:pPr algn="just">
              <a:spcBef>
                <a:spcPts val="1200"/>
              </a:spcBef>
              <a:defRPr/>
            </a:pPr>
            <a:r>
              <a:rPr lang="en-US" sz="3200" dirty="0" smtClean="0"/>
              <a:t>Implicit JSP Objects</a:t>
            </a:r>
          </a:p>
          <a:p>
            <a:pPr algn="just">
              <a:spcBef>
                <a:spcPts val="1200"/>
              </a:spcBef>
              <a:defRPr/>
            </a:pPr>
            <a:r>
              <a:rPr lang="en-US" sz="3200" dirty="0" smtClean="0"/>
              <a:t>Declaring Variables and Methods </a:t>
            </a:r>
          </a:p>
          <a:p>
            <a:pPr algn="just">
              <a:spcBef>
                <a:spcPts val="1200"/>
              </a:spcBef>
              <a:defRPr/>
            </a:pPr>
            <a:r>
              <a:rPr lang="en-US" sz="3200" dirty="0" smtClean="0"/>
              <a:t>Sharing Data Between JSP pages</a:t>
            </a:r>
          </a:p>
          <a:p>
            <a:pPr algn="just">
              <a:spcBef>
                <a:spcPts val="1200"/>
              </a:spcBef>
              <a:defRPr/>
            </a:pPr>
            <a:r>
              <a:rPr lang="en-US" sz="3200" dirty="0" smtClean="0"/>
              <a:t>Users Passing Control and Data between Pages</a:t>
            </a:r>
          </a:p>
          <a:p>
            <a:pPr algn="just">
              <a:spcBef>
                <a:spcPts val="1200"/>
              </a:spcBef>
              <a:defRPr/>
            </a:pPr>
            <a:r>
              <a:rPr lang="en-US" sz="3200" dirty="0" smtClean="0"/>
              <a:t>JSP application design with JDBC</a:t>
            </a:r>
          </a:p>
          <a:p>
            <a:pPr algn="just">
              <a:spcBef>
                <a:spcPts val="1200"/>
              </a:spcBef>
              <a:defRPr/>
            </a:pPr>
            <a:r>
              <a:rPr lang="en-US" sz="3200" dirty="0" smtClean="0"/>
              <a:t>JSP Application Design with MVC.</a:t>
            </a:r>
          </a:p>
          <a:p>
            <a:pPr algn="just">
              <a:spcBef>
                <a:spcPts val="1200"/>
              </a:spcBef>
              <a:buFontTx/>
              <a:buNone/>
              <a:defRPr/>
            </a:pPr>
            <a:endParaRPr lang="en-US" sz="3200" dirty="0" smtClean="0"/>
          </a:p>
          <a:p>
            <a:pPr marL="533400" indent="-533400" algn="just">
              <a:spcBef>
                <a:spcPts val="1200"/>
              </a:spcBef>
              <a:buFontTx/>
              <a:buNone/>
              <a:defRPr/>
            </a:pPr>
            <a:endParaRPr lang="en-US" sz="3200" dirty="0" smtClean="0"/>
          </a:p>
        </p:txBody>
      </p:sp>
    </p:spTree>
    <p:extLst>
      <p:ext uri="{BB962C8B-B14F-4D97-AF65-F5344CB8AC3E}">
        <p14:creationId xmlns="" xmlns:p14="http://schemas.microsoft.com/office/powerpoint/2010/main" val="36434108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19100" y="248194"/>
            <a:ext cx="10934700" cy="535577"/>
          </a:xfrm>
        </p:spPr>
        <p:txBody>
          <a:bodyPr>
            <a:noAutofit/>
          </a:bodyPr>
          <a:lstStyle/>
          <a:p>
            <a:r>
              <a:rPr lang="en-US" sz="3200" dirty="0" smtClean="0">
                <a:solidFill>
                  <a:srgbClr val="FF0000"/>
                </a:solidFill>
              </a:rPr>
              <a:t>Index.html				welcome.jsp</a:t>
            </a:r>
            <a:endParaRPr lang="en-US" sz="3200" dirty="0">
              <a:solidFill>
                <a:srgbClr val="FF0000"/>
              </a:solidFill>
            </a:endParaRPr>
          </a:p>
        </p:txBody>
      </p:sp>
      <p:sp>
        <p:nvSpPr>
          <p:cNvPr id="1026" name="AutoShape 2" descr="javascript document objec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6" name="Content Placeholder 4"/>
          <p:cNvSpPr txBox="1">
            <a:spLocks/>
          </p:cNvSpPr>
          <p:nvPr/>
        </p:nvSpPr>
        <p:spPr>
          <a:xfrm>
            <a:off x="701041" y="896984"/>
            <a:ext cx="5656217" cy="5799908"/>
          </a:xfrm>
          <a:prstGeom prst="rect">
            <a:avLst/>
          </a:prstGeom>
        </p:spPr>
        <p:txBody>
          <a:bodyPr vert="horz" lIns="91440" tIns="45720" rIns="91440" bIns="45720" rtlCol="0">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28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8" name="Content Placeholder 7"/>
          <p:cNvSpPr>
            <a:spLocks noGrp="1"/>
          </p:cNvSpPr>
          <p:nvPr>
            <p:ph idx="1"/>
          </p:nvPr>
        </p:nvSpPr>
        <p:spPr>
          <a:xfrm>
            <a:off x="355600" y="1117600"/>
            <a:ext cx="5334000" cy="4152900"/>
          </a:xfrm>
        </p:spPr>
        <p:txBody>
          <a:bodyPr>
            <a:noAutofit/>
          </a:bodyPr>
          <a:lstStyle/>
          <a:p>
            <a:pPr>
              <a:buNone/>
            </a:pPr>
            <a:r>
              <a:rPr lang="en-US" sz="2400" dirty="0" smtClean="0"/>
              <a:t>&lt;html&gt;  </a:t>
            </a:r>
          </a:p>
          <a:p>
            <a:pPr>
              <a:buNone/>
            </a:pPr>
            <a:r>
              <a:rPr lang="en-US" sz="2400" dirty="0" smtClean="0"/>
              <a:t>&lt;body&gt;  </a:t>
            </a:r>
          </a:p>
          <a:p>
            <a:pPr>
              <a:buNone/>
            </a:pPr>
            <a:r>
              <a:rPr lang="en-US" sz="2400" dirty="0" smtClean="0"/>
              <a:t>&lt;form action="welcome.jsp"&gt;  </a:t>
            </a:r>
          </a:p>
          <a:p>
            <a:pPr>
              <a:buNone/>
            </a:pPr>
            <a:r>
              <a:rPr lang="en-US" sz="2400" dirty="0" smtClean="0"/>
              <a:t>&lt;input type="text" name="</a:t>
            </a:r>
            <a:r>
              <a:rPr lang="en-US" sz="2400" dirty="0" err="1" smtClean="0"/>
              <a:t>uname</a:t>
            </a:r>
            <a:r>
              <a:rPr lang="en-US" sz="2400" dirty="0" smtClean="0"/>
              <a:t>"&gt;  </a:t>
            </a:r>
          </a:p>
          <a:p>
            <a:pPr>
              <a:buNone/>
            </a:pPr>
            <a:r>
              <a:rPr lang="en-US" sz="2400" dirty="0" smtClean="0"/>
              <a:t>&lt;input type="submit" value="go"&gt;&lt;</a:t>
            </a:r>
            <a:r>
              <a:rPr lang="en-US" sz="2400" dirty="0" err="1" smtClean="0"/>
              <a:t>br</a:t>
            </a:r>
            <a:r>
              <a:rPr lang="en-US" sz="2400" dirty="0" smtClean="0"/>
              <a:t>/&gt;  </a:t>
            </a:r>
          </a:p>
          <a:p>
            <a:pPr>
              <a:buNone/>
            </a:pPr>
            <a:r>
              <a:rPr lang="en-US" sz="2400" dirty="0" smtClean="0"/>
              <a:t>&lt;/form&gt;  </a:t>
            </a:r>
          </a:p>
          <a:p>
            <a:pPr>
              <a:buNone/>
            </a:pPr>
            <a:r>
              <a:rPr lang="en-US" sz="2400" dirty="0" smtClean="0"/>
              <a:t>&lt;/body&gt;  </a:t>
            </a:r>
          </a:p>
          <a:p>
            <a:pPr>
              <a:buNone/>
            </a:pPr>
            <a:r>
              <a:rPr lang="en-US" sz="2400" dirty="0" smtClean="0"/>
              <a:t>&lt;/html&gt;</a:t>
            </a:r>
          </a:p>
          <a:p>
            <a:pPr>
              <a:buNone/>
            </a:pPr>
            <a:endParaRPr lang="en-US" sz="2400" dirty="0" smtClean="0"/>
          </a:p>
          <a:p>
            <a:pPr>
              <a:buNone/>
            </a:pPr>
            <a:r>
              <a:rPr lang="en-US" sz="2400" dirty="0" smtClean="0">
                <a:solidFill>
                  <a:srgbClr val="FF0000"/>
                </a:solidFill>
              </a:rPr>
              <a:t>Out put: </a:t>
            </a:r>
            <a:r>
              <a:rPr lang="en-US" sz="2400" dirty="0" smtClean="0"/>
              <a:t>welcome CSE</a:t>
            </a:r>
          </a:p>
          <a:p>
            <a:pPr>
              <a:buNone/>
            </a:pPr>
            <a:endParaRPr lang="en-US" sz="2400" dirty="0" smtClean="0"/>
          </a:p>
          <a:p>
            <a:endParaRPr lang="en-US" sz="2400" dirty="0"/>
          </a:p>
        </p:txBody>
      </p:sp>
      <p:sp>
        <p:nvSpPr>
          <p:cNvPr id="7" name="Content Placeholder 7"/>
          <p:cNvSpPr txBox="1">
            <a:spLocks/>
          </p:cNvSpPr>
          <p:nvPr/>
        </p:nvSpPr>
        <p:spPr>
          <a:xfrm>
            <a:off x="5829300" y="1270000"/>
            <a:ext cx="6019800" cy="4965700"/>
          </a:xfrm>
          <a:prstGeom prst="rect">
            <a:avLst/>
          </a:prstGeom>
        </p:spPr>
        <p:txBody>
          <a:bodyPr vert="horz" lIns="91440" tIns="45720" rIns="91440" bIns="45720" rtlCol="0">
            <a:noAutofit/>
          </a:bodyPr>
          <a:lstStyle/>
          <a:p>
            <a:r>
              <a:rPr lang="en-US" sz="2400" dirty="0" smtClean="0"/>
              <a:t>&lt;html&gt;  </a:t>
            </a:r>
          </a:p>
          <a:p>
            <a:r>
              <a:rPr lang="en-US" sz="2400" dirty="0" smtClean="0"/>
              <a:t>&lt;body&gt;  </a:t>
            </a:r>
          </a:p>
          <a:p>
            <a:r>
              <a:rPr lang="en-US" sz="2400" dirty="0" smtClean="0"/>
              <a:t>&lt;%  </a:t>
            </a:r>
          </a:p>
          <a:p>
            <a:r>
              <a:rPr lang="en-US" sz="2400" dirty="0" smtClean="0"/>
              <a:t>String name=</a:t>
            </a:r>
            <a:r>
              <a:rPr lang="en-US" sz="2400" dirty="0" err="1" smtClean="0"/>
              <a:t>request.getParameter</a:t>
            </a:r>
            <a:r>
              <a:rPr lang="en-US" sz="2400" dirty="0" smtClean="0"/>
              <a:t>("</a:t>
            </a:r>
            <a:r>
              <a:rPr lang="en-US" sz="2400" dirty="0" err="1" smtClean="0"/>
              <a:t>uname</a:t>
            </a:r>
            <a:r>
              <a:rPr lang="en-US" sz="2400" dirty="0" smtClean="0"/>
              <a:t>");  </a:t>
            </a:r>
            <a:r>
              <a:rPr lang="en-US" sz="2400" dirty="0" err="1" smtClean="0"/>
              <a:t>out.print</a:t>
            </a:r>
            <a:r>
              <a:rPr lang="en-US" sz="2400" dirty="0" smtClean="0"/>
              <a:t>("welcome "+name);  %&gt;  </a:t>
            </a:r>
          </a:p>
          <a:p>
            <a:r>
              <a:rPr lang="en-US" sz="2400" dirty="0" smtClean="0"/>
              <a:t>&lt;/body&gt;  </a:t>
            </a:r>
          </a:p>
          <a:p>
            <a:r>
              <a:rPr lang="en-US" sz="2400" dirty="0" smtClean="0"/>
              <a:t>&lt;/html&gt;  </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sz="2400" b="0" i="0" u="none" strike="noStrike" kern="120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 xmlns:p14="http://schemas.microsoft.com/office/powerpoint/2010/main" val="36434108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19100" y="248194"/>
            <a:ext cx="10934700" cy="535577"/>
          </a:xfrm>
        </p:spPr>
        <p:txBody>
          <a:bodyPr>
            <a:noAutofit/>
          </a:bodyPr>
          <a:lstStyle/>
          <a:p>
            <a:pPr marL="971550" lvl="1" indent="-514350"/>
            <a:r>
              <a:rPr lang="en-US" sz="2800" dirty="0" smtClean="0">
                <a:solidFill>
                  <a:srgbClr val="FF0000"/>
                </a:solidFill>
              </a:rPr>
              <a:t>JSP Expression tag</a:t>
            </a:r>
          </a:p>
        </p:txBody>
      </p:sp>
      <p:sp>
        <p:nvSpPr>
          <p:cNvPr id="1026" name="AutoShape 2" descr="javascript document objec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6" name="Content Placeholder 4"/>
          <p:cNvSpPr txBox="1">
            <a:spLocks/>
          </p:cNvSpPr>
          <p:nvPr/>
        </p:nvSpPr>
        <p:spPr>
          <a:xfrm>
            <a:off x="701041" y="896984"/>
            <a:ext cx="5656217" cy="5799908"/>
          </a:xfrm>
          <a:prstGeom prst="rect">
            <a:avLst/>
          </a:prstGeom>
        </p:spPr>
        <p:txBody>
          <a:bodyPr vert="horz" lIns="91440" tIns="45720" rIns="91440" bIns="45720" rtlCol="0">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28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8" name="Content Placeholder 7"/>
          <p:cNvSpPr>
            <a:spLocks noGrp="1"/>
          </p:cNvSpPr>
          <p:nvPr>
            <p:ph idx="1"/>
          </p:nvPr>
        </p:nvSpPr>
        <p:spPr>
          <a:xfrm>
            <a:off x="457200" y="1117600"/>
            <a:ext cx="11569700" cy="5588000"/>
          </a:xfrm>
        </p:spPr>
        <p:txBody>
          <a:bodyPr>
            <a:noAutofit/>
          </a:bodyPr>
          <a:lstStyle/>
          <a:p>
            <a:pPr algn="just"/>
            <a:r>
              <a:rPr lang="en-US" dirty="0" smtClean="0"/>
              <a:t>Expression tag evaluates the expression placed in it, converts the result into String and send the result back to the client through response object.</a:t>
            </a:r>
          </a:p>
          <a:p>
            <a:pPr algn="just"/>
            <a:r>
              <a:rPr lang="en-US" dirty="0" smtClean="0"/>
              <a:t>Basically it writes the result to the client(browser).</a:t>
            </a:r>
          </a:p>
          <a:p>
            <a:pPr algn="just"/>
            <a:r>
              <a:rPr lang="en-US" dirty="0" smtClean="0"/>
              <a:t>So you need not write </a:t>
            </a:r>
            <a:r>
              <a:rPr lang="en-US" dirty="0" err="1" smtClean="0"/>
              <a:t>out.print</a:t>
            </a:r>
            <a:r>
              <a:rPr lang="en-US" dirty="0" smtClean="0"/>
              <a:t>() to write data. </a:t>
            </a:r>
          </a:p>
          <a:p>
            <a:pPr algn="just"/>
            <a:r>
              <a:rPr lang="en-US" dirty="0" smtClean="0"/>
              <a:t>It is mainly used to print the values of variable or method.</a:t>
            </a:r>
          </a:p>
          <a:p>
            <a:pPr algn="just"/>
            <a:r>
              <a:rPr lang="en-US" sz="2800" dirty="0" smtClean="0"/>
              <a:t>&lt;%= used to specify the </a:t>
            </a:r>
            <a:r>
              <a:rPr lang="en-US" dirty="0" smtClean="0"/>
              <a:t>Expression tag </a:t>
            </a:r>
          </a:p>
          <a:p>
            <a:pPr>
              <a:buNone/>
            </a:pPr>
            <a:r>
              <a:rPr lang="en-US" dirty="0" smtClean="0">
                <a:solidFill>
                  <a:srgbClr val="FF0000"/>
                </a:solidFill>
              </a:rPr>
              <a:t>Syntax</a:t>
            </a:r>
          </a:p>
          <a:p>
            <a:pPr>
              <a:buNone/>
            </a:pPr>
            <a:r>
              <a:rPr lang="en-US" b="1" i="1" dirty="0" smtClean="0"/>
              <a:t>&lt;</a:t>
            </a:r>
            <a:r>
              <a:rPr lang="en-US" i="1" dirty="0" smtClean="0"/>
              <a:t>%=  statement %</a:t>
            </a:r>
            <a:r>
              <a:rPr lang="en-US" b="1" i="1" dirty="0" smtClean="0"/>
              <a:t>&gt;</a:t>
            </a:r>
            <a:r>
              <a:rPr lang="en-US" dirty="0" smtClean="0"/>
              <a:t>  </a:t>
            </a:r>
          </a:p>
          <a:p>
            <a:pPr>
              <a:buNone/>
            </a:pPr>
            <a:r>
              <a:rPr lang="en-US" dirty="0" smtClean="0">
                <a:solidFill>
                  <a:srgbClr val="FF0000"/>
                </a:solidFill>
              </a:rPr>
              <a:t>Ex:</a:t>
            </a:r>
          </a:p>
          <a:p>
            <a:pPr>
              <a:spcBef>
                <a:spcPts val="0"/>
              </a:spcBef>
              <a:buNone/>
            </a:pPr>
            <a:r>
              <a:rPr lang="en-US" sz="2400" dirty="0" smtClean="0"/>
              <a:t>&lt;html&gt;  &lt;body&gt;  </a:t>
            </a:r>
          </a:p>
          <a:p>
            <a:pPr>
              <a:spcBef>
                <a:spcPts val="0"/>
              </a:spcBef>
              <a:buNone/>
            </a:pPr>
            <a:r>
              <a:rPr lang="en-US" sz="2400" dirty="0" smtClean="0"/>
              <a:t>&lt;%= "welcome to jsp" %&gt;  </a:t>
            </a:r>
          </a:p>
          <a:p>
            <a:pPr>
              <a:spcBef>
                <a:spcPts val="0"/>
              </a:spcBef>
              <a:buNone/>
            </a:pPr>
            <a:r>
              <a:rPr lang="en-US" sz="2400" dirty="0" smtClean="0"/>
              <a:t>&lt;/body&gt;  &lt;/html&gt; </a:t>
            </a:r>
            <a:r>
              <a:rPr lang="en-US" dirty="0" smtClean="0"/>
              <a:t> </a:t>
            </a:r>
          </a:p>
          <a:p>
            <a:pPr>
              <a:buNone/>
            </a:pPr>
            <a:endParaRPr lang="en-US" dirty="0" smtClean="0"/>
          </a:p>
          <a:p>
            <a:pPr>
              <a:buNone/>
            </a:pPr>
            <a:r>
              <a:rPr lang="en-US" dirty="0" smtClean="0"/>
              <a:t/>
            </a:r>
            <a:br>
              <a:rPr lang="en-US" dirty="0" smtClean="0"/>
            </a:br>
            <a:endParaRPr lang="en-US" sz="2800" dirty="0"/>
          </a:p>
        </p:txBody>
      </p:sp>
    </p:spTree>
    <p:extLst>
      <p:ext uri="{BB962C8B-B14F-4D97-AF65-F5344CB8AC3E}">
        <p14:creationId xmlns="" xmlns:p14="http://schemas.microsoft.com/office/powerpoint/2010/main" val="36434108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19100" y="248194"/>
            <a:ext cx="10934700" cy="535577"/>
          </a:xfrm>
        </p:spPr>
        <p:txBody>
          <a:bodyPr>
            <a:noAutofit/>
          </a:bodyPr>
          <a:lstStyle/>
          <a:p>
            <a:r>
              <a:rPr lang="en-US" sz="2800" dirty="0" smtClean="0">
                <a:solidFill>
                  <a:srgbClr val="FF0000"/>
                </a:solidFill>
              </a:rPr>
              <a:t>Example of JSP expression tag that prints current time &amp; date</a:t>
            </a:r>
            <a:endParaRPr lang="en-US" sz="2800" dirty="0">
              <a:solidFill>
                <a:srgbClr val="FF0000"/>
              </a:solidFill>
            </a:endParaRPr>
          </a:p>
        </p:txBody>
      </p:sp>
      <p:sp>
        <p:nvSpPr>
          <p:cNvPr id="1026" name="AutoShape 2" descr="javascript document objec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6" name="Content Placeholder 4"/>
          <p:cNvSpPr txBox="1">
            <a:spLocks/>
          </p:cNvSpPr>
          <p:nvPr/>
        </p:nvSpPr>
        <p:spPr>
          <a:xfrm>
            <a:off x="701041" y="896984"/>
            <a:ext cx="5656217" cy="5799908"/>
          </a:xfrm>
          <a:prstGeom prst="rect">
            <a:avLst/>
          </a:prstGeom>
        </p:spPr>
        <p:txBody>
          <a:bodyPr vert="horz" lIns="91440" tIns="45720" rIns="91440" bIns="45720" rtlCol="0">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28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8" name="Content Placeholder 7"/>
          <p:cNvSpPr>
            <a:spLocks noGrp="1"/>
          </p:cNvSpPr>
          <p:nvPr>
            <p:ph idx="1"/>
          </p:nvPr>
        </p:nvSpPr>
        <p:spPr>
          <a:xfrm>
            <a:off x="457200" y="1117600"/>
            <a:ext cx="11569700" cy="5588000"/>
          </a:xfrm>
        </p:spPr>
        <p:txBody>
          <a:bodyPr>
            <a:noAutofit/>
          </a:bodyPr>
          <a:lstStyle/>
          <a:p>
            <a:pPr algn="just">
              <a:buNone/>
            </a:pPr>
            <a:r>
              <a:rPr lang="en-US" dirty="0" smtClean="0"/>
              <a:t>&lt;HTML&gt;</a:t>
            </a:r>
          </a:p>
          <a:p>
            <a:pPr algn="just">
              <a:buNone/>
            </a:pPr>
            <a:r>
              <a:rPr lang="en-US" dirty="0" smtClean="0"/>
              <a:t>&lt;BODY&gt;</a:t>
            </a:r>
          </a:p>
          <a:p>
            <a:pPr algn="just">
              <a:buNone/>
            </a:pPr>
            <a:r>
              <a:rPr lang="en-US" dirty="0" smtClean="0"/>
              <a:t>Hello ! CSE Students</a:t>
            </a:r>
          </a:p>
          <a:p>
            <a:pPr algn="just">
              <a:buNone/>
            </a:pPr>
            <a:r>
              <a:rPr lang="en-US" dirty="0" smtClean="0"/>
              <a:t>&lt;</a:t>
            </a:r>
            <a:r>
              <a:rPr lang="en-US" dirty="0" err="1" smtClean="0"/>
              <a:t>br</a:t>
            </a:r>
            <a:r>
              <a:rPr lang="en-US" dirty="0" smtClean="0"/>
              <a:t>&gt;</a:t>
            </a:r>
          </a:p>
          <a:p>
            <a:pPr algn="just">
              <a:buNone/>
            </a:pPr>
            <a:r>
              <a:rPr lang="en-US" dirty="0" smtClean="0"/>
              <a:t>Current time is: &lt;%=new </a:t>
            </a:r>
            <a:r>
              <a:rPr lang="en-US" dirty="0" err="1" smtClean="0"/>
              <a:t>java.util.Date</a:t>
            </a:r>
            <a:r>
              <a:rPr lang="en-US" dirty="0" smtClean="0"/>
              <a:t>()%&gt;</a:t>
            </a:r>
          </a:p>
          <a:p>
            <a:pPr algn="just">
              <a:buNone/>
            </a:pPr>
            <a:r>
              <a:rPr lang="en-US" dirty="0" smtClean="0"/>
              <a:t>&lt;/BODY&gt;</a:t>
            </a:r>
          </a:p>
          <a:p>
            <a:pPr algn="just">
              <a:buNone/>
            </a:pPr>
            <a:r>
              <a:rPr lang="en-US" dirty="0" smtClean="0"/>
              <a:t>&lt;/HTML&gt;</a:t>
            </a:r>
          </a:p>
          <a:p>
            <a:pPr algn="just">
              <a:buNone/>
            </a:pPr>
            <a:endParaRPr lang="en-US" sz="2800" dirty="0" smtClean="0"/>
          </a:p>
          <a:p>
            <a:pPr algn="just">
              <a:buNone/>
            </a:pPr>
            <a:r>
              <a:rPr lang="en-US" dirty="0" smtClean="0">
                <a:solidFill>
                  <a:srgbClr val="FF0000"/>
                </a:solidFill>
              </a:rPr>
              <a:t>Output:</a:t>
            </a:r>
          </a:p>
          <a:p>
            <a:pPr>
              <a:buNone/>
            </a:pPr>
            <a:r>
              <a:rPr lang="en-US" dirty="0" smtClean="0"/>
              <a:t>Hello ! CSE Students </a:t>
            </a:r>
            <a:br>
              <a:rPr lang="en-US" dirty="0" smtClean="0"/>
            </a:br>
            <a:r>
              <a:rPr lang="en-US" dirty="0" smtClean="0"/>
              <a:t>Current time is: Sun Oct 29 10:50:04 IST 2019</a:t>
            </a:r>
            <a:endParaRPr lang="en-US" sz="2800" dirty="0"/>
          </a:p>
        </p:txBody>
      </p:sp>
    </p:spTree>
    <p:extLst>
      <p:ext uri="{BB962C8B-B14F-4D97-AF65-F5344CB8AC3E}">
        <p14:creationId xmlns="" xmlns:p14="http://schemas.microsoft.com/office/powerpoint/2010/main" val="36434108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19100" y="248194"/>
            <a:ext cx="10934700" cy="535577"/>
          </a:xfrm>
        </p:spPr>
        <p:txBody>
          <a:bodyPr>
            <a:noAutofit/>
          </a:bodyPr>
          <a:lstStyle/>
          <a:p>
            <a:r>
              <a:rPr lang="en-US" sz="3200" dirty="0" smtClean="0">
                <a:solidFill>
                  <a:srgbClr val="FF0000"/>
                </a:solidFill>
              </a:rPr>
              <a:t>Example of JSP expression tag that prints the user name</a:t>
            </a:r>
            <a:endParaRPr lang="en-US" sz="3200" dirty="0">
              <a:solidFill>
                <a:srgbClr val="FF0000"/>
              </a:solidFill>
            </a:endParaRPr>
          </a:p>
        </p:txBody>
      </p:sp>
      <p:sp>
        <p:nvSpPr>
          <p:cNvPr id="1026" name="AutoShape 2" descr="javascript document objec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6" name="Content Placeholder 4"/>
          <p:cNvSpPr txBox="1">
            <a:spLocks/>
          </p:cNvSpPr>
          <p:nvPr/>
        </p:nvSpPr>
        <p:spPr>
          <a:xfrm>
            <a:off x="701041" y="896984"/>
            <a:ext cx="5656217" cy="5799908"/>
          </a:xfrm>
          <a:prstGeom prst="rect">
            <a:avLst/>
          </a:prstGeom>
        </p:spPr>
        <p:txBody>
          <a:bodyPr vert="horz" lIns="91440" tIns="45720" rIns="91440" bIns="45720" rtlCol="0">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28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8" name="Content Placeholder 7"/>
          <p:cNvSpPr>
            <a:spLocks noGrp="1"/>
          </p:cNvSpPr>
          <p:nvPr>
            <p:ph idx="1"/>
          </p:nvPr>
        </p:nvSpPr>
        <p:spPr>
          <a:xfrm>
            <a:off x="457200" y="1117600"/>
            <a:ext cx="5219700" cy="3962400"/>
          </a:xfrm>
        </p:spPr>
        <p:txBody>
          <a:bodyPr>
            <a:noAutofit/>
          </a:bodyPr>
          <a:lstStyle/>
          <a:p>
            <a:pPr>
              <a:buNone/>
            </a:pPr>
            <a:r>
              <a:rPr lang="en-US" sz="2400" dirty="0" smtClean="0"/>
              <a:t>&lt;html&gt;  </a:t>
            </a:r>
          </a:p>
          <a:p>
            <a:pPr>
              <a:buNone/>
            </a:pPr>
            <a:r>
              <a:rPr lang="en-US" sz="2400" dirty="0" smtClean="0"/>
              <a:t>&lt;body&gt;  </a:t>
            </a:r>
          </a:p>
          <a:p>
            <a:pPr>
              <a:buNone/>
            </a:pPr>
            <a:r>
              <a:rPr lang="en-US" sz="2400" dirty="0" smtClean="0"/>
              <a:t>&lt;form action="welcome.jsp"&gt;  </a:t>
            </a:r>
          </a:p>
          <a:p>
            <a:pPr>
              <a:buNone/>
            </a:pPr>
            <a:r>
              <a:rPr lang="en-US" sz="2400" dirty="0" smtClean="0"/>
              <a:t>&lt;input type="text" name="</a:t>
            </a:r>
            <a:r>
              <a:rPr lang="en-US" sz="2400" dirty="0" err="1" smtClean="0"/>
              <a:t>uname</a:t>
            </a:r>
            <a:r>
              <a:rPr lang="en-US" sz="2400" dirty="0" smtClean="0"/>
              <a:t>"&gt;  </a:t>
            </a:r>
          </a:p>
          <a:p>
            <a:pPr>
              <a:buNone/>
            </a:pPr>
            <a:r>
              <a:rPr lang="en-US" sz="2400" dirty="0" smtClean="0"/>
              <a:t>&lt;input type="submit" value="go"&gt;&lt;</a:t>
            </a:r>
            <a:r>
              <a:rPr lang="en-US" sz="2400" dirty="0" err="1" smtClean="0"/>
              <a:t>br</a:t>
            </a:r>
            <a:r>
              <a:rPr lang="en-US" sz="2400" dirty="0" smtClean="0"/>
              <a:t>/&gt;&lt;/form&gt;  </a:t>
            </a:r>
          </a:p>
          <a:p>
            <a:pPr>
              <a:buNone/>
            </a:pPr>
            <a:r>
              <a:rPr lang="en-US" sz="2400" dirty="0" smtClean="0"/>
              <a:t>&lt;/body&gt;  </a:t>
            </a:r>
          </a:p>
          <a:p>
            <a:pPr>
              <a:buNone/>
            </a:pPr>
            <a:r>
              <a:rPr lang="en-US" sz="2400" dirty="0" smtClean="0"/>
              <a:t>&lt;/html&gt;</a:t>
            </a:r>
          </a:p>
          <a:p>
            <a:pPr>
              <a:buNone/>
            </a:pPr>
            <a:endParaRPr lang="en-US" sz="2400" dirty="0" smtClean="0"/>
          </a:p>
          <a:p>
            <a:pPr>
              <a:buNone/>
            </a:pPr>
            <a:r>
              <a:rPr lang="en-US" sz="2400" dirty="0" smtClean="0">
                <a:solidFill>
                  <a:srgbClr val="FF0000"/>
                </a:solidFill>
              </a:rPr>
              <a:t>Out put: </a:t>
            </a:r>
            <a:r>
              <a:rPr lang="en-US" sz="2400" dirty="0" smtClean="0"/>
              <a:t>welcome CSE</a:t>
            </a:r>
          </a:p>
          <a:p>
            <a:pPr>
              <a:buNone/>
            </a:pPr>
            <a:endParaRPr lang="en-US" sz="2400" dirty="0" smtClean="0"/>
          </a:p>
          <a:p>
            <a:pPr>
              <a:buNone/>
            </a:pPr>
            <a:endParaRPr lang="en-US" sz="2400" dirty="0" smtClean="0"/>
          </a:p>
          <a:p>
            <a:endParaRPr lang="en-US" sz="2400" dirty="0"/>
          </a:p>
        </p:txBody>
      </p:sp>
      <p:sp>
        <p:nvSpPr>
          <p:cNvPr id="7" name="Content Placeholder 7"/>
          <p:cNvSpPr txBox="1">
            <a:spLocks/>
          </p:cNvSpPr>
          <p:nvPr/>
        </p:nvSpPr>
        <p:spPr>
          <a:xfrm>
            <a:off x="5829300" y="1270000"/>
            <a:ext cx="6362700" cy="2413000"/>
          </a:xfrm>
          <a:prstGeom prst="rect">
            <a:avLst/>
          </a:prstGeom>
        </p:spPr>
        <p:txBody>
          <a:bodyPr vert="horz" lIns="91440" tIns="45720" rIns="91440" bIns="45720" rtlCol="0">
            <a:noAutofit/>
          </a:bodyPr>
          <a:lstStyle/>
          <a:p>
            <a:r>
              <a:rPr lang="en-US" sz="2200" dirty="0" smtClean="0"/>
              <a:t>&lt;html&gt;  </a:t>
            </a:r>
          </a:p>
          <a:p>
            <a:r>
              <a:rPr lang="en-US" sz="2200" dirty="0" smtClean="0"/>
              <a:t>&lt;body&gt;  </a:t>
            </a:r>
          </a:p>
          <a:p>
            <a:r>
              <a:rPr lang="en-US" sz="2200" dirty="0" smtClean="0"/>
              <a:t>&lt;%= "Welcome "+</a:t>
            </a:r>
            <a:r>
              <a:rPr lang="en-US" sz="2200" dirty="0" err="1" smtClean="0"/>
              <a:t>request.getParameter</a:t>
            </a:r>
            <a:r>
              <a:rPr lang="en-US" sz="2200" dirty="0" smtClean="0"/>
              <a:t>("</a:t>
            </a:r>
            <a:r>
              <a:rPr lang="en-US" sz="2200" dirty="0" err="1" smtClean="0"/>
              <a:t>uname</a:t>
            </a:r>
            <a:r>
              <a:rPr lang="en-US" sz="2200" dirty="0" smtClean="0"/>
              <a:t>") %&gt;  &lt;/body&gt;  </a:t>
            </a:r>
          </a:p>
          <a:p>
            <a:r>
              <a:rPr lang="en-US" sz="2200" dirty="0" smtClean="0"/>
              <a:t>&lt;/html&gt;  </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sz="2200" i="0" u="none" strike="noStrike" kern="120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 xmlns:p14="http://schemas.microsoft.com/office/powerpoint/2010/main" val="36434108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19100" y="248194"/>
            <a:ext cx="10934700" cy="535577"/>
          </a:xfrm>
        </p:spPr>
        <p:txBody>
          <a:bodyPr>
            <a:noAutofit/>
          </a:bodyPr>
          <a:lstStyle/>
          <a:p>
            <a:r>
              <a:rPr lang="en-US" sz="2800" dirty="0" smtClean="0">
                <a:solidFill>
                  <a:srgbClr val="FF0000"/>
                </a:solidFill>
              </a:rPr>
              <a:t>Declaration </a:t>
            </a:r>
            <a:r>
              <a:rPr lang="en-US" sz="2800" smtClean="0">
                <a:solidFill>
                  <a:srgbClr val="FF0000"/>
                </a:solidFill>
              </a:rPr>
              <a:t>Tag (or) </a:t>
            </a:r>
            <a:r>
              <a:rPr lang="en-US" sz="2800" dirty="0" smtClean="0">
                <a:solidFill>
                  <a:srgbClr val="FF0000"/>
                </a:solidFill>
              </a:rPr>
              <a:t>Declaring Variables and </a:t>
            </a:r>
            <a:r>
              <a:rPr lang="en-US" sz="2800" smtClean="0">
                <a:solidFill>
                  <a:srgbClr val="FF0000"/>
                </a:solidFill>
              </a:rPr>
              <a:t>Methods </a:t>
            </a:r>
            <a:endParaRPr lang="en-US" sz="2800" dirty="0">
              <a:solidFill>
                <a:srgbClr val="FF0000"/>
              </a:solidFill>
            </a:endParaRPr>
          </a:p>
        </p:txBody>
      </p:sp>
      <p:sp>
        <p:nvSpPr>
          <p:cNvPr id="1026" name="AutoShape 2" descr="javascript document objec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6" name="Content Placeholder 4"/>
          <p:cNvSpPr txBox="1">
            <a:spLocks/>
          </p:cNvSpPr>
          <p:nvPr/>
        </p:nvSpPr>
        <p:spPr>
          <a:xfrm>
            <a:off x="701041" y="896984"/>
            <a:ext cx="5656217" cy="5799908"/>
          </a:xfrm>
          <a:prstGeom prst="rect">
            <a:avLst/>
          </a:prstGeom>
        </p:spPr>
        <p:txBody>
          <a:bodyPr vert="horz" lIns="91440" tIns="45720" rIns="91440" bIns="45720" rtlCol="0">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28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8" name="Content Placeholder 7"/>
          <p:cNvSpPr>
            <a:spLocks noGrp="1"/>
          </p:cNvSpPr>
          <p:nvPr>
            <p:ph idx="1"/>
          </p:nvPr>
        </p:nvSpPr>
        <p:spPr>
          <a:xfrm>
            <a:off x="457200" y="713232"/>
            <a:ext cx="11569700" cy="5779008"/>
          </a:xfrm>
        </p:spPr>
        <p:txBody>
          <a:bodyPr>
            <a:noAutofit/>
          </a:bodyPr>
          <a:lstStyle/>
          <a:p>
            <a:pPr algn="just"/>
            <a:r>
              <a:rPr lang="en-US" sz="2700" dirty="0" smtClean="0"/>
              <a:t>Declaration tag is a block of java code for declaring class wide variables, methods. </a:t>
            </a:r>
          </a:p>
          <a:p>
            <a:pPr algn="just"/>
            <a:r>
              <a:rPr lang="en-US" sz="2700" dirty="0" smtClean="0"/>
              <a:t>The JSP declaration tag is used </a:t>
            </a:r>
            <a:r>
              <a:rPr lang="en-US" sz="2700" i="1" dirty="0" smtClean="0"/>
              <a:t>to declare variables and methods</a:t>
            </a:r>
            <a:r>
              <a:rPr lang="en-US" sz="2700" dirty="0" smtClean="0"/>
              <a:t>.</a:t>
            </a:r>
          </a:p>
          <a:p>
            <a:pPr algn="just"/>
            <a:r>
              <a:rPr lang="en-US" sz="2700" dirty="0" smtClean="0"/>
              <a:t>&lt;%! Is used to specify declaration.</a:t>
            </a:r>
          </a:p>
          <a:p>
            <a:pPr algn="just">
              <a:buNone/>
            </a:pPr>
            <a:r>
              <a:rPr lang="en-US" sz="2700" dirty="0" smtClean="0">
                <a:solidFill>
                  <a:srgbClr val="FF0000"/>
                </a:solidFill>
              </a:rPr>
              <a:t>Syntax</a:t>
            </a:r>
          </a:p>
          <a:p>
            <a:pPr algn="just">
              <a:buNone/>
            </a:pPr>
            <a:r>
              <a:rPr lang="en-US" sz="2700" i="1" dirty="0" smtClean="0"/>
              <a:t>&lt;%!  field or method declaration %&gt;</a:t>
            </a:r>
            <a:r>
              <a:rPr lang="en-US" i="1" dirty="0" smtClean="0"/>
              <a:t> </a:t>
            </a:r>
            <a:r>
              <a:rPr lang="en-US" dirty="0" smtClean="0"/>
              <a:t> </a:t>
            </a:r>
          </a:p>
          <a:p>
            <a:pPr>
              <a:buNone/>
            </a:pPr>
            <a:r>
              <a:rPr lang="en-US" dirty="0" smtClean="0">
                <a:solidFill>
                  <a:srgbClr val="FF0000"/>
                </a:solidFill>
              </a:rPr>
              <a:t>Ex:</a:t>
            </a:r>
          </a:p>
          <a:p>
            <a:pPr>
              <a:buNone/>
            </a:pPr>
            <a:r>
              <a:rPr lang="en-US" sz="2400" dirty="0" smtClean="0"/>
              <a:t>&lt;html&gt; &lt;body&gt; </a:t>
            </a:r>
          </a:p>
          <a:p>
            <a:pPr>
              <a:buNone/>
            </a:pPr>
            <a:r>
              <a:rPr lang="en-US" sz="2400" dirty="0" smtClean="0"/>
              <a:t>&lt;%! String name="</a:t>
            </a:r>
            <a:r>
              <a:rPr lang="en-US" sz="2400" dirty="0" err="1" smtClean="0"/>
              <a:t>Neha</a:t>
            </a:r>
            <a:r>
              <a:rPr lang="en-US" sz="2400" dirty="0" smtClean="0"/>
              <a:t>"; %&gt; </a:t>
            </a:r>
          </a:p>
          <a:p>
            <a:pPr>
              <a:buNone/>
            </a:pPr>
            <a:r>
              <a:rPr lang="en-US" sz="2400" dirty="0" smtClean="0"/>
              <a:t>&lt;%! </a:t>
            </a:r>
            <a:r>
              <a:rPr lang="en-US" sz="2400" dirty="0" err="1" smtClean="0"/>
              <a:t>int</a:t>
            </a:r>
            <a:r>
              <a:rPr lang="en-US" sz="2400" dirty="0" smtClean="0"/>
              <a:t> age=5; %&gt;</a:t>
            </a:r>
          </a:p>
          <a:p>
            <a:pPr>
              <a:buNone/>
            </a:pPr>
            <a:r>
              <a:rPr lang="en-US" sz="2400" dirty="0" smtClean="0"/>
              <a:t> &lt;%= "Name is: "+ name %&gt;&lt;</a:t>
            </a:r>
            <a:r>
              <a:rPr lang="en-US" sz="2400" dirty="0" err="1" smtClean="0"/>
              <a:t>br</a:t>
            </a:r>
            <a:r>
              <a:rPr lang="en-US" sz="2400" dirty="0" smtClean="0"/>
              <a:t>&gt;</a:t>
            </a:r>
          </a:p>
          <a:p>
            <a:pPr>
              <a:buNone/>
            </a:pPr>
            <a:r>
              <a:rPr lang="en-US" sz="2400" dirty="0" smtClean="0"/>
              <a:t> &lt;%= "AGE: "+ age %&gt; </a:t>
            </a:r>
          </a:p>
          <a:p>
            <a:pPr>
              <a:buNone/>
            </a:pPr>
            <a:r>
              <a:rPr lang="en-US" sz="2400" dirty="0" smtClean="0"/>
              <a:t>&lt;/body&gt; &lt;/html&gt;</a:t>
            </a:r>
            <a:endParaRPr lang="en-US" sz="2800" dirty="0"/>
          </a:p>
        </p:txBody>
      </p:sp>
    </p:spTree>
    <p:extLst>
      <p:ext uri="{BB962C8B-B14F-4D97-AF65-F5344CB8AC3E}">
        <p14:creationId xmlns="" xmlns:p14="http://schemas.microsoft.com/office/powerpoint/2010/main" val="36434108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19100" y="248194"/>
            <a:ext cx="10934700" cy="535577"/>
          </a:xfrm>
        </p:spPr>
        <p:txBody>
          <a:bodyPr>
            <a:noAutofit/>
          </a:bodyPr>
          <a:lstStyle/>
          <a:p>
            <a:r>
              <a:rPr lang="en-US" sz="2800" dirty="0" smtClean="0">
                <a:solidFill>
                  <a:srgbClr val="FF0000"/>
                </a:solidFill>
              </a:rPr>
              <a:t>Example of JSP declaration tag that declares method</a:t>
            </a:r>
            <a:endParaRPr lang="en-US" sz="2800" dirty="0">
              <a:solidFill>
                <a:srgbClr val="FF0000"/>
              </a:solidFill>
            </a:endParaRPr>
          </a:p>
        </p:txBody>
      </p:sp>
      <p:sp>
        <p:nvSpPr>
          <p:cNvPr id="1026" name="AutoShape 2" descr="javascript document objec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6" name="Content Placeholder 4"/>
          <p:cNvSpPr txBox="1">
            <a:spLocks/>
          </p:cNvSpPr>
          <p:nvPr/>
        </p:nvSpPr>
        <p:spPr>
          <a:xfrm>
            <a:off x="701041" y="896984"/>
            <a:ext cx="5656217" cy="5799908"/>
          </a:xfrm>
          <a:prstGeom prst="rect">
            <a:avLst/>
          </a:prstGeom>
        </p:spPr>
        <p:txBody>
          <a:bodyPr vert="horz" lIns="91440" tIns="45720" rIns="91440" bIns="45720" rtlCol="0">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28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8" name="Content Placeholder 7"/>
          <p:cNvSpPr>
            <a:spLocks noGrp="1"/>
          </p:cNvSpPr>
          <p:nvPr>
            <p:ph idx="1"/>
          </p:nvPr>
        </p:nvSpPr>
        <p:spPr>
          <a:xfrm>
            <a:off x="457200" y="1117600"/>
            <a:ext cx="11569700" cy="5588000"/>
          </a:xfrm>
        </p:spPr>
        <p:txBody>
          <a:bodyPr>
            <a:noAutofit/>
          </a:bodyPr>
          <a:lstStyle/>
          <a:p>
            <a:pPr>
              <a:buNone/>
            </a:pPr>
            <a:r>
              <a:rPr lang="en-US" dirty="0" smtClean="0"/>
              <a:t>&lt;html&gt;  </a:t>
            </a:r>
          </a:p>
          <a:p>
            <a:pPr>
              <a:buNone/>
            </a:pPr>
            <a:r>
              <a:rPr lang="en-US" dirty="0" smtClean="0"/>
              <a:t>&lt;body&gt;  </a:t>
            </a:r>
          </a:p>
          <a:p>
            <a:pPr>
              <a:buNone/>
            </a:pPr>
            <a:r>
              <a:rPr lang="en-US" dirty="0" smtClean="0"/>
              <a:t>&lt;%!   </a:t>
            </a:r>
          </a:p>
          <a:p>
            <a:pPr>
              <a:buNone/>
            </a:pPr>
            <a:r>
              <a:rPr lang="en-US" dirty="0" err="1" smtClean="0"/>
              <a:t>int</a:t>
            </a:r>
            <a:r>
              <a:rPr lang="en-US" dirty="0" smtClean="0"/>
              <a:t> cube(</a:t>
            </a:r>
            <a:r>
              <a:rPr lang="en-US" dirty="0" err="1" smtClean="0"/>
              <a:t>int</a:t>
            </a:r>
            <a:r>
              <a:rPr lang="en-US" dirty="0" smtClean="0"/>
              <a:t> n){  </a:t>
            </a:r>
          </a:p>
          <a:p>
            <a:pPr>
              <a:buNone/>
            </a:pPr>
            <a:r>
              <a:rPr lang="en-US" dirty="0" smtClean="0"/>
              <a:t>return  n*n*n;  </a:t>
            </a:r>
          </a:p>
          <a:p>
            <a:pPr>
              <a:buNone/>
            </a:pPr>
            <a:r>
              <a:rPr lang="en-US" dirty="0" smtClean="0"/>
              <a:t>}  </a:t>
            </a:r>
          </a:p>
          <a:p>
            <a:pPr>
              <a:buNone/>
            </a:pPr>
            <a:r>
              <a:rPr lang="en-US" dirty="0" smtClean="0"/>
              <a:t>%&gt;  </a:t>
            </a:r>
          </a:p>
          <a:p>
            <a:pPr>
              <a:buNone/>
            </a:pPr>
            <a:r>
              <a:rPr lang="en-US" dirty="0" smtClean="0"/>
              <a:t>&lt;%= "Cube of 3 is:" +cube(3) %&gt;  </a:t>
            </a:r>
          </a:p>
          <a:p>
            <a:pPr>
              <a:buNone/>
            </a:pPr>
            <a:r>
              <a:rPr lang="en-US" dirty="0" smtClean="0"/>
              <a:t>&lt;/body&gt;  </a:t>
            </a:r>
          </a:p>
          <a:p>
            <a:pPr>
              <a:buNone/>
            </a:pPr>
            <a:r>
              <a:rPr lang="en-US" dirty="0" smtClean="0"/>
              <a:t>&lt;/html&gt;</a:t>
            </a:r>
            <a:endParaRPr lang="en-US" dirty="0"/>
          </a:p>
        </p:txBody>
      </p:sp>
    </p:spTree>
    <p:extLst>
      <p:ext uri="{BB962C8B-B14F-4D97-AF65-F5344CB8AC3E}">
        <p14:creationId xmlns="" xmlns:p14="http://schemas.microsoft.com/office/powerpoint/2010/main" val="36434108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19100" y="248194"/>
            <a:ext cx="10934700" cy="535577"/>
          </a:xfrm>
        </p:spPr>
        <p:txBody>
          <a:bodyPr>
            <a:noAutofit/>
          </a:bodyPr>
          <a:lstStyle/>
          <a:p>
            <a:r>
              <a:rPr lang="en-US" sz="2800" b="1" u="sng" dirty="0" smtClean="0">
                <a:solidFill>
                  <a:srgbClr val="FF0000"/>
                </a:solidFill>
              </a:rPr>
              <a:t>Jsp Implicit Objects</a:t>
            </a:r>
            <a:r>
              <a:rPr lang="en-US" sz="2800" b="1" dirty="0" smtClean="0">
                <a:solidFill>
                  <a:srgbClr val="FF0000"/>
                </a:solidFill>
              </a:rPr>
              <a:t/>
            </a:r>
            <a:br>
              <a:rPr lang="en-US" sz="2800" b="1" dirty="0" smtClean="0">
                <a:solidFill>
                  <a:srgbClr val="FF0000"/>
                </a:solidFill>
              </a:rPr>
            </a:br>
            <a:r>
              <a:rPr lang="en-US" sz="2800" b="1" dirty="0" smtClean="0">
                <a:solidFill>
                  <a:srgbClr val="FF0000"/>
                </a:solidFill>
              </a:rPr>
              <a:t>(for </a:t>
            </a:r>
            <a:r>
              <a:rPr lang="en-US" sz="2800" b="1" dirty="0" err="1" smtClean="0">
                <a:solidFill>
                  <a:srgbClr val="FF0000"/>
                </a:solidFill>
              </a:rPr>
              <a:t>reference:</a:t>
            </a:r>
            <a:r>
              <a:rPr lang="en-US" sz="2800" dirty="0" err="1" smtClean="0">
                <a:hlinkClick r:id="rId2"/>
              </a:rPr>
              <a:t>https</a:t>
            </a:r>
            <a:r>
              <a:rPr lang="en-US" sz="2800" dirty="0" smtClean="0">
                <a:hlinkClick r:id="rId2"/>
              </a:rPr>
              <a:t>://www.guru99.com/</a:t>
            </a:r>
            <a:r>
              <a:rPr lang="en-US" sz="2800" dirty="0" err="1" smtClean="0">
                <a:hlinkClick r:id="rId2"/>
              </a:rPr>
              <a:t>jsp</a:t>
            </a:r>
            <a:r>
              <a:rPr lang="en-US" sz="2800" dirty="0" smtClean="0">
                <a:hlinkClick r:id="rId2"/>
              </a:rPr>
              <a:t>-implicit-</a:t>
            </a:r>
            <a:r>
              <a:rPr lang="en-US" sz="2800" dirty="0" err="1" smtClean="0">
                <a:hlinkClick r:id="rId2"/>
              </a:rPr>
              <a:t>objects.html</a:t>
            </a:r>
            <a:r>
              <a:rPr lang="en-US" sz="2800" b="1" dirty="0" smtClean="0">
                <a:solidFill>
                  <a:srgbClr val="FF0000"/>
                </a:solidFill>
              </a:rPr>
              <a:t>)</a:t>
            </a:r>
            <a:endParaRPr lang="en-US" sz="2800" b="1" dirty="0">
              <a:solidFill>
                <a:srgbClr val="FF0000"/>
              </a:solidFill>
            </a:endParaRPr>
          </a:p>
        </p:txBody>
      </p:sp>
      <p:sp>
        <p:nvSpPr>
          <p:cNvPr id="1026" name="AutoShape 2" descr="javascript document objec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6" name="Content Placeholder 4"/>
          <p:cNvSpPr txBox="1">
            <a:spLocks/>
          </p:cNvSpPr>
          <p:nvPr/>
        </p:nvSpPr>
        <p:spPr>
          <a:xfrm>
            <a:off x="701041" y="896984"/>
            <a:ext cx="5656217" cy="5799908"/>
          </a:xfrm>
          <a:prstGeom prst="rect">
            <a:avLst/>
          </a:prstGeom>
        </p:spPr>
        <p:txBody>
          <a:bodyPr vert="horz" lIns="91440" tIns="45720" rIns="91440" bIns="45720" rtlCol="0">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28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8" name="Content Placeholder 7"/>
          <p:cNvSpPr>
            <a:spLocks noGrp="1"/>
          </p:cNvSpPr>
          <p:nvPr>
            <p:ph idx="1"/>
          </p:nvPr>
        </p:nvSpPr>
        <p:spPr>
          <a:xfrm>
            <a:off x="457200" y="1117600"/>
            <a:ext cx="11569700" cy="5588000"/>
          </a:xfrm>
        </p:spPr>
        <p:txBody>
          <a:bodyPr>
            <a:noAutofit/>
          </a:bodyPr>
          <a:lstStyle/>
          <a:p>
            <a:pPr>
              <a:buNone/>
            </a:pPr>
            <a:r>
              <a:rPr lang="en-US" dirty="0" smtClean="0"/>
              <a:t>Jsp  objects are created by JSP Engine during translation phase (while translating JSP to Servlet). </a:t>
            </a:r>
          </a:p>
          <a:p>
            <a:pPr>
              <a:buNone/>
            </a:pPr>
            <a:r>
              <a:rPr lang="en-US" dirty="0" smtClean="0"/>
              <a:t>There are total 9 implicit objects available in JSP.</a:t>
            </a:r>
          </a:p>
          <a:p>
            <a:pPr marL="514350" indent="-514350" algn="just">
              <a:lnSpc>
                <a:spcPct val="100000"/>
              </a:lnSpc>
              <a:spcBef>
                <a:spcPts val="0"/>
              </a:spcBef>
              <a:buFont typeface="+mj-lt"/>
              <a:buAutoNum type="arabicPeriod"/>
            </a:pPr>
            <a:r>
              <a:rPr lang="fr-FR" dirty="0" smtClean="0"/>
              <a:t>out</a:t>
            </a:r>
          </a:p>
          <a:p>
            <a:pPr marL="514350" indent="-514350" algn="just">
              <a:lnSpc>
                <a:spcPct val="100000"/>
              </a:lnSpc>
              <a:spcBef>
                <a:spcPts val="0"/>
              </a:spcBef>
              <a:buFont typeface="+mj-lt"/>
              <a:buAutoNum type="arabicPeriod"/>
            </a:pPr>
            <a:r>
              <a:rPr lang="fr-FR" dirty="0" err="1" smtClean="0"/>
              <a:t>request</a:t>
            </a:r>
            <a:endParaRPr lang="fr-FR" dirty="0" smtClean="0"/>
          </a:p>
          <a:p>
            <a:pPr marL="514350" indent="-514350" algn="just">
              <a:lnSpc>
                <a:spcPct val="100000"/>
              </a:lnSpc>
              <a:spcBef>
                <a:spcPts val="0"/>
              </a:spcBef>
              <a:buFont typeface="+mj-lt"/>
              <a:buAutoNum type="arabicPeriod"/>
            </a:pPr>
            <a:r>
              <a:rPr lang="fr-FR" dirty="0" err="1" smtClean="0"/>
              <a:t>response</a:t>
            </a:r>
            <a:endParaRPr lang="fr-FR" dirty="0" smtClean="0"/>
          </a:p>
          <a:p>
            <a:pPr marL="514350" indent="-514350" algn="just">
              <a:lnSpc>
                <a:spcPct val="100000"/>
              </a:lnSpc>
              <a:spcBef>
                <a:spcPts val="0"/>
              </a:spcBef>
              <a:buFont typeface="+mj-lt"/>
              <a:buAutoNum type="arabicPeriod"/>
            </a:pPr>
            <a:r>
              <a:rPr lang="fr-FR" dirty="0" smtClean="0"/>
              <a:t>config</a:t>
            </a:r>
          </a:p>
          <a:p>
            <a:pPr marL="514350" indent="-514350" algn="just">
              <a:lnSpc>
                <a:spcPct val="100000"/>
              </a:lnSpc>
              <a:spcBef>
                <a:spcPts val="0"/>
              </a:spcBef>
              <a:buFont typeface="+mj-lt"/>
              <a:buAutoNum type="arabicPeriod"/>
            </a:pPr>
            <a:r>
              <a:rPr lang="fr-FR" dirty="0" smtClean="0"/>
              <a:t>application</a:t>
            </a:r>
          </a:p>
          <a:p>
            <a:pPr marL="514350" indent="-514350" algn="just">
              <a:lnSpc>
                <a:spcPct val="100000"/>
              </a:lnSpc>
              <a:spcBef>
                <a:spcPts val="0"/>
              </a:spcBef>
              <a:buFont typeface="+mj-lt"/>
              <a:buAutoNum type="arabicPeriod"/>
            </a:pPr>
            <a:r>
              <a:rPr lang="fr-FR" dirty="0" smtClean="0"/>
              <a:t>session</a:t>
            </a:r>
          </a:p>
          <a:p>
            <a:pPr marL="514350" indent="-514350" algn="just">
              <a:lnSpc>
                <a:spcPct val="100000"/>
              </a:lnSpc>
              <a:spcBef>
                <a:spcPts val="0"/>
              </a:spcBef>
              <a:buFont typeface="+mj-lt"/>
              <a:buAutoNum type="arabicPeriod"/>
            </a:pPr>
            <a:r>
              <a:rPr lang="fr-FR" dirty="0" err="1" smtClean="0"/>
              <a:t>pageContext</a:t>
            </a:r>
            <a:endParaRPr lang="fr-FR" dirty="0" smtClean="0"/>
          </a:p>
          <a:p>
            <a:pPr marL="514350" indent="-514350" algn="just">
              <a:lnSpc>
                <a:spcPct val="100000"/>
              </a:lnSpc>
              <a:spcBef>
                <a:spcPts val="0"/>
              </a:spcBef>
              <a:buFont typeface="+mj-lt"/>
              <a:buAutoNum type="arabicPeriod"/>
            </a:pPr>
            <a:r>
              <a:rPr lang="fr-FR" dirty="0" smtClean="0"/>
              <a:t>page</a:t>
            </a:r>
          </a:p>
          <a:p>
            <a:pPr marL="514350" indent="-514350" algn="just">
              <a:lnSpc>
                <a:spcPct val="100000"/>
              </a:lnSpc>
              <a:spcBef>
                <a:spcPts val="0"/>
              </a:spcBef>
              <a:buFont typeface="+mj-lt"/>
              <a:buAutoNum type="arabicPeriod"/>
            </a:pPr>
            <a:r>
              <a:rPr lang="fr-FR" dirty="0" smtClean="0"/>
              <a:t>exception</a:t>
            </a:r>
          </a:p>
          <a:p>
            <a:pPr>
              <a:buNone/>
            </a:pPr>
            <a:endParaRPr lang="en-US" dirty="0"/>
          </a:p>
        </p:txBody>
      </p:sp>
    </p:spTree>
    <p:extLst>
      <p:ext uri="{BB962C8B-B14F-4D97-AF65-F5344CB8AC3E}">
        <p14:creationId xmlns="" xmlns:p14="http://schemas.microsoft.com/office/powerpoint/2010/main" val="36434108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19100" y="248194"/>
            <a:ext cx="10934700" cy="535577"/>
          </a:xfrm>
        </p:spPr>
        <p:txBody>
          <a:bodyPr>
            <a:noAutofit/>
          </a:bodyPr>
          <a:lstStyle/>
          <a:p>
            <a:r>
              <a:rPr lang="en-US" sz="2800" b="1" dirty="0" smtClean="0">
                <a:solidFill>
                  <a:srgbClr val="FF0000"/>
                </a:solidFill>
              </a:rPr>
              <a:t>Jsp Implicit Objects</a:t>
            </a:r>
            <a:endParaRPr lang="en-US" sz="2800" b="1" dirty="0">
              <a:solidFill>
                <a:srgbClr val="FF0000"/>
              </a:solidFill>
            </a:endParaRPr>
          </a:p>
        </p:txBody>
      </p:sp>
      <p:sp>
        <p:nvSpPr>
          <p:cNvPr id="1026" name="AutoShape 2" descr="javascript document objec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6" name="Content Placeholder 4"/>
          <p:cNvSpPr txBox="1">
            <a:spLocks/>
          </p:cNvSpPr>
          <p:nvPr/>
        </p:nvSpPr>
        <p:spPr>
          <a:xfrm>
            <a:off x="701041" y="896984"/>
            <a:ext cx="5656217" cy="5799908"/>
          </a:xfrm>
          <a:prstGeom prst="rect">
            <a:avLst/>
          </a:prstGeom>
        </p:spPr>
        <p:txBody>
          <a:bodyPr vert="horz" lIns="91440" tIns="45720" rIns="91440" bIns="45720" rtlCol="0">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28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8" name="Content Placeholder 7"/>
          <p:cNvSpPr>
            <a:spLocks noGrp="1"/>
          </p:cNvSpPr>
          <p:nvPr>
            <p:ph idx="1"/>
          </p:nvPr>
        </p:nvSpPr>
        <p:spPr>
          <a:xfrm>
            <a:off x="457200" y="1117600"/>
            <a:ext cx="11569700" cy="5588000"/>
          </a:xfrm>
        </p:spPr>
        <p:txBody>
          <a:bodyPr>
            <a:noAutofit/>
          </a:bodyPr>
          <a:lstStyle/>
          <a:p>
            <a:pPr>
              <a:buNone/>
            </a:pPr>
            <a:r>
              <a:rPr lang="en-US" sz="3400" dirty="0" smtClean="0">
                <a:solidFill>
                  <a:srgbClr val="FF0000"/>
                </a:solidFill>
              </a:rPr>
              <a:t>Out:</a:t>
            </a:r>
          </a:p>
          <a:p>
            <a:r>
              <a:rPr lang="en-US" dirty="0" smtClean="0"/>
              <a:t>Out is one of the implicit objects to write the data to the buffer and send output to the client in response</a:t>
            </a:r>
          </a:p>
          <a:p>
            <a:r>
              <a:rPr lang="en-US" dirty="0" smtClean="0"/>
              <a:t>Out is object of  </a:t>
            </a:r>
            <a:r>
              <a:rPr lang="en-US" dirty="0" err="1" smtClean="0"/>
              <a:t>jspWriter</a:t>
            </a:r>
            <a:r>
              <a:rPr lang="en-US" dirty="0" smtClean="0"/>
              <a:t> class</a:t>
            </a:r>
          </a:p>
          <a:p>
            <a:pPr>
              <a:buNone/>
            </a:pPr>
            <a:r>
              <a:rPr lang="en-US" sz="3400" dirty="0" smtClean="0">
                <a:solidFill>
                  <a:srgbClr val="FF0000"/>
                </a:solidFill>
              </a:rPr>
              <a:t>Request:</a:t>
            </a:r>
          </a:p>
          <a:p>
            <a:r>
              <a:rPr lang="en-US" dirty="0" smtClean="0"/>
              <a:t>The request object is an instance of </a:t>
            </a:r>
            <a:r>
              <a:rPr lang="en-US" dirty="0" err="1" smtClean="0"/>
              <a:t>java.servlet.http.HttpServletRequest</a:t>
            </a:r>
            <a:r>
              <a:rPr lang="en-US" dirty="0" smtClean="0"/>
              <a:t>.</a:t>
            </a:r>
          </a:p>
          <a:p>
            <a:r>
              <a:rPr lang="en-US" dirty="0" smtClean="0"/>
              <a:t>It will be created by container for every request.</a:t>
            </a:r>
          </a:p>
          <a:p>
            <a:r>
              <a:rPr lang="en-US" dirty="0" smtClean="0"/>
              <a:t>It will be used to request the information like parameter, header information , server name, etc.</a:t>
            </a:r>
          </a:p>
          <a:p>
            <a:r>
              <a:rPr lang="en-US" dirty="0" smtClean="0"/>
              <a:t>It uses </a:t>
            </a:r>
            <a:r>
              <a:rPr lang="en-US" dirty="0" err="1" smtClean="0"/>
              <a:t>getParameter</a:t>
            </a:r>
            <a:r>
              <a:rPr lang="en-US" dirty="0" smtClean="0"/>
              <a:t>() to access the request parameter.</a:t>
            </a:r>
          </a:p>
          <a:p>
            <a:pPr>
              <a:buNone/>
            </a:pPr>
            <a:endParaRPr lang="en-US" dirty="0"/>
          </a:p>
        </p:txBody>
      </p:sp>
    </p:spTree>
    <p:extLst>
      <p:ext uri="{BB962C8B-B14F-4D97-AF65-F5344CB8AC3E}">
        <p14:creationId xmlns="" xmlns:p14="http://schemas.microsoft.com/office/powerpoint/2010/main" val="36434108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19100" y="248194"/>
            <a:ext cx="10934700" cy="535577"/>
          </a:xfrm>
        </p:spPr>
        <p:txBody>
          <a:bodyPr>
            <a:noAutofit/>
          </a:bodyPr>
          <a:lstStyle/>
          <a:p>
            <a:r>
              <a:rPr lang="en-US" sz="2800" b="1" dirty="0" smtClean="0">
                <a:solidFill>
                  <a:srgbClr val="FF0000"/>
                </a:solidFill>
              </a:rPr>
              <a:t>Jsp Implicit Objects</a:t>
            </a:r>
            <a:endParaRPr lang="en-US" sz="2800" b="1" dirty="0">
              <a:solidFill>
                <a:srgbClr val="FF0000"/>
              </a:solidFill>
            </a:endParaRPr>
          </a:p>
        </p:txBody>
      </p:sp>
      <p:sp>
        <p:nvSpPr>
          <p:cNvPr id="1026" name="AutoShape 2" descr="javascript document objec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6" name="Content Placeholder 4"/>
          <p:cNvSpPr txBox="1">
            <a:spLocks/>
          </p:cNvSpPr>
          <p:nvPr/>
        </p:nvSpPr>
        <p:spPr>
          <a:xfrm>
            <a:off x="701041" y="896984"/>
            <a:ext cx="5656217" cy="5799908"/>
          </a:xfrm>
          <a:prstGeom prst="rect">
            <a:avLst/>
          </a:prstGeom>
        </p:spPr>
        <p:txBody>
          <a:bodyPr vert="horz" lIns="91440" tIns="45720" rIns="91440" bIns="45720" rtlCol="0">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28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8" name="Content Placeholder 7"/>
          <p:cNvSpPr>
            <a:spLocks noGrp="1"/>
          </p:cNvSpPr>
          <p:nvPr>
            <p:ph idx="1"/>
          </p:nvPr>
        </p:nvSpPr>
        <p:spPr>
          <a:xfrm>
            <a:off x="457200" y="1117600"/>
            <a:ext cx="11569700" cy="5588000"/>
          </a:xfrm>
        </p:spPr>
        <p:txBody>
          <a:bodyPr>
            <a:noAutofit/>
          </a:bodyPr>
          <a:lstStyle/>
          <a:p>
            <a:pPr>
              <a:buNone/>
            </a:pPr>
            <a:r>
              <a:rPr lang="en-US" sz="3400" dirty="0" smtClean="0">
                <a:solidFill>
                  <a:srgbClr val="FF0000"/>
                </a:solidFill>
              </a:rPr>
              <a:t>Response:</a:t>
            </a:r>
          </a:p>
          <a:p>
            <a:r>
              <a:rPr lang="en-US" dirty="0" smtClean="0"/>
              <a:t>"Response" is an instance of class which implements </a:t>
            </a:r>
            <a:r>
              <a:rPr lang="en-US" dirty="0" err="1" smtClean="0"/>
              <a:t>HttpServletResponse</a:t>
            </a:r>
            <a:r>
              <a:rPr lang="en-US" dirty="0" smtClean="0"/>
              <a:t> interface</a:t>
            </a:r>
          </a:p>
          <a:p>
            <a:r>
              <a:rPr lang="en-US" dirty="0" smtClean="0"/>
              <a:t>"Response object" will be created by the container for each request.</a:t>
            </a:r>
          </a:p>
          <a:p>
            <a:r>
              <a:rPr lang="en-US" dirty="0" smtClean="0"/>
              <a:t>It represents the response that can be given to the client</a:t>
            </a:r>
          </a:p>
          <a:p>
            <a:r>
              <a:rPr lang="en-US" dirty="0" smtClean="0"/>
              <a:t>The response implicit object is used to content type, add cookie and redirect to response page</a:t>
            </a:r>
          </a:p>
          <a:p>
            <a:r>
              <a:rPr lang="en-US" b="1" dirty="0" smtClean="0"/>
              <a:t>void </a:t>
            </a:r>
            <a:r>
              <a:rPr lang="en-US" b="1" dirty="0" err="1" smtClean="0"/>
              <a:t>sendRedirect</a:t>
            </a:r>
            <a:r>
              <a:rPr lang="en-US" b="1" dirty="0" smtClean="0"/>
              <a:t>(String address) – </a:t>
            </a:r>
            <a:r>
              <a:rPr lang="en-US" dirty="0" smtClean="0"/>
              <a:t>It redirects the control to a new JSP page</a:t>
            </a:r>
          </a:p>
          <a:p>
            <a:r>
              <a:rPr lang="en-US" dirty="0" err="1" smtClean="0"/>
              <a:t>response.sendRedirect</a:t>
            </a:r>
            <a:r>
              <a:rPr lang="en-US" dirty="0" smtClean="0"/>
              <a:t>("http://beginnersbook.com");</a:t>
            </a:r>
          </a:p>
        </p:txBody>
      </p:sp>
    </p:spTree>
    <p:extLst>
      <p:ext uri="{BB962C8B-B14F-4D97-AF65-F5344CB8AC3E}">
        <p14:creationId xmlns="" xmlns:p14="http://schemas.microsoft.com/office/powerpoint/2010/main" val="36434108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19100" y="248194"/>
            <a:ext cx="10934700" cy="535577"/>
          </a:xfrm>
        </p:spPr>
        <p:txBody>
          <a:bodyPr>
            <a:noAutofit/>
          </a:bodyPr>
          <a:lstStyle/>
          <a:p>
            <a:r>
              <a:rPr lang="en-US" sz="2800" b="1" dirty="0" smtClean="0">
                <a:solidFill>
                  <a:srgbClr val="FF0000"/>
                </a:solidFill>
              </a:rPr>
              <a:t>Jsp Implicit Objects</a:t>
            </a:r>
            <a:endParaRPr lang="en-US" sz="2800" b="1" dirty="0">
              <a:solidFill>
                <a:srgbClr val="FF0000"/>
              </a:solidFill>
            </a:endParaRPr>
          </a:p>
        </p:txBody>
      </p:sp>
      <p:sp>
        <p:nvSpPr>
          <p:cNvPr id="1026" name="AutoShape 2" descr="javascript document objec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6" name="Content Placeholder 4"/>
          <p:cNvSpPr txBox="1">
            <a:spLocks/>
          </p:cNvSpPr>
          <p:nvPr/>
        </p:nvSpPr>
        <p:spPr>
          <a:xfrm>
            <a:off x="701041" y="896984"/>
            <a:ext cx="5656217" cy="5799908"/>
          </a:xfrm>
          <a:prstGeom prst="rect">
            <a:avLst/>
          </a:prstGeom>
        </p:spPr>
        <p:txBody>
          <a:bodyPr vert="horz" lIns="91440" tIns="45720" rIns="91440" bIns="45720" rtlCol="0">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28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8" name="Content Placeholder 7"/>
          <p:cNvSpPr>
            <a:spLocks noGrp="1"/>
          </p:cNvSpPr>
          <p:nvPr>
            <p:ph idx="1"/>
          </p:nvPr>
        </p:nvSpPr>
        <p:spPr>
          <a:xfrm>
            <a:off x="457200" y="1117600"/>
            <a:ext cx="11569700" cy="5588000"/>
          </a:xfrm>
        </p:spPr>
        <p:txBody>
          <a:bodyPr>
            <a:noAutofit/>
          </a:bodyPr>
          <a:lstStyle/>
          <a:p>
            <a:pPr>
              <a:buNone/>
            </a:pPr>
            <a:r>
              <a:rPr lang="en-US" sz="3400" dirty="0" smtClean="0">
                <a:solidFill>
                  <a:srgbClr val="FF0000"/>
                </a:solidFill>
              </a:rPr>
              <a:t>Config:</a:t>
            </a:r>
          </a:p>
          <a:p>
            <a:r>
              <a:rPr lang="en-US" dirty="0" smtClean="0"/>
              <a:t>Config is of the type </a:t>
            </a:r>
            <a:r>
              <a:rPr lang="en-US" dirty="0" err="1" smtClean="0"/>
              <a:t>java.servlet.servletConfig</a:t>
            </a:r>
            <a:endParaRPr lang="en-US" dirty="0" smtClean="0"/>
          </a:p>
          <a:p>
            <a:r>
              <a:rPr lang="en-US" dirty="0" smtClean="0"/>
              <a:t>It is created by the container for each jsp page</a:t>
            </a:r>
          </a:p>
          <a:p>
            <a:r>
              <a:rPr lang="en-US" dirty="0" smtClean="0"/>
              <a:t>It is used to get the initialization parameter in web.xml</a:t>
            </a:r>
          </a:p>
          <a:p>
            <a:pPr>
              <a:buNone/>
            </a:pPr>
            <a:r>
              <a:rPr lang="en-US" sz="3400" dirty="0" smtClean="0">
                <a:solidFill>
                  <a:srgbClr val="FF0000"/>
                </a:solidFill>
              </a:rPr>
              <a:t>Application :</a:t>
            </a:r>
          </a:p>
          <a:p>
            <a:r>
              <a:rPr lang="en-US" dirty="0" smtClean="0"/>
              <a:t>Application object is an instance of </a:t>
            </a:r>
            <a:r>
              <a:rPr lang="en-US" dirty="0" err="1" smtClean="0"/>
              <a:t>javax.servlet.ServletContext</a:t>
            </a:r>
            <a:endParaRPr lang="en-US" dirty="0" smtClean="0"/>
          </a:p>
          <a:p>
            <a:r>
              <a:rPr lang="en-US" dirty="0" smtClean="0"/>
              <a:t>This is used for getting application-wide initialization parameters and to maintain useful data across whole JSP application.</a:t>
            </a:r>
          </a:p>
          <a:p>
            <a:r>
              <a:rPr lang="en-US" dirty="0" smtClean="0"/>
              <a:t>Application object is created by container one per application, when the application gets deployed.</a:t>
            </a:r>
          </a:p>
          <a:p>
            <a:endParaRPr lang="en-US" dirty="0" smtClean="0"/>
          </a:p>
          <a:p>
            <a:pPr>
              <a:buNone/>
            </a:pPr>
            <a:r>
              <a:rPr lang="en-US" dirty="0" smtClean="0"/>
              <a:t/>
            </a:r>
            <a:br>
              <a:rPr lang="en-US" dirty="0" smtClean="0"/>
            </a:br>
            <a:endParaRPr lang="en-US" b="1" dirty="0" smtClean="0"/>
          </a:p>
        </p:txBody>
      </p:sp>
    </p:spTree>
    <p:extLst>
      <p:ext uri="{BB962C8B-B14F-4D97-AF65-F5344CB8AC3E}">
        <p14:creationId xmlns="" xmlns:p14="http://schemas.microsoft.com/office/powerpoint/2010/main" val="36434108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4" name="Title 1"/>
          <p:cNvSpPr>
            <a:spLocks noGrp="1"/>
          </p:cNvSpPr>
          <p:nvPr>
            <p:ph type="title"/>
          </p:nvPr>
        </p:nvSpPr>
        <p:spPr>
          <a:xfrm>
            <a:off x="838200" y="248194"/>
            <a:ext cx="10515600" cy="535577"/>
          </a:xfrm>
        </p:spPr>
        <p:txBody>
          <a:bodyPr>
            <a:noAutofit/>
          </a:bodyPr>
          <a:lstStyle/>
          <a:p>
            <a:pPr>
              <a:spcBef>
                <a:spcPts val="1200"/>
              </a:spcBef>
              <a:defRPr/>
            </a:pPr>
            <a:r>
              <a:rPr lang="en-US" sz="3400" dirty="0" smtClean="0">
                <a:solidFill>
                  <a:srgbClr val="FF0000"/>
                </a:solidFill>
              </a:rPr>
              <a:t>The Problem with Servlet</a:t>
            </a:r>
          </a:p>
        </p:txBody>
      </p:sp>
      <p:sp>
        <p:nvSpPr>
          <p:cNvPr id="1026" name="AutoShape 2" descr="javascript document objec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6" name="Content Placeholder 4"/>
          <p:cNvSpPr txBox="1">
            <a:spLocks/>
          </p:cNvSpPr>
          <p:nvPr/>
        </p:nvSpPr>
        <p:spPr>
          <a:xfrm>
            <a:off x="701041" y="896984"/>
            <a:ext cx="5656217" cy="5799908"/>
          </a:xfrm>
          <a:prstGeom prst="rect">
            <a:avLst/>
          </a:prstGeom>
        </p:spPr>
        <p:txBody>
          <a:bodyPr vert="horz" lIns="91440" tIns="45720" rIns="91440" bIns="45720" rtlCol="0">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28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8" name="Content Placeholder 7"/>
          <p:cNvSpPr>
            <a:spLocks noGrp="1"/>
          </p:cNvSpPr>
          <p:nvPr>
            <p:ph idx="1"/>
          </p:nvPr>
        </p:nvSpPr>
        <p:spPr>
          <a:xfrm>
            <a:off x="838200" y="965200"/>
            <a:ext cx="11022874" cy="5740400"/>
          </a:xfrm>
        </p:spPr>
        <p:txBody>
          <a:bodyPr>
            <a:normAutofit fontScale="85000" lnSpcReduction="10000"/>
          </a:bodyPr>
          <a:lstStyle/>
          <a:p>
            <a:pPr algn="just">
              <a:spcBef>
                <a:spcPts val="1600"/>
              </a:spcBef>
              <a:defRPr/>
            </a:pPr>
            <a:r>
              <a:rPr lang="en-US" sz="3200" dirty="0" smtClean="0"/>
              <a:t>In many Java servlet-based applications, processing the request and generating the response are both handled by a single servlet class</a:t>
            </a:r>
          </a:p>
          <a:p>
            <a:pPr algn="just">
              <a:spcBef>
                <a:spcPts val="1600"/>
              </a:spcBef>
              <a:defRPr/>
            </a:pPr>
            <a:r>
              <a:rPr lang="en-US" sz="3200" dirty="0" smtClean="0"/>
              <a:t>Using servlets, Java programming is required to develop and maintain all aspects of the application</a:t>
            </a:r>
          </a:p>
          <a:p>
            <a:pPr lvl="0" algn="just">
              <a:spcBef>
                <a:spcPts val="1600"/>
              </a:spcBef>
              <a:defRPr/>
            </a:pPr>
            <a:r>
              <a:rPr lang="en-US" sz="3200" dirty="0" smtClean="0"/>
              <a:t>Changing the look and feel of the application by adding modifications to the existing servlet requires the servlet code to be recompiled.</a:t>
            </a:r>
          </a:p>
          <a:p>
            <a:pPr algn="just">
              <a:spcBef>
                <a:spcPts val="1600"/>
              </a:spcBef>
              <a:defRPr/>
            </a:pPr>
            <a:r>
              <a:rPr lang="en-US" sz="3200" dirty="0" smtClean="0"/>
              <a:t>Writing complex business logic makes the application difficult to understand</a:t>
            </a:r>
          </a:p>
          <a:p>
            <a:pPr algn="just">
              <a:spcBef>
                <a:spcPts val="1600"/>
              </a:spcBef>
              <a:defRPr/>
            </a:pPr>
            <a:r>
              <a:rPr lang="en-US" sz="3200" dirty="0" smtClean="0"/>
              <a:t>Both </a:t>
            </a:r>
            <a:r>
              <a:rPr lang="en-US" sz="3200" b="1" dirty="0" smtClean="0"/>
              <a:t>presentation layer</a:t>
            </a:r>
            <a:r>
              <a:rPr lang="en-US" sz="3200" dirty="0" smtClean="0"/>
              <a:t> and </a:t>
            </a:r>
            <a:r>
              <a:rPr lang="en-US" sz="3200" b="1" dirty="0" smtClean="0"/>
              <a:t>business logic layer</a:t>
            </a:r>
            <a:r>
              <a:rPr lang="en-US" sz="3200" dirty="0" smtClean="0"/>
              <a:t> put together in Servlets. </a:t>
            </a:r>
          </a:p>
          <a:p>
            <a:pPr algn="just">
              <a:spcBef>
                <a:spcPts val="1600"/>
              </a:spcBef>
              <a:defRPr/>
            </a:pPr>
            <a:r>
              <a:rPr lang="en-US" sz="3200" b="1" dirty="0" smtClean="0"/>
              <a:t>web.xml</a:t>
            </a:r>
            <a:r>
              <a:rPr lang="en-US" sz="3200" dirty="0" smtClean="0"/>
              <a:t> is</a:t>
            </a:r>
            <a:r>
              <a:rPr lang="en-US" sz="3200" b="1" dirty="0" smtClean="0"/>
              <a:t> </a:t>
            </a:r>
            <a:r>
              <a:rPr lang="en-US" sz="3200" dirty="0" smtClean="0"/>
              <a:t>mandatory in Servlets.</a:t>
            </a:r>
          </a:p>
          <a:p>
            <a:pPr algn="just">
              <a:spcBef>
                <a:spcPts val="1600"/>
              </a:spcBef>
              <a:defRPr/>
            </a:pPr>
            <a:r>
              <a:rPr lang="en-US" sz="3200" dirty="0" smtClean="0"/>
              <a:t>JSP needs </a:t>
            </a:r>
            <a:r>
              <a:rPr lang="en-US" sz="3200" b="1" dirty="0" smtClean="0"/>
              <a:t>no compilation </a:t>
            </a:r>
            <a:r>
              <a:rPr lang="en-US" sz="3200" dirty="0" smtClean="0"/>
              <a:t>by the Programmer.</a:t>
            </a:r>
          </a:p>
          <a:p>
            <a:pPr algn="just">
              <a:spcBef>
                <a:spcPts val="1600"/>
              </a:spcBef>
              <a:defRPr/>
            </a:pPr>
            <a:r>
              <a:rPr lang="en-US" sz="3200" dirty="0" smtClean="0"/>
              <a:t> Incase of Servlets, the Programmer compiles manually a Servlet file and deploys a</a:t>
            </a:r>
            <a:r>
              <a:rPr lang="en-US" sz="3200" b="1" dirty="0" smtClean="0"/>
              <a:t> .class</a:t>
            </a:r>
            <a:r>
              <a:rPr lang="en-US" sz="3200" dirty="0" smtClean="0"/>
              <a:t> file in server.</a:t>
            </a:r>
          </a:p>
          <a:p>
            <a:pPr algn="just">
              <a:spcBef>
                <a:spcPts val="1600"/>
              </a:spcBef>
              <a:defRPr/>
            </a:pPr>
            <a:endParaRPr lang="en-US" sz="3200" dirty="0" smtClean="0"/>
          </a:p>
        </p:txBody>
      </p:sp>
    </p:spTree>
    <p:extLst>
      <p:ext uri="{BB962C8B-B14F-4D97-AF65-F5344CB8AC3E}">
        <p14:creationId xmlns="" xmlns:p14="http://schemas.microsoft.com/office/powerpoint/2010/main" val="36434108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19100" y="248194"/>
            <a:ext cx="10934700" cy="535577"/>
          </a:xfrm>
        </p:spPr>
        <p:txBody>
          <a:bodyPr>
            <a:noAutofit/>
          </a:bodyPr>
          <a:lstStyle/>
          <a:p>
            <a:r>
              <a:rPr lang="en-US" sz="2800" b="1" dirty="0" smtClean="0">
                <a:solidFill>
                  <a:srgbClr val="FF0000"/>
                </a:solidFill>
              </a:rPr>
              <a:t>Jsp Implicit Objects</a:t>
            </a:r>
            <a:endParaRPr lang="en-US" sz="2800" b="1" dirty="0">
              <a:solidFill>
                <a:srgbClr val="FF0000"/>
              </a:solidFill>
            </a:endParaRPr>
          </a:p>
        </p:txBody>
      </p:sp>
      <p:sp>
        <p:nvSpPr>
          <p:cNvPr id="1026" name="AutoShape 2" descr="javascript document objec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6" name="Content Placeholder 4"/>
          <p:cNvSpPr txBox="1">
            <a:spLocks/>
          </p:cNvSpPr>
          <p:nvPr/>
        </p:nvSpPr>
        <p:spPr>
          <a:xfrm>
            <a:off x="701041" y="896984"/>
            <a:ext cx="5656217" cy="5799908"/>
          </a:xfrm>
          <a:prstGeom prst="rect">
            <a:avLst/>
          </a:prstGeom>
        </p:spPr>
        <p:txBody>
          <a:bodyPr vert="horz" lIns="91440" tIns="45720" rIns="91440" bIns="45720" rtlCol="0">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28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8" name="Content Placeholder 7"/>
          <p:cNvSpPr>
            <a:spLocks noGrp="1"/>
          </p:cNvSpPr>
          <p:nvPr>
            <p:ph idx="1"/>
          </p:nvPr>
        </p:nvSpPr>
        <p:spPr>
          <a:xfrm>
            <a:off x="457200" y="1117600"/>
            <a:ext cx="11569700" cy="5588000"/>
          </a:xfrm>
        </p:spPr>
        <p:txBody>
          <a:bodyPr>
            <a:noAutofit/>
          </a:bodyPr>
          <a:lstStyle/>
          <a:p>
            <a:pPr>
              <a:buNone/>
            </a:pPr>
            <a:r>
              <a:rPr lang="en-US" sz="3400" dirty="0" smtClean="0">
                <a:solidFill>
                  <a:srgbClr val="FF0000"/>
                </a:solidFill>
              </a:rPr>
              <a:t>Session</a:t>
            </a:r>
          </a:p>
          <a:p>
            <a:r>
              <a:rPr lang="en-US" dirty="0" smtClean="0"/>
              <a:t>The session is holding "</a:t>
            </a:r>
            <a:r>
              <a:rPr lang="en-US" dirty="0" err="1" smtClean="0"/>
              <a:t>httpsession</a:t>
            </a:r>
            <a:r>
              <a:rPr lang="en-US" dirty="0" smtClean="0"/>
              <a:t>" object</a:t>
            </a:r>
          </a:p>
          <a:p>
            <a:r>
              <a:rPr lang="en-US" dirty="0" smtClean="0"/>
              <a:t>Session object is used to get, set and remove attributes to session scope and also used to get session information</a:t>
            </a:r>
          </a:p>
          <a:p>
            <a:pPr>
              <a:buNone/>
            </a:pPr>
            <a:r>
              <a:rPr lang="en-US" sz="3400" dirty="0" err="1" smtClean="0">
                <a:solidFill>
                  <a:srgbClr val="FF0000"/>
                </a:solidFill>
              </a:rPr>
              <a:t>pageContext</a:t>
            </a:r>
            <a:r>
              <a:rPr lang="en-US" sz="3400" dirty="0" smtClean="0">
                <a:solidFill>
                  <a:srgbClr val="FF0000"/>
                </a:solidFill>
              </a:rPr>
              <a:t>:</a:t>
            </a:r>
            <a:endParaRPr lang="en-US" dirty="0" smtClean="0">
              <a:solidFill>
                <a:srgbClr val="FF0000"/>
              </a:solidFill>
            </a:endParaRPr>
          </a:p>
          <a:p>
            <a:r>
              <a:rPr lang="en-US" dirty="0" smtClean="0"/>
              <a:t>It is an instance of </a:t>
            </a:r>
            <a:r>
              <a:rPr lang="en-US" b="1" dirty="0" err="1" smtClean="0"/>
              <a:t>javax.servlet.jsp.PageContext</a:t>
            </a:r>
            <a:endParaRPr lang="en-US" dirty="0" smtClean="0">
              <a:solidFill>
                <a:srgbClr val="FF0000"/>
              </a:solidFill>
            </a:endParaRPr>
          </a:p>
          <a:p>
            <a:r>
              <a:rPr lang="en-US" dirty="0" smtClean="0"/>
              <a:t> It is used for accessing page, request, application and session attributes.</a:t>
            </a:r>
          </a:p>
          <a:p>
            <a:pPr>
              <a:buNone/>
            </a:pPr>
            <a:r>
              <a:rPr lang="en-US" sz="3400" dirty="0" smtClean="0">
                <a:solidFill>
                  <a:srgbClr val="FF0000"/>
                </a:solidFill>
              </a:rPr>
              <a:t>Exception: </a:t>
            </a:r>
          </a:p>
          <a:p>
            <a:r>
              <a:rPr lang="en-US" dirty="0" smtClean="0"/>
              <a:t>Exception implicit object is used in exception handling for displaying the error messages</a:t>
            </a:r>
            <a:endParaRPr lang="en-US" dirty="0"/>
          </a:p>
        </p:txBody>
      </p:sp>
    </p:spTree>
    <p:extLst>
      <p:ext uri="{BB962C8B-B14F-4D97-AF65-F5344CB8AC3E}">
        <p14:creationId xmlns="" xmlns:p14="http://schemas.microsoft.com/office/powerpoint/2010/main" val="36434108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19100" y="248194"/>
            <a:ext cx="10934700" cy="535577"/>
          </a:xfrm>
        </p:spPr>
        <p:txBody>
          <a:bodyPr>
            <a:noAutofit/>
          </a:bodyPr>
          <a:lstStyle/>
          <a:p>
            <a:r>
              <a:rPr lang="en-US" sz="2800" b="1" dirty="0" smtClean="0">
                <a:solidFill>
                  <a:srgbClr val="FF0000"/>
                </a:solidFill>
              </a:rPr>
              <a:t>Index.html				     check.jsp</a:t>
            </a:r>
            <a:endParaRPr lang="en-US" sz="2800" b="1" dirty="0">
              <a:solidFill>
                <a:srgbClr val="FF0000"/>
              </a:solidFill>
            </a:endParaRPr>
          </a:p>
        </p:txBody>
      </p:sp>
      <p:sp>
        <p:nvSpPr>
          <p:cNvPr id="1026" name="AutoShape 2" descr="javascript document objec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6" name="Content Placeholder 4"/>
          <p:cNvSpPr txBox="1">
            <a:spLocks/>
          </p:cNvSpPr>
          <p:nvPr/>
        </p:nvSpPr>
        <p:spPr>
          <a:xfrm>
            <a:off x="701041" y="896984"/>
            <a:ext cx="5656217" cy="5799908"/>
          </a:xfrm>
          <a:prstGeom prst="rect">
            <a:avLst/>
          </a:prstGeom>
        </p:spPr>
        <p:txBody>
          <a:bodyPr vert="horz" lIns="91440" tIns="45720" rIns="91440" bIns="45720" rtlCol="0">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28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8" name="Content Placeholder 7"/>
          <p:cNvSpPr>
            <a:spLocks noGrp="1"/>
          </p:cNvSpPr>
          <p:nvPr>
            <p:ph idx="1"/>
          </p:nvPr>
        </p:nvSpPr>
        <p:spPr>
          <a:xfrm>
            <a:off x="457200" y="1117600"/>
            <a:ext cx="4902200" cy="5588000"/>
          </a:xfrm>
        </p:spPr>
        <p:txBody>
          <a:bodyPr>
            <a:noAutofit/>
          </a:bodyPr>
          <a:lstStyle/>
          <a:p>
            <a:pPr>
              <a:buNone/>
            </a:pPr>
            <a:r>
              <a:rPr lang="en-US" sz="2000" dirty="0" smtClean="0"/>
              <a:t>&lt;html&gt;</a:t>
            </a:r>
          </a:p>
          <a:p>
            <a:pPr>
              <a:buNone/>
            </a:pPr>
            <a:r>
              <a:rPr lang="en-US" sz="2000" dirty="0" smtClean="0"/>
              <a:t>&lt;head&gt;</a:t>
            </a:r>
          </a:p>
          <a:p>
            <a:pPr>
              <a:buNone/>
            </a:pPr>
            <a:r>
              <a:rPr lang="en-US" sz="2000" dirty="0" smtClean="0"/>
              <a:t>&lt;title&gt;Login Page&lt;/title&gt;</a:t>
            </a:r>
          </a:p>
          <a:p>
            <a:pPr>
              <a:buNone/>
            </a:pPr>
            <a:r>
              <a:rPr lang="en-US" sz="2000" dirty="0" smtClean="0"/>
              <a:t>&lt;/head&gt;</a:t>
            </a:r>
          </a:p>
          <a:p>
            <a:pPr>
              <a:buNone/>
            </a:pPr>
            <a:r>
              <a:rPr lang="en-US" sz="2000" dirty="0" smtClean="0"/>
              <a:t>&lt;body&gt;</a:t>
            </a:r>
          </a:p>
          <a:p>
            <a:pPr>
              <a:buNone/>
            </a:pPr>
            <a:r>
              <a:rPr lang="en-US" sz="2000" dirty="0" smtClean="0"/>
              <a:t>&lt;form action="check.jsp"&gt; </a:t>
            </a:r>
          </a:p>
          <a:p>
            <a:pPr>
              <a:buNone/>
            </a:pPr>
            <a:r>
              <a:rPr lang="en-US" sz="2000" dirty="0" err="1" smtClean="0"/>
              <a:t>UserId</a:t>
            </a:r>
            <a:r>
              <a:rPr lang="en-US" sz="2000" dirty="0" smtClean="0"/>
              <a:t>: &lt;input type="text" name="id" /&gt; &lt;</a:t>
            </a:r>
            <a:r>
              <a:rPr lang="en-US" sz="2000" dirty="0" err="1" smtClean="0"/>
              <a:t>br</a:t>
            </a:r>
            <a:r>
              <a:rPr lang="en-US" sz="2000" dirty="0" smtClean="0"/>
              <a:t>&gt;</a:t>
            </a:r>
          </a:p>
          <a:p>
            <a:pPr>
              <a:buNone/>
            </a:pPr>
            <a:r>
              <a:rPr lang="en-US" sz="2000" dirty="0" smtClean="0"/>
              <a:t>Password: &lt;input type="text" name="pass" /&gt; &lt;</a:t>
            </a:r>
            <a:r>
              <a:rPr lang="en-US" sz="2000" dirty="0" err="1" smtClean="0"/>
              <a:t>br</a:t>
            </a:r>
            <a:r>
              <a:rPr lang="en-US" sz="2000" dirty="0" smtClean="0"/>
              <a:t>&gt;</a:t>
            </a:r>
          </a:p>
          <a:p>
            <a:pPr>
              <a:buNone/>
            </a:pPr>
            <a:r>
              <a:rPr lang="en-US" sz="2000" dirty="0" smtClean="0"/>
              <a:t>&lt;input type="submit" value="Sign In!!"/&gt; </a:t>
            </a:r>
          </a:p>
          <a:p>
            <a:pPr>
              <a:buNone/>
            </a:pPr>
            <a:r>
              <a:rPr lang="en-US" sz="2000" dirty="0" smtClean="0"/>
              <a:t>&lt;/form&gt;</a:t>
            </a:r>
          </a:p>
          <a:p>
            <a:pPr>
              <a:buNone/>
            </a:pPr>
            <a:r>
              <a:rPr lang="en-US" sz="2000" dirty="0" smtClean="0"/>
              <a:t>&lt;/body&gt;</a:t>
            </a:r>
          </a:p>
          <a:p>
            <a:pPr>
              <a:buNone/>
            </a:pPr>
            <a:r>
              <a:rPr lang="en-US" sz="2000" dirty="0" smtClean="0"/>
              <a:t>&lt;/html&gt;</a:t>
            </a:r>
            <a:endParaRPr lang="en-US" sz="2000" dirty="0"/>
          </a:p>
        </p:txBody>
      </p:sp>
      <p:sp>
        <p:nvSpPr>
          <p:cNvPr id="7" name="Content Placeholder 7"/>
          <p:cNvSpPr txBox="1">
            <a:spLocks/>
          </p:cNvSpPr>
          <p:nvPr/>
        </p:nvSpPr>
        <p:spPr>
          <a:xfrm>
            <a:off x="5588000" y="901700"/>
            <a:ext cx="6070600" cy="5753100"/>
          </a:xfrm>
          <a:prstGeom prst="rect">
            <a:avLst/>
          </a:prstGeom>
        </p:spPr>
        <p:txBody>
          <a:bodyPr vert="horz" lIns="91440" tIns="45720" rIns="91440" bIns="45720" rtlCol="0">
            <a:noAutofit/>
          </a:bodyPr>
          <a:lstStyle/>
          <a:p>
            <a:pPr marL="228600" lvl="0" indent="-228600" defTabSz="914400">
              <a:lnSpc>
                <a:spcPct val="90000"/>
              </a:lnSpc>
              <a:spcBef>
                <a:spcPts val="600"/>
              </a:spcBef>
            </a:pPr>
            <a:r>
              <a:rPr lang="en-US" sz="2000" dirty="0" smtClean="0"/>
              <a:t>&lt;html&gt; </a:t>
            </a:r>
          </a:p>
          <a:p>
            <a:pPr marL="228600" lvl="0" indent="-228600" defTabSz="914400">
              <a:lnSpc>
                <a:spcPct val="90000"/>
              </a:lnSpc>
              <a:spcBef>
                <a:spcPts val="600"/>
              </a:spcBef>
            </a:pPr>
            <a:r>
              <a:rPr lang="en-US" sz="2000" dirty="0" smtClean="0"/>
              <a:t>&lt;body&gt; </a:t>
            </a:r>
          </a:p>
          <a:p>
            <a:pPr marL="228600" lvl="0" indent="-228600" defTabSz="914400">
              <a:lnSpc>
                <a:spcPct val="90000"/>
              </a:lnSpc>
              <a:spcBef>
                <a:spcPts val="600"/>
              </a:spcBef>
            </a:pPr>
            <a:r>
              <a:rPr lang="en-US" sz="2000" dirty="0" smtClean="0"/>
              <a:t>&lt;% </a:t>
            </a:r>
          </a:p>
          <a:p>
            <a:pPr marL="228600" lvl="0" indent="-228600" defTabSz="914400">
              <a:lnSpc>
                <a:spcPct val="90000"/>
              </a:lnSpc>
              <a:spcBef>
                <a:spcPts val="600"/>
              </a:spcBef>
            </a:pPr>
            <a:r>
              <a:rPr lang="en-US" sz="2000" dirty="0" smtClean="0"/>
              <a:t>String </a:t>
            </a:r>
            <a:r>
              <a:rPr lang="en-US" sz="2000" dirty="0" err="1" smtClean="0"/>
              <a:t>uid</a:t>
            </a:r>
            <a:r>
              <a:rPr lang="en-US" sz="2000" dirty="0" smtClean="0"/>
              <a:t>=</a:t>
            </a:r>
            <a:r>
              <a:rPr lang="en-US" sz="2000" dirty="0" err="1" smtClean="0"/>
              <a:t>request.getParameter</a:t>
            </a:r>
            <a:r>
              <a:rPr lang="en-US" sz="2000" dirty="0" smtClean="0"/>
              <a:t>("id"); </a:t>
            </a:r>
          </a:p>
          <a:p>
            <a:pPr marL="228600" lvl="0" indent="-228600" defTabSz="914400">
              <a:lnSpc>
                <a:spcPct val="90000"/>
              </a:lnSpc>
              <a:spcBef>
                <a:spcPts val="600"/>
              </a:spcBef>
            </a:pPr>
            <a:r>
              <a:rPr lang="en-US" sz="2000" dirty="0" smtClean="0"/>
              <a:t>String password=</a:t>
            </a:r>
            <a:r>
              <a:rPr lang="en-US" sz="2000" dirty="0" err="1" smtClean="0"/>
              <a:t>request.getParameter</a:t>
            </a:r>
            <a:r>
              <a:rPr lang="en-US" sz="2000" dirty="0" smtClean="0"/>
              <a:t>("pass"); </a:t>
            </a:r>
          </a:p>
          <a:p>
            <a:pPr marL="228600" lvl="0" indent="-228600" defTabSz="914400">
              <a:lnSpc>
                <a:spcPct val="90000"/>
              </a:lnSpc>
              <a:spcBef>
                <a:spcPts val="600"/>
              </a:spcBef>
            </a:pPr>
            <a:r>
              <a:rPr lang="en-US" sz="2000" dirty="0" err="1" smtClean="0"/>
              <a:t>session.setAttribute</a:t>
            </a:r>
            <a:r>
              <a:rPr lang="en-US" sz="2000" dirty="0" smtClean="0"/>
              <a:t>("session-</a:t>
            </a:r>
            <a:r>
              <a:rPr lang="en-US" sz="2000" dirty="0" err="1" smtClean="0"/>
              <a:t>uid</a:t>
            </a:r>
            <a:r>
              <a:rPr lang="en-US" sz="2000" dirty="0" smtClean="0"/>
              <a:t>", </a:t>
            </a:r>
            <a:r>
              <a:rPr lang="en-US" sz="2000" dirty="0" err="1" smtClean="0"/>
              <a:t>uid</a:t>
            </a:r>
            <a:r>
              <a:rPr lang="en-US" sz="2000" dirty="0" smtClean="0"/>
              <a:t>);</a:t>
            </a:r>
          </a:p>
          <a:p>
            <a:pPr marL="228600" lvl="0" indent="-228600" defTabSz="914400">
              <a:lnSpc>
                <a:spcPct val="90000"/>
              </a:lnSpc>
              <a:spcBef>
                <a:spcPts val="600"/>
              </a:spcBef>
            </a:pPr>
            <a:r>
              <a:rPr lang="en-US" sz="2000" dirty="0" smtClean="0"/>
              <a:t>if(</a:t>
            </a:r>
            <a:r>
              <a:rPr lang="en-US" sz="2000" dirty="0" err="1" smtClean="0"/>
              <a:t>uid.equals</a:t>
            </a:r>
            <a:r>
              <a:rPr lang="en-US" sz="2000" dirty="0" smtClean="0"/>
              <a:t>(“</a:t>
            </a:r>
            <a:r>
              <a:rPr lang="en-US" sz="2000" dirty="0" err="1" smtClean="0"/>
              <a:t>cse</a:t>
            </a:r>
            <a:r>
              <a:rPr lang="en-US" sz="2000" dirty="0" smtClean="0"/>
              <a:t>") &amp;&amp; </a:t>
            </a:r>
            <a:r>
              <a:rPr lang="en-US" sz="2000" dirty="0" err="1" smtClean="0"/>
              <a:t>password.equals</a:t>
            </a:r>
            <a:r>
              <a:rPr lang="en-US" sz="2000" dirty="0" smtClean="0"/>
              <a:t>(“123"))</a:t>
            </a:r>
          </a:p>
          <a:p>
            <a:pPr marL="228600" lvl="0" indent="-228600" defTabSz="914400">
              <a:lnSpc>
                <a:spcPct val="90000"/>
              </a:lnSpc>
              <a:spcBef>
                <a:spcPts val="600"/>
              </a:spcBef>
            </a:pPr>
            <a:r>
              <a:rPr lang="en-US" sz="2000" dirty="0" smtClean="0"/>
              <a:t>{</a:t>
            </a:r>
          </a:p>
          <a:p>
            <a:pPr marL="228600" lvl="0" indent="-228600" defTabSz="914400">
              <a:lnSpc>
                <a:spcPct val="90000"/>
              </a:lnSpc>
              <a:spcBef>
                <a:spcPts val="600"/>
              </a:spcBef>
            </a:pPr>
            <a:r>
              <a:rPr lang="en-US" sz="2000" dirty="0" smtClean="0"/>
              <a:t> </a:t>
            </a:r>
            <a:r>
              <a:rPr lang="en-US" sz="2000" dirty="0" err="1" smtClean="0"/>
              <a:t>response.sendRedirect</a:t>
            </a:r>
            <a:r>
              <a:rPr lang="en-US" sz="2000" dirty="0" smtClean="0"/>
              <a:t>("success.jsp");</a:t>
            </a:r>
          </a:p>
          <a:p>
            <a:pPr marL="228600" lvl="0" indent="-228600" defTabSz="914400">
              <a:lnSpc>
                <a:spcPct val="90000"/>
              </a:lnSpc>
              <a:spcBef>
                <a:spcPts val="600"/>
              </a:spcBef>
            </a:pPr>
            <a:r>
              <a:rPr lang="en-US" sz="2000" dirty="0" smtClean="0"/>
              <a:t>}</a:t>
            </a:r>
          </a:p>
          <a:p>
            <a:pPr marL="228600" lvl="0" indent="-228600" defTabSz="914400">
              <a:lnSpc>
                <a:spcPct val="90000"/>
              </a:lnSpc>
              <a:spcBef>
                <a:spcPts val="600"/>
              </a:spcBef>
            </a:pPr>
            <a:r>
              <a:rPr lang="en-US" sz="2000" dirty="0" smtClean="0"/>
              <a:t>else</a:t>
            </a:r>
          </a:p>
          <a:p>
            <a:pPr marL="228600" lvl="0" indent="-228600" defTabSz="914400">
              <a:lnSpc>
                <a:spcPct val="90000"/>
              </a:lnSpc>
              <a:spcBef>
                <a:spcPts val="600"/>
              </a:spcBef>
            </a:pPr>
            <a:r>
              <a:rPr lang="en-US" sz="2000" dirty="0" smtClean="0"/>
              <a:t>{</a:t>
            </a:r>
          </a:p>
          <a:p>
            <a:pPr marL="228600" lvl="0" indent="-228600" defTabSz="914400">
              <a:lnSpc>
                <a:spcPct val="90000"/>
              </a:lnSpc>
              <a:spcBef>
                <a:spcPts val="600"/>
              </a:spcBef>
            </a:pPr>
            <a:r>
              <a:rPr lang="en-US" sz="2000" dirty="0" smtClean="0"/>
              <a:t> </a:t>
            </a:r>
            <a:r>
              <a:rPr lang="en-US" sz="2000" dirty="0" err="1" smtClean="0"/>
              <a:t>response.sendRedirect</a:t>
            </a:r>
            <a:r>
              <a:rPr lang="en-US" sz="2000" dirty="0" smtClean="0"/>
              <a:t>("failed.jsp");</a:t>
            </a:r>
          </a:p>
          <a:p>
            <a:pPr marL="228600" lvl="0" indent="-228600" defTabSz="914400">
              <a:lnSpc>
                <a:spcPct val="90000"/>
              </a:lnSpc>
              <a:spcBef>
                <a:spcPts val="600"/>
              </a:spcBef>
            </a:pPr>
            <a:r>
              <a:rPr lang="en-US" sz="2000" dirty="0" smtClean="0"/>
              <a:t>}</a:t>
            </a:r>
          </a:p>
          <a:p>
            <a:pPr marL="228600" lvl="0" indent="-228600" defTabSz="914400">
              <a:lnSpc>
                <a:spcPct val="90000"/>
              </a:lnSpc>
              <a:spcBef>
                <a:spcPts val="600"/>
              </a:spcBef>
            </a:pPr>
            <a:r>
              <a:rPr lang="en-US" sz="2000" dirty="0" smtClean="0"/>
              <a:t>%&gt; </a:t>
            </a:r>
          </a:p>
          <a:p>
            <a:pPr marL="228600" lvl="0" indent="-228600" defTabSz="914400">
              <a:lnSpc>
                <a:spcPct val="90000"/>
              </a:lnSpc>
              <a:spcBef>
                <a:spcPts val="600"/>
              </a:spcBef>
            </a:pPr>
            <a:r>
              <a:rPr lang="en-US" sz="2000" dirty="0" smtClean="0"/>
              <a:t>&lt;/body&gt; &lt;/html&gt;</a:t>
            </a:r>
            <a:endParaRPr kumimoji="0" lang="en-US" sz="2000" b="0" i="0" u="none" strike="noStrike" kern="120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 xmlns:p14="http://schemas.microsoft.com/office/powerpoint/2010/main" val="36434108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19100" y="248194"/>
            <a:ext cx="10934700" cy="535577"/>
          </a:xfrm>
        </p:spPr>
        <p:txBody>
          <a:bodyPr>
            <a:noAutofit/>
          </a:bodyPr>
          <a:lstStyle/>
          <a:p>
            <a:r>
              <a:rPr lang="en-US" sz="2800" b="1" dirty="0" smtClean="0">
                <a:solidFill>
                  <a:srgbClr val="FF0000"/>
                </a:solidFill>
              </a:rPr>
              <a:t>success.jsp				     failed.jsp</a:t>
            </a:r>
            <a:endParaRPr lang="en-US" sz="2800" b="1" dirty="0">
              <a:solidFill>
                <a:srgbClr val="FF0000"/>
              </a:solidFill>
            </a:endParaRPr>
          </a:p>
        </p:txBody>
      </p:sp>
      <p:sp>
        <p:nvSpPr>
          <p:cNvPr id="1026" name="AutoShape 2" descr="javascript document objec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6" name="Content Placeholder 4"/>
          <p:cNvSpPr txBox="1">
            <a:spLocks/>
          </p:cNvSpPr>
          <p:nvPr/>
        </p:nvSpPr>
        <p:spPr>
          <a:xfrm>
            <a:off x="701041" y="896984"/>
            <a:ext cx="5656217" cy="5799908"/>
          </a:xfrm>
          <a:prstGeom prst="rect">
            <a:avLst/>
          </a:prstGeom>
        </p:spPr>
        <p:txBody>
          <a:bodyPr vert="horz" lIns="91440" tIns="45720" rIns="91440" bIns="45720" rtlCol="0">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28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8" name="Content Placeholder 7"/>
          <p:cNvSpPr>
            <a:spLocks noGrp="1"/>
          </p:cNvSpPr>
          <p:nvPr>
            <p:ph idx="1"/>
          </p:nvPr>
        </p:nvSpPr>
        <p:spPr>
          <a:xfrm>
            <a:off x="6350000" y="1270000"/>
            <a:ext cx="5422900" cy="5588000"/>
          </a:xfrm>
        </p:spPr>
        <p:txBody>
          <a:bodyPr>
            <a:noAutofit/>
          </a:bodyPr>
          <a:lstStyle/>
          <a:p>
            <a:pPr>
              <a:spcBef>
                <a:spcPts val="1200"/>
              </a:spcBef>
              <a:buNone/>
            </a:pPr>
            <a:r>
              <a:rPr lang="en-US" sz="2000" dirty="0" smtClean="0"/>
              <a:t>&lt;%@page </a:t>
            </a:r>
            <a:r>
              <a:rPr lang="en-US" sz="2000" dirty="0" err="1" smtClean="0"/>
              <a:t>contentType</a:t>
            </a:r>
            <a:r>
              <a:rPr lang="en-US" sz="2000" dirty="0" smtClean="0"/>
              <a:t>="text/html" </a:t>
            </a:r>
            <a:r>
              <a:rPr lang="en-US" sz="2000" dirty="0" err="1" smtClean="0"/>
              <a:t>pageEncoding</a:t>
            </a:r>
            <a:r>
              <a:rPr lang="en-US" sz="2000" dirty="0" smtClean="0"/>
              <a:t>="UTF-8"%&gt;</a:t>
            </a:r>
          </a:p>
          <a:p>
            <a:pPr>
              <a:spcBef>
                <a:spcPts val="1200"/>
              </a:spcBef>
              <a:buNone/>
            </a:pPr>
            <a:r>
              <a:rPr lang="en-US" sz="2000" dirty="0" smtClean="0"/>
              <a:t>&lt;html&gt;</a:t>
            </a:r>
          </a:p>
          <a:p>
            <a:pPr>
              <a:spcBef>
                <a:spcPts val="1200"/>
              </a:spcBef>
              <a:buNone/>
            </a:pPr>
            <a:r>
              <a:rPr lang="en-US" sz="2000" dirty="0" smtClean="0"/>
              <a:t>    &lt;body&gt;</a:t>
            </a:r>
          </a:p>
          <a:p>
            <a:pPr>
              <a:spcBef>
                <a:spcPts val="1200"/>
              </a:spcBef>
              <a:buNone/>
            </a:pPr>
            <a:r>
              <a:rPr lang="en-US" sz="2000" dirty="0" smtClean="0"/>
              <a:t>        &lt;h1&gt;U have Failed!&lt;/h1&gt;</a:t>
            </a:r>
          </a:p>
          <a:p>
            <a:pPr>
              <a:spcBef>
                <a:spcPts val="1200"/>
              </a:spcBef>
              <a:buNone/>
            </a:pPr>
            <a:r>
              <a:rPr lang="en-US" sz="2000" dirty="0" smtClean="0"/>
              <a:t>    &lt;/body&gt;</a:t>
            </a:r>
          </a:p>
          <a:p>
            <a:pPr>
              <a:spcBef>
                <a:spcPts val="1200"/>
              </a:spcBef>
              <a:buNone/>
            </a:pPr>
            <a:r>
              <a:rPr lang="en-US" sz="2000" dirty="0" smtClean="0"/>
              <a:t>&lt;/html&gt;</a:t>
            </a:r>
          </a:p>
          <a:p>
            <a:pPr>
              <a:spcBef>
                <a:spcPts val="1200"/>
              </a:spcBef>
              <a:buNone/>
            </a:pPr>
            <a:endParaRPr lang="en-US" sz="2000" dirty="0"/>
          </a:p>
        </p:txBody>
      </p:sp>
      <p:sp>
        <p:nvSpPr>
          <p:cNvPr id="7" name="Content Placeholder 7"/>
          <p:cNvSpPr txBox="1">
            <a:spLocks/>
          </p:cNvSpPr>
          <p:nvPr/>
        </p:nvSpPr>
        <p:spPr>
          <a:xfrm>
            <a:off x="508000" y="1104900"/>
            <a:ext cx="4572000" cy="5753100"/>
          </a:xfrm>
          <a:prstGeom prst="rect">
            <a:avLst/>
          </a:prstGeom>
        </p:spPr>
        <p:txBody>
          <a:bodyPr vert="horz" lIns="91440" tIns="45720" rIns="91440" bIns="45720" rtlCol="0">
            <a:noAutofit/>
          </a:bodyPr>
          <a:lstStyle/>
          <a:p>
            <a:pPr marL="228600" lvl="0" indent="-228600" defTabSz="914400">
              <a:lnSpc>
                <a:spcPct val="90000"/>
              </a:lnSpc>
              <a:spcBef>
                <a:spcPts val="1200"/>
              </a:spcBef>
            </a:pPr>
            <a:r>
              <a:rPr lang="en-US" sz="2000" dirty="0" smtClean="0"/>
              <a:t>&lt;%@page </a:t>
            </a:r>
            <a:r>
              <a:rPr lang="en-US" sz="2000" dirty="0" err="1" smtClean="0"/>
              <a:t>contentType</a:t>
            </a:r>
            <a:r>
              <a:rPr lang="en-US" sz="2000" dirty="0" smtClean="0"/>
              <a:t>="text/html" </a:t>
            </a:r>
            <a:r>
              <a:rPr lang="en-US" sz="2000" dirty="0" err="1" smtClean="0"/>
              <a:t>pageEncoding</a:t>
            </a:r>
            <a:r>
              <a:rPr lang="en-US" sz="2000" dirty="0" smtClean="0"/>
              <a:t>="UTF-8"%&gt;</a:t>
            </a:r>
          </a:p>
          <a:p>
            <a:pPr marL="228600" lvl="0" indent="-228600" defTabSz="914400">
              <a:lnSpc>
                <a:spcPct val="90000"/>
              </a:lnSpc>
              <a:spcBef>
                <a:spcPts val="1200"/>
              </a:spcBef>
            </a:pPr>
            <a:r>
              <a:rPr lang="en-US" sz="2000" dirty="0" smtClean="0"/>
              <a:t>&lt;html&gt;</a:t>
            </a:r>
          </a:p>
          <a:p>
            <a:pPr marL="228600" lvl="0" indent="-228600" defTabSz="914400">
              <a:lnSpc>
                <a:spcPct val="90000"/>
              </a:lnSpc>
              <a:spcBef>
                <a:spcPts val="1200"/>
              </a:spcBef>
            </a:pPr>
            <a:r>
              <a:rPr lang="en-US" sz="2000" dirty="0" smtClean="0"/>
              <a:t>        &lt;body&gt;</a:t>
            </a:r>
          </a:p>
          <a:p>
            <a:pPr marL="228600" lvl="0" indent="-228600" defTabSz="914400">
              <a:lnSpc>
                <a:spcPct val="90000"/>
              </a:lnSpc>
              <a:spcBef>
                <a:spcPts val="1200"/>
              </a:spcBef>
            </a:pPr>
            <a:r>
              <a:rPr lang="en-US" sz="2000" dirty="0" smtClean="0"/>
              <a:t>        &lt;h1 style=</a:t>
            </a:r>
            <a:r>
              <a:rPr lang="en-US" sz="2000" dirty="0" err="1" smtClean="0"/>
              <a:t>color:blue</a:t>
            </a:r>
            <a:r>
              <a:rPr lang="en-US" sz="2000" dirty="0" smtClean="0"/>
              <a:t>&gt;Hi </a:t>
            </a:r>
            <a:r>
              <a:rPr lang="en-US" sz="2000" dirty="0" err="1" smtClean="0"/>
              <a:t>cse</a:t>
            </a:r>
            <a:r>
              <a:rPr lang="en-US" sz="2000" dirty="0" smtClean="0"/>
              <a:t> U have Successfully login on &lt;/h1&gt;</a:t>
            </a:r>
          </a:p>
          <a:p>
            <a:pPr marL="228600" lvl="0" indent="-228600" defTabSz="914400">
              <a:lnSpc>
                <a:spcPct val="90000"/>
              </a:lnSpc>
              <a:spcBef>
                <a:spcPts val="1200"/>
              </a:spcBef>
            </a:pPr>
            <a:r>
              <a:rPr lang="en-US" sz="2000" dirty="0" smtClean="0"/>
              <a:t>        &lt;h2 style=</a:t>
            </a:r>
            <a:r>
              <a:rPr lang="en-US" sz="2000" dirty="0" err="1" smtClean="0"/>
              <a:t>color:red</a:t>
            </a:r>
            <a:r>
              <a:rPr lang="en-US" sz="2000" dirty="0" smtClean="0"/>
              <a:t>&gt; &lt;%=new </a:t>
            </a:r>
            <a:r>
              <a:rPr lang="en-US" sz="2000" dirty="0" err="1" smtClean="0"/>
              <a:t>java.util.Date</a:t>
            </a:r>
            <a:r>
              <a:rPr lang="en-US" sz="2000" dirty="0" smtClean="0"/>
              <a:t>()%&gt;&lt;/h2&gt;</a:t>
            </a:r>
          </a:p>
          <a:p>
            <a:pPr marL="228600" lvl="0" indent="-228600" defTabSz="914400">
              <a:lnSpc>
                <a:spcPct val="90000"/>
              </a:lnSpc>
              <a:spcBef>
                <a:spcPts val="1200"/>
              </a:spcBef>
            </a:pPr>
            <a:r>
              <a:rPr lang="en-US" sz="2000" dirty="0" smtClean="0"/>
              <a:t>    &lt;/body&gt;</a:t>
            </a:r>
          </a:p>
          <a:p>
            <a:pPr marL="228600" lvl="0" indent="-228600" defTabSz="914400">
              <a:lnSpc>
                <a:spcPct val="90000"/>
              </a:lnSpc>
              <a:spcBef>
                <a:spcPts val="1200"/>
              </a:spcBef>
            </a:pPr>
            <a:r>
              <a:rPr lang="en-US" sz="2000" dirty="0" smtClean="0"/>
              <a:t>&lt;/html&gt;</a:t>
            </a:r>
          </a:p>
        </p:txBody>
      </p:sp>
    </p:spTree>
    <p:extLst>
      <p:ext uri="{BB962C8B-B14F-4D97-AF65-F5344CB8AC3E}">
        <p14:creationId xmlns="" xmlns:p14="http://schemas.microsoft.com/office/powerpoint/2010/main" val="36434108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19100" y="248194"/>
            <a:ext cx="10934700" cy="535577"/>
          </a:xfrm>
        </p:spPr>
        <p:txBody>
          <a:bodyPr>
            <a:noAutofit/>
          </a:bodyPr>
          <a:lstStyle/>
          <a:p>
            <a:r>
              <a:rPr lang="en-US" sz="2800" dirty="0" smtClean="0">
                <a:solidFill>
                  <a:srgbClr val="FF0000"/>
                </a:solidFill>
              </a:rPr>
              <a:t>JSP directives</a:t>
            </a:r>
            <a:endParaRPr lang="en-US" sz="2800" b="1" dirty="0">
              <a:solidFill>
                <a:srgbClr val="FF0000"/>
              </a:solidFill>
            </a:endParaRPr>
          </a:p>
        </p:txBody>
      </p:sp>
      <p:sp>
        <p:nvSpPr>
          <p:cNvPr id="1026" name="AutoShape 2" descr="javascript document objec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6" name="Content Placeholder 4"/>
          <p:cNvSpPr txBox="1">
            <a:spLocks/>
          </p:cNvSpPr>
          <p:nvPr/>
        </p:nvSpPr>
        <p:spPr>
          <a:xfrm>
            <a:off x="701041" y="896984"/>
            <a:ext cx="5656217" cy="5799908"/>
          </a:xfrm>
          <a:prstGeom prst="rect">
            <a:avLst/>
          </a:prstGeom>
        </p:spPr>
        <p:txBody>
          <a:bodyPr vert="horz" lIns="91440" tIns="45720" rIns="91440" bIns="45720" rtlCol="0">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28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9" name="Content Placeholder 8"/>
          <p:cNvSpPr>
            <a:spLocks noGrp="1"/>
          </p:cNvSpPr>
          <p:nvPr>
            <p:ph idx="1"/>
          </p:nvPr>
        </p:nvSpPr>
        <p:spPr>
          <a:xfrm>
            <a:off x="838200" y="914400"/>
            <a:ext cx="10515600" cy="5262563"/>
          </a:xfrm>
        </p:spPr>
        <p:txBody>
          <a:bodyPr/>
          <a:lstStyle/>
          <a:p>
            <a:r>
              <a:rPr lang="en-US" dirty="0" smtClean="0"/>
              <a:t>Directives control the processing of an entire JSP page. </a:t>
            </a:r>
          </a:p>
          <a:p>
            <a:r>
              <a:rPr lang="en-US" dirty="0" smtClean="0"/>
              <a:t>It gives directions to the server regarding processing of a page.</a:t>
            </a:r>
          </a:p>
          <a:p>
            <a:pPr>
              <a:buNone/>
            </a:pPr>
            <a:r>
              <a:rPr lang="en-US" dirty="0" smtClean="0">
                <a:solidFill>
                  <a:srgbClr val="FF0000"/>
                </a:solidFill>
              </a:rPr>
              <a:t>Syntax of Directives:</a:t>
            </a:r>
          </a:p>
          <a:p>
            <a:pPr>
              <a:buNone/>
            </a:pPr>
            <a:r>
              <a:rPr lang="en-US" dirty="0" smtClean="0"/>
              <a:t>&lt;%@ directive name [attribute name=“value” attribute name=“value” ........]%&gt;</a:t>
            </a:r>
          </a:p>
          <a:p>
            <a:r>
              <a:rPr lang="en-US" b="1" dirty="0" smtClean="0"/>
              <a:t>There are three types of Directives in JSP:</a:t>
            </a:r>
          </a:p>
          <a:p>
            <a:pPr>
              <a:buNone/>
            </a:pPr>
            <a:r>
              <a:rPr lang="en-US" dirty="0" smtClean="0"/>
              <a:t/>
            </a:r>
            <a:br>
              <a:rPr lang="en-US" dirty="0" smtClean="0"/>
            </a:br>
            <a:r>
              <a:rPr lang="en-US" dirty="0" smtClean="0"/>
              <a:t>1) Page Directive</a:t>
            </a:r>
            <a:br>
              <a:rPr lang="en-US" dirty="0" smtClean="0"/>
            </a:br>
            <a:r>
              <a:rPr lang="en-US" dirty="0" smtClean="0"/>
              <a:t>2) Include Directive</a:t>
            </a:r>
            <a:br>
              <a:rPr lang="en-US" dirty="0" smtClean="0"/>
            </a:br>
            <a:r>
              <a:rPr lang="en-US" dirty="0" smtClean="0"/>
              <a:t>3) </a:t>
            </a:r>
            <a:r>
              <a:rPr lang="en-US" dirty="0" err="1" smtClean="0"/>
              <a:t>TagLib</a:t>
            </a:r>
            <a:r>
              <a:rPr lang="en-US" dirty="0" smtClean="0"/>
              <a:t> Directive</a:t>
            </a:r>
          </a:p>
          <a:p>
            <a:endParaRPr lang="en-US" dirty="0"/>
          </a:p>
        </p:txBody>
      </p:sp>
    </p:spTree>
    <p:extLst>
      <p:ext uri="{BB962C8B-B14F-4D97-AF65-F5344CB8AC3E}">
        <p14:creationId xmlns="" xmlns:p14="http://schemas.microsoft.com/office/powerpoint/2010/main" val="36434108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19100" y="248194"/>
            <a:ext cx="10934700" cy="535577"/>
          </a:xfrm>
        </p:spPr>
        <p:txBody>
          <a:bodyPr>
            <a:noAutofit/>
          </a:bodyPr>
          <a:lstStyle/>
          <a:p>
            <a:r>
              <a:rPr lang="en-US" sz="3000" b="1" dirty="0" smtClean="0">
                <a:solidFill>
                  <a:srgbClr val="FF0000"/>
                </a:solidFill>
              </a:rPr>
              <a:t>Page Directive</a:t>
            </a:r>
            <a:endParaRPr lang="en-US" sz="3000" b="1" dirty="0">
              <a:solidFill>
                <a:srgbClr val="FF0000"/>
              </a:solidFill>
            </a:endParaRPr>
          </a:p>
        </p:txBody>
      </p:sp>
      <p:sp>
        <p:nvSpPr>
          <p:cNvPr id="1026" name="AutoShape 2" descr="javascript document objec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6" name="Content Placeholder 4"/>
          <p:cNvSpPr txBox="1">
            <a:spLocks/>
          </p:cNvSpPr>
          <p:nvPr/>
        </p:nvSpPr>
        <p:spPr>
          <a:xfrm>
            <a:off x="701041" y="896984"/>
            <a:ext cx="5656217" cy="5799908"/>
          </a:xfrm>
          <a:prstGeom prst="rect">
            <a:avLst/>
          </a:prstGeom>
        </p:spPr>
        <p:txBody>
          <a:bodyPr vert="horz" lIns="91440" tIns="45720" rIns="91440" bIns="45720" rtlCol="0">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28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9" name="Content Placeholder 8"/>
          <p:cNvSpPr>
            <a:spLocks noGrp="1"/>
          </p:cNvSpPr>
          <p:nvPr>
            <p:ph idx="1"/>
          </p:nvPr>
        </p:nvSpPr>
        <p:spPr>
          <a:xfrm>
            <a:off x="838200" y="914400"/>
            <a:ext cx="10515600" cy="5262563"/>
          </a:xfrm>
        </p:spPr>
        <p:txBody>
          <a:bodyPr>
            <a:normAutofit/>
          </a:bodyPr>
          <a:lstStyle/>
          <a:p>
            <a:r>
              <a:rPr lang="en-US" dirty="0" smtClean="0"/>
              <a:t>The </a:t>
            </a:r>
            <a:r>
              <a:rPr lang="en-US" b="1" dirty="0" smtClean="0"/>
              <a:t>Page directive</a:t>
            </a:r>
            <a:r>
              <a:rPr lang="en-US" dirty="0" smtClean="0"/>
              <a:t> defines a number of page dependent properties which communicates with the Web Container at the time of translation. </a:t>
            </a:r>
          </a:p>
          <a:p>
            <a:pPr>
              <a:buNone/>
            </a:pPr>
            <a:r>
              <a:rPr lang="en-US" dirty="0" smtClean="0"/>
              <a:t>Basic syntax of using the page directive is</a:t>
            </a:r>
          </a:p>
          <a:p>
            <a:pPr>
              <a:buNone/>
            </a:pPr>
            <a:r>
              <a:rPr lang="en-US" dirty="0" smtClean="0"/>
              <a:t> &lt;%@ page attribute="value" %&gt;</a:t>
            </a:r>
          </a:p>
          <a:p>
            <a:pPr>
              <a:buNone/>
            </a:pPr>
            <a:r>
              <a:rPr lang="en-US" dirty="0" smtClean="0"/>
              <a:t>Some of the attributes are</a:t>
            </a:r>
          </a:p>
          <a:p>
            <a:r>
              <a:rPr lang="en-US" i="1" dirty="0" smtClean="0"/>
              <a:t>import</a:t>
            </a:r>
            <a:r>
              <a:rPr lang="en-US" dirty="0" smtClean="0"/>
              <a:t> attribute</a:t>
            </a:r>
          </a:p>
          <a:p>
            <a:r>
              <a:rPr lang="en-US" i="1" dirty="0" smtClean="0"/>
              <a:t>language</a:t>
            </a:r>
            <a:r>
              <a:rPr lang="en-US" dirty="0" smtClean="0"/>
              <a:t> attribute</a:t>
            </a:r>
          </a:p>
          <a:p>
            <a:r>
              <a:rPr lang="en-US" i="1" dirty="0" err="1" smtClean="0"/>
              <a:t>contentType</a:t>
            </a:r>
            <a:r>
              <a:rPr lang="en-US" dirty="0" smtClean="0"/>
              <a:t> attribute</a:t>
            </a:r>
          </a:p>
          <a:p>
            <a:endParaRPr lang="en-US" dirty="0"/>
          </a:p>
        </p:txBody>
      </p:sp>
    </p:spTree>
    <p:extLst>
      <p:ext uri="{BB962C8B-B14F-4D97-AF65-F5344CB8AC3E}">
        <p14:creationId xmlns="" xmlns:p14="http://schemas.microsoft.com/office/powerpoint/2010/main" val="36434108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19100" y="248194"/>
            <a:ext cx="10934700" cy="535577"/>
          </a:xfrm>
        </p:spPr>
        <p:txBody>
          <a:bodyPr>
            <a:noAutofit/>
          </a:bodyPr>
          <a:lstStyle/>
          <a:p>
            <a:r>
              <a:rPr lang="en-US" sz="3000" b="1" dirty="0" smtClean="0">
                <a:solidFill>
                  <a:srgbClr val="FF0000"/>
                </a:solidFill>
              </a:rPr>
              <a:t>Page Directive</a:t>
            </a:r>
            <a:endParaRPr lang="en-US" sz="3000" b="1" dirty="0">
              <a:solidFill>
                <a:srgbClr val="FF0000"/>
              </a:solidFill>
            </a:endParaRPr>
          </a:p>
        </p:txBody>
      </p:sp>
      <p:sp>
        <p:nvSpPr>
          <p:cNvPr id="1026" name="AutoShape 2" descr="javascript document objec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6" name="Content Placeholder 4"/>
          <p:cNvSpPr txBox="1">
            <a:spLocks/>
          </p:cNvSpPr>
          <p:nvPr/>
        </p:nvSpPr>
        <p:spPr>
          <a:xfrm>
            <a:off x="701041" y="896984"/>
            <a:ext cx="5656217" cy="5799908"/>
          </a:xfrm>
          <a:prstGeom prst="rect">
            <a:avLst/>
          </a:prstGeom>
        </p:spPr>
        <p:txBody>
          <a:bodyPr vert="horz" lIns="91440" tIns="45720" rIns="91440" bIns="45720" rtlCol="0">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28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9" name="Content Placeholder 8"/>
          <p:cNvSpPr>
            <a:spLocks noGrp="1"/>
          </p:cNvSpPr>
          <p:nvPr>
            <p:ph idx="1"/>
          </p:nvPr>
        </p:nvSpPr>
        <p:spPr>
          <a:xfrm>
            <a:off x="838200" y="914400"/>
            <a:ext cx="10515600" cy="5262563"/>
          </a:xfrm>
        </p:spPr>
        <p:txBody>
          <a:bodyPr>
            <a:normAutofit/>
          </a:bodyPr>
          <a:lstStyle/>
          <a:p>
            <a:pPr>
              <a:buNone/>
            </a:pPr>
            <a:r>
              <a:rPr lang="en-US" b="1" dirty="0" smtClean="0"/>
              <a:t> </a:t>
            </a:r>
            <a:r>
              <a:rPr lang="en-US" sz="3000" dirty="0" smtClean="0">
                <a:solidFill>
                  <a:srgbClr val="FF0000"/>
                </a:solidFill>
              </a:rPr>
              <a:t>import:</a:t>
            </a:r>
          </a:p>
          <a:p>
            <a:r>
              <a:rPr lang="en-US" dirty="0" smtClean="0"/>
              <a:t>This attribute is used to import packages.</a:t>
            </a:r>
          </a:p>
          <a:p>
            <a:pPr>
              <a:buNone/>
            </a:pPr>
            <a:r>
              <a:rPr lang="en-US" dirty="0" smtClean="0">
                <a:solidFill>
                  <a:srgbClr val="FF0000"/>
                </a:solidFill>
              </a:rPr>
              <a:t>Syntax  : </a:t>
            </a:r>
            <a:r>
              <a:rPr lang="en-US" dirty="0" smtClean="0"/>
              <a:t>&lt;%@page import="value"%&gt;</a:t>
            </a:r>
          </a:p>
          <a:p>
            <a:pPr>
              <a:buNone/>
            </a:pPr>
            <a:r>
              <a:rPr lang="en-US" sz="3000" i="1" dirty="0" smtClean="0">
                <a:solidFill>
                  <a:srgbClr val="FF0000"/>
                </a:solidFill>
              </a:rPr>
              <a:t>language</a:t>
            </a:r>
            <a:r>
              <a:rPr lang="en-US" sz="3000" dirty="0" smtClean="0">
                <a:solidFill>
                  <a:srgbClr val="FF0000"/>
                </a:solidFill>
              </a:rPr>
              <a:t> :</a:t>
            </a:r>
          </a:p>
          <a:p>
            <a:r>
              <a:rPr lang="en-US" dirty="0" smtClean="0"/>
              <a:t>language attribute defines scripting language to be used in the page.</a:t>
            </a:r>
          </a:p>
          <a:p>
            <a:pPr>
              <a:buNone/>
            </a:pPr>
            <a:r>
              <a:rPr lang="en-US" dirty="0" smtClean="0">
                <a:solidFill>
                  <a:srgbClr val="FF0000"/>
                </a:solidFill>
              </a:rPr>
              <a:t>Syntax : </a:t>
            </a:r>
            <a:r>
              <a:rPr lang="en-US" dirty="0" smtClean="0"/>
              <a:t>&lt;%@ page language="value"%&gt;</a:t>
            </a:r>
          </a:p>
          <a:p>
            <a:pPr>
              <a:buNone/>
            </a:pPr>
            <a:r>
              <a:rPr lang="en-US" dirty="0" err="1" smtClean="0">
                <a:solidFill>
                  <a:srgbClr val="FF0000"/>
                </a:solidFill>
              </a:rPr>
              <a:t>contentType</a:t>
            </a:r>
            <a:r>
              <a:rPr lang="en-US" dirty="0" smtClean="0">
                <a:solidFill>
                  <a:srgbClr val="FF0000"/>
                </a:solidFill>
              </a:rPr>
              <a:t>:</a:t>
            </a:r>
          </a:p>
          <a:p>
            <a:r>
              <a:rPr lang="en-US" dirty="0" smtClean="0"/>
              <a:t>This attribute is used to set the content type of a JSP page.</a:t>
            </a:r>
          </a:p>
          <a:p>
            <a:pPr>
              <a:buNone/>
            </a:pPr>
            <a:r>
              <a:rPr lang="en-US" dirty="0" smtClean="0">
                <a:solidFill>
                  <a:srgbClr val="FF0000"/>
                </a:solidFill>
              </a:rPr>
              <a:t>Default value: </a:t>
            </a:r>
            <a:r>
              <a:rPr lang="en-US" dirty="0" smtClean="0"/>
              <a:t>text/html</a:t>
            </a:r>
          </a:p>
          <a:p>
            <a:pPr>
              <a:buNone/>
            </a:pPr>
            <a:endParaRPr lang="en-US" dirty="0" smtClean="0"/>
          </a:p>
        </p:txBody>
      </p:sp>
    </p:spTree>
    <p:extLst>
      <p:ext uri="{BB962C8B-B14F-4D97-AF65-F5344CB8AC3E}">
        <p14:creationId xmlns="" xmlns:p14="http://schemas.microsoft.com/office/powerpoint/2010/main" val="36434108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19100" y="248194"/>
            <a:ext cx="10934700" cy="535577"/>
          </a:xfrm>
        </p:spPr>
        <p:txBody>
          <a:bodyPr>
            <a:noAutofit/>
          </a:bodyPr>
          <a:lstStyle/>
          <a:p>
            <a:r>
              <a:rPr lang="en-US" sz="3200" b="1" dirty="0" smtClean="0">
                <a:solidFill>
                  <a:srgbClr val="FF0000"/>
                </a:solidFill>
              </a:rPr>
              <a:t>2) Include Directive</a:t>
            </a:r>
            <a:endParaRPr lang="en-US" sz="3200" b="1" dirty="0">
              <a:solidFill>
                <a:srgbClr val="FF0000"/>
              </a:solidFill>
            </a:endParaRPr>
          </a:p>
        </p:txBody>
      </p:sp>
      <p:sp>
        <p:nvSpPr>
          <p:cNvPr id="1026" name="AutoShape 2" descr="javascript document objec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6" name="Content Placeholder 4"/>
          <p:cNvSpPr txBox="1">
            <a:spLocks/>
          </p:cNvSpPr>
          <p:nvPr/>
        </p:nvSpPr>
        <p:spPr>
          <a:xfrm>
            <a:off x="701041" y="896984"/>
            <a:ext cx="5656217" cy="5799908"/>
          </a:xfrm>
          <a:prstGeom prst="rect">
            <a:avLst/>
          </a:prstGeom>
        </p:spPr>
        <p:txBody>
          <a:bodyPr vert="horz" lIns="91440" tIns="45720" rIns="91440" bIns="45720" rtlCol="0">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28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9" name="Content Placeholder 8"/>
          <p:cNvSpPr>
            <a:spLocks noGrp="1"/>
          </p:cNvSpPr>
          <p:nvPr>
            <p:ph idx="1"/>
          </p:nvPr>
        </p:nvSpPr>
        <p:spPr>
          <a:xfrm>
            <a:off x="838200" y="914400"/>
            <a:ext cx="10515600" cy="5262563"/>
          </a:xfrm>
        </p:spPr>
        <p:txBody>
          <a:bodyPr>
            <a:normAutofit/>
          </a:bodyPr>
          <a:lstStyle/>
          <a:p>
            <a:pPr algn="just"/>
            <a:r>
              <a:rPr lang="en-US" dirty="0" smtClean="0"/>
              <a:t>Include directive is used to copy the content of one JSP page to another. </a:t>
            </a:r>
          </a:p>
          <a:p>
            <a:pPr algn="just"/>
            <a:r>
              <a:rPr lang="en-US" dirty="0" smtClean="0"/>
              <a:t>It’s like including the code of one file into another.</a:t>
            </a:r>
          </a:p>
          <a:p>
            <a:pPr algn="just">
              <a:buNone/>
            </a:pPr>
            <a:r>
              <a:rPr lang="en-US" dirty="0" smtClean="0"/>
              <a:t>&lt;%@include file ="value"%&gt;</a:t>
            </a:r>
          </a:p>
          <a:p>
            <a:pPr algn="just"/>
            <a:r>
              <a:rPr lang="en-US" dirty="0" smtClean="0"/>
              <a:t>here value is the JSP file name which needs to be included. </a:t>
            </a:r>
          </a:p>
          <a:p>
            <a:pPr algn="just"/>
            <a:r>
              <a:rPr lang="en-US" dirty="0" smtClean="0"/>
              <a:t>If the file is in the same directory then just specify the file name otherwise complete URL(or path) needs to be mentioned in the value field.</a:t>
            </a:r>
          </a:p>
          <a:p>
            <a:pPr algn="just"/>
            <a:r>
              <a:rPr lang="en-US" b="1" dirty="0" smtClean="0"/>
              <a:t>Note: It can be used anywhere in the page.</a:t>
            </a:r>
            <a:endParaRPr lang="en-US" dirty="0" smtClean="0"/>
          </a:p>
          <a:p>
            <a:pPr algn="just">
              <a:buNone/>
            </a:pPr>
            <a:r>
              <a:rPr lang="en-US" b="1" dirty="0" smtClean="0"/>
              <a:t>Example:</a:t>
            </a:r>
            <a:endParaRPr lang="en-US" dirty="0" smtClean="0"/>
          </a:p>
          <a:p>
            <a:pPr algn="just"/>
            <a:r>
              <a:rPr lang="en-US" dirty="0" smtClean="0"/>
              <a:t>&lt;%@include file="myJSP.jsp"%&gt;</a:t>
            </a:r>
          </a:p>
        </p:txBody>
      </p:sp>
    </p:spTree>
    <p:extLst>
      <p:ext uri="{BB962C8B-B14F-4D97-AF65-F5344CB8AC3E}">
        <p14:creationId xmlns="" xmlns:p14="http://schemas.microsoft.com/office/powerpoint/2010/main" val="36434108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19100" y="248194"/>
            <a:ext cx="10934700" cy="535577"/>
          </a:xfrm>
        </p:spPr>
        <p:txBody>
          <a:bodyPr>
            <a:noAutofit/>
          </a:bodyPr>
          <a:lstStyle/>
          <a:p>
            <a:r>
              <a:rPr lang="en-US" sz="2800" b="1" dirty="0" smtClean="0">
                <a:solidFill>
                  <a:srgbClr val="FF0000"/>
                </a:solidFill>
              </a:rPr>
              <a:t>include.jsp				     declaration.jsp</a:t>
            </a:r>
            <a:endParaRPr lang="en-US" sz="2800" b="1" dirty="0">
              <a:solidFill>
                <a:srgbClr val="FF0000"/>
              </a:solidFill>
            </a:endParaRPr>
          </a:p>
        </p:txBody>
      </p:sp>
      <p:sp>
        <p:nvSpPr>
          <p:cNvPr id="1026" name="AutoShape 2" descr="javascript document objec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6" name="Content Placeholder 4"/>
          <p:cNvSpPr txBox="1">
            <a:spLocks/>
          </p:cNvSpPr>
          <p:nvPr/>
        </p:nvSpPr>
        <p:spPr>
          <a:xfrm>
            <a:off x="701041" y="896984"/>
            <a:ext cx="5656217" cy="5799908"/>
          </a:xfrm>
          <a:prstGeom prst="rect">
            <a:avLst/>
          </a:prstGeom>
        </p:spPr>
        <p:txBody>
          <a:bodyPr vert="horz" lIns="91440" tIns="45720" rIns="91440" bIns="45720" rtlCol="0">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28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8" name="Content Placeholder 7"/>
          <p:cNvSpPr>
            <a:spLocks noGrp="1"/>
          </p:cNvSpPr>
          <p:nvPr>
            <p:ph idx="1"/>
          </p:nvPr>
        </p:nvSpPr>
        <p:spPr>
          <a:xfrm>
            <a:off x="7289800" y="1270000"/>
            <a:ext cx="4483100" cy="5588000"/>
          </a:xfrm>
        </p:spPr>
        <p:txBody>
          <a:bodyPr>
            <a:noAutofit/>
          </a:bodyPr>
          <a:lstStyle/>
          <a:p>
            <a:pPr>
              <a:spcBef>
                <a:spcPts val="1200"/>
              </a:spcBef>
              <a:buNone/>
            </a:pPr>
            <a:r>
              <a:rPr lang="en-US" dirty="0" smtClean="0"/>
              <a:t>&lt;html&gt; &lt;body&gt; </a:t>
            </a:r>
          </a:p>
          <a:p>
            <a:pPr>
              <a:spcBef>
                <a:spcPts val="1200"/>
              </a:spcBef>
              <a:buNone/>
            </a:pPr>
            <a:r>
              <a:rPr lang="en-US" dirty="0" smtClean="0"/>
              <a:t>&lt;%! String name="</a:t>
            </a:r>
            <a:r>
              <a:rPr lang="en-US" dirty="0" err="1" smtClean="0"/>
              <a:t>Neha</a:t>
            </a:r>
            <a:r>
              <a:rPr lang="en-US" dirty="0" smtClean="0"/>
              <a:t>"; %&gt; </a:t>
            </a:r>
          </a:p>
          <a:p>
            <a:pPr>
              <a:spcBef>
                <a:spcPts val="1200"/>
              </a:spcBef>
              <a:buNone/>
            </a:pPr>
            <a:r>
              <a:rPr lang="en-US" dirty="0" smtClean="0"/>
              <a:t>&lt;%! </a:t>
            </a:r>
            <a:r>
              <a:rPr lang="en-US" dirty="0" err="1" smtClean="0"/>
              <a:t>int</a:t>
            </a:r>
            <a:r>
              <a:rPr lang="en-US" dirty="0" smtClean="0"/>
              <a:t> age=5; %&gt;</a:t>
            </a:r>
          </a:p>
          <a:p>
            <a:pPr>
              <a:spcBef>
                <a:spcPts val="1200"/>
              </a:spcBef>
              <a:buNone/>
            </a:pPr>
            <a:r>
              <a:rPr lang="en-US" dirty="0" smtClean="0"/>
              <a:t>&lt;/body&gt; &lt;/html&gt;</a:t>
            </a:r>
          </a:p>
        </p:txBody>
      </p:sp>
      <p:sp>
        <p:nvSpPr>
          <p:cNvPr id="7" name="Content Placeholder 7"/>
          <p:cNvSpPr txBox="1">
            <a:spLocks/>
          </p:cNvSpPr>
          <p:nvPr/>
        </p:nvSpPr>
        <p:spPr>
          <a:xfrm>
            <a:off x="508000" y="1104900"/>
            <a:ext cx="6057900" cy="5753100"/>
          </a:xfrm>
          <a:prstGeom prst="rect">
            <a:avLst/>
          </a:prstGeom>
        </p:spPr>
        <p:txBody>
          <a:bodyPr vert="horz" lIns="91440" tIns="45720" rIns="91440" bIns="45720" rtlCol="0">
            <a:noAutofit/>
          </a:bodyPr>
          <a:lstStyle/>
          <a:p>
            <a:pPr marL="228600" lvl="0" indent="-228600" defTabSz="914400">
              <a:lnSpc>
                <a:spcPct val="90000"/>
              </a:lnSpc>
              <a:spcBef>
                <a:spcPts val="1200"/>
              </a:spcBef>
            </a:pPr>
            <a:r>
              <a:rPr lang="en-US" sz="2800" dirty="0" smtClean="0"/>
              <a:t>&lt;html&gt;  </a:t>
            </a:r>
          </a:p>
          <a:p>
            <a:pPr marL="228600" lvl="0" indent="-228600" defTabSz="914400">
              <a:lnSpc>
                <a:spcPct val="90000"/>
              </a:lnSpc>
              <a:spcBef>
                <a:spcPts val="1200"/>
              </a:spcBef>
            </a:pPr>
            <a:r>
              <a:rPr lang="en-US" sz="2800" dirty="0" smtClean="0"/>
              <a:t>&lt;body&gt;  </a:t>
            </a:r>
          </a:p>
          <a:p>
            <a:pPr marL="228600" lvl="0" indent="-228600" defTabSz="914400">
              <a:lnSpc>
                <a:spcPct val="90000"/>
              </a:lnSpc>
              <a:spcBef>
                <a:spcPts val="1200"/>
              </a:spcBef>
            </a:pPr>
            <a:r>
              <a:rPr lang="en-US" sz="2800" dirty="0" smtClean="0"/>
              <a:t>  &lt;%@ include file="declaration.jsp" %&gt;</a:t>
            </a:r>
          </a:p>
          <a:p>
            <a:pPr marL="228600" lvl="0" indent="-228600" defTabSz="914400">
              <a:lnSpc>
                <a:spcPct val="90000"/>
              </a:lnSpc>
              <a:spcBef>
                <a:spcPts val="1200"/>
              </a:spcBef>
            </a:pPr>
            <a:r>
              <a:rPr lang="en-US" sz="2800" dirty="0" smtClean="0"/>
              <a:t>&lt;%=name %&gt;</a:t>
            </a:r>
          </a:p>
          <a:p>
            <a:pPr marL="228600" lvl="0" indent="-228600" defTabSz="914400">
              <a:lnSpc>
                <a:spcPct val="90000"/>
              </a:lnSpc>
              <a:spcBef>
                <a:spcPts val="1200"/>
              </a:spcBef>
            </a:pPr>
            <a:r>
              <a:rPr lang="en-US" sz="2800" dirty="0" smtClean="0"/>
              <a:t>Use this page on : &lt;%=new </a:t>
            </a:r>
            <a:r>
              <a:rPr lang="en-US" sz="2800" dirty="0" err="1" smtClean="0"/>
              <a:t>java.util.Date</a:t>
            </a:r>
            <a:r>
              <a:rPr lang="en-US" sz="2800" dirty="0" smtClean="0"/>
              <a:t>()%&gt;  </a:t>
            </a:r>
          </a:p>
          <a:p>
            <a:pPr marL="228600" lvl="0" indent="-228600" defTabSz="914400">
              <a:lnSpc>
                <a:spcPct val="90000"/>
              </a:lnSpc>
              <a:spcBef>
                <a:spcPts val="1200"/>
              </a:spcBef>
            </a:pPr>
            <a:r>
              <a:rPr lang="en-US" sz="2800" dirty="0" smtClean="0"/>
              <a:t>&lt;/body&gt;  </a:t>
            </a:r>
          </a:p>
          <a:p>
            <a:pPr marL="228600" lvl="0" indent="-228600" defTabSz="914400">
              <a:lnSpc>
                <a:spcPct val="90000"/>
              </a:lnSpc>
              <a:spcBef>
                <a:spcPts val="1200"/>
              </a:spcBef>
            </a:pPr>
            <a:r>
              <a:rPr lang="en-US" sz="2800" dirty="0" smtClean="0"/>
              <a:t>&lt;/html&gt;</a:t>
            </a:r>
          </a:p>
        </p:txBody>
      </p:sp>
    </p:spTree>
    <p:extLst>
      <p:ext uri="{BB962C8B-B14F-4D97-AF65-F5344CB8AC3E}">
        <p14:creationId xmlns="" xmlns:p14="http://schemas.microsoft.com/office/powerpoint/2010/main" val="36434108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19100" y="248194"/>
            <a:ext cx="10934700" cy="535577"/>
          </a:xfrm>
        </p:spPr>
        <p:txBody>
          <a:bodyPr>
            <a:noAutofit/>
          </a:bodyPr>
          <a:lstStyle/>
          <a:p>
            <a:r>
              <a:rPr lang="en-US" sz="3200" dirty="0" smtClean="0">
                <a:solidFill>
                  <a:srgbClr val="FF0000"/>
                </a:solidFill>
              </a:rPr>
              <a:t>JSP </a:t>
            </a:r>
            <a:r>
              <a:rPr lang="en-US" sz="3200" dirty="0" err="1" smtClean="0">
                <a:solidFill>
                  <a:srgbClr val="FF0000"/>
                </a:solidFill>
              </a:rPr>
              <a:t>Taglib</a:t>
            </a:r>
            <a:endParaRPr lang="en-US" sz="3200" b="1" dirty="0">
              <a:solidFill>
                <a:srgbClr val="FF0000"/>
              </a:solidFill>
            </a:endParaRPr>
          </a:p>
        </p:txBody>
      </p:sp>
      <p:sp>
        <p:nvSpPr>
          <p:cNvPr id="1026" name="AutoShape 2" descr="javascript document objec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6" name="Content Placeholder 4"/>
          <p:cNvSpPr txBox="1">
            <a:spLocks/>
          </p:cNvSpPr>
          <p:nvPr/>
        </p:nvSpPr>
        <p:spPr>
          <a:xfrm>
            <a:off x="701041" y="896984"/>
            <a:ext cx="5656217" cy="5799908"/>
          </a:xfrm>
          <a:prstGeom prst="rect">
            <a:avLst/>
          </a:prstGeom>
        </p:spPr>
        <p:txBody>
          <a:bodyPr vert="horz" lIns="91440" tIns="45720" rIns="91440" bIns="45720" rtlCol="0">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28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9" name="Content Placeholder 8"/>
          <p:cNvSpPr>
            <a:spLocks noGrp="1"/>
          </p:cNvSpPr>
          <p:nvPr>
            <p:ph idx="1"/>
          </p:nvPr>
        </p:nvSpPr>
        <p:spPr>
          <a:xfrm>
            <a:off x="838200" y="914400"/>
            <a:ext cx="10515600" cy="5765800"/>
          </a:xfrm>
        </p:spPr>
        <p:txBody>
          <a:bodyPr>
            <a:normAutofit fontScale="92500" lnSpcReduction="10000"/>
          </a:bodyPr>
          <a:lstStyle/>
          <a:p>
            <a:pPr algn="just"/>
            <a:r>
              <a:rPr lang="en-US" dirty="0" smtClean="0"/>
              <a:t>The JSP </a:t>
            </a:r>
            <a:r>
              <a:rPr lang="en-US" dirty="0" err="1" smtClean="0"/>
              <a:t>taglib</a:t>
            </a:r>
            <a:r>
              <a:rPr lang="en-US" dirty="0" smtClean="0"/>
              <a:t> directive is used to define a tag library that defines many tags. </a:t>
            </a:r>
          </a:p>
          <a:p>
            <a:pPr algn="just"/>
            <a:r>
              <a:rPr lang="en-US" dirty="0" smtClean="0"/>
              <a:t>We use the TLD (Tag Library Descriptor) file to define the tags</a:t>
            </a:r>
          </a:p>
          <a:p>
            <a:pPr>
              <a:buNone/>
            </a:pPr>
            <a:r>
              <a:rPr lang="en-US" dirty="0" smtClean="0">
                <a:solidFill>
                  <a:srgbClr val="FF0000"/>
                </a:solidFill>
              </a:rPr>
              <a:t>Syntax JSP </a:t>
            </a:r>
            <a:r>
              <a:rPr lang="en-US" dirty="0" err="1" smtClean="0">
                <a:solidFill>
                  <a:srgbClr val="FF0000"/>
                </a:solidFill>
              </a:rPr>
              <a:t>Taglib</a:t>
            </a:r>
            <a:r>
              <a:rPr lang="en-US" dirty="0" smtClean="0">
                <a:solidFill>
                  <a:srgbClr val="FF0000"/>
                </a:solidFill>
              </a:rPr>
              <a:t> directive</a:t>
            </a:r>
          </a:p>
          <a:p>
            <a:r>
              <a:rPr lang="it-IT" dirty="0" smtClean="0"/>
              <a:t>%@taglib uri ="taglibURI" prefix="tag prefix"%&gt;</a:t>
            </a:r>
          </a:p>
          <a:p>
            <a:r>
              <a:rPr lang="en-US" dirty="0" smtClean="0"/>
              <a:t>Where URI is uniform resource locator, which is used to identify the location of custom tag and tag prefix is a string which can identify the custom tag in the location identified by </a:t>
            </a:r>
            <a:r>
              <a:rPr lang="en-US" dirty="0" err="1" smtClean="0"/>
              <a:t>uri</a:t>
            </a:r>
            <a:r>
              <a:rPr lang="en-US" dirty="0" smtClean="0"/>
              <a:t>.</a:t>
            </a:r>
          </a:p>
          <a:p>
            <a:pPr>
              <a:buNone/>
            </a:pPr>
            <a:r>
              <a:rPr lang="en-US" dirty="0" smtClean="0">
                <a:solidFill>
                  <a:srgbClr val="FF0000"/>
                </a:solidFill>
              </a:rPr>
              <a:t>Example:</a:t>
            </a:r>
          </a:p>
          <a:p>
            <a:pPr>
              <a:buNone/>
            </a:pPr>
            <a:r>
              <a:rPr lang="en-US" dirty="0" smtClean="0"/>
              <a:t>&lt;%@ </a:t>
            </a:r>
            <a:r>
              <a:rPr lang="en-US" dirty="0" err="1" smtClean="0"/>
              <a:t>taglib</a:t>
            </a:r>
            <a:r>
              <a:rPr lang="en-US" dirty="0" smtClean="0"/>
              <a:t> </a:t>
            </a:r>
            <a:r>
              <a:rPr lang="en-US" dirty="0" err="1" smtClean="0"/>
              <a:t>uri</a:t>
            </a:r>
            <a:r>
              <a:rPr lang="en-US" dirty="0" smtClean="0"/>
              <a:t>="http://www.sample.com/mycustomlib" prefix="</a:t>
            </a:r>
            <a:r>
              <a:rPr lang="en-US" dirty="0" err="1" smtClean="0"/>
              <a:t>demotag</a:t>
            </a:r>
            <a:r>
              <a:rPr lang="en-US" dirty="0" smtClean="0"/>
              <a:t>" %&gt; </a:t>
            </a:r>
          </a:p>
          <a:p>
            <a:pPr>
              <a:buNone/>
            </a:pPr>
            <a:r>
              <a:rPr lang="en-US" dirty="0" smtClean="0"/>
              <a:t>&lt;html&gt; &lt;body&gt; </a:t>
            </a:r>
          </a:p>
          <a:p>
            <a:pPr>
              <a:buNone/>
            </a:pPr>
            <a:r>
              <a:rPr lang="en-US" dirty="0" smtClean="0"/>
              <a:t>&lt;</a:t>
            </a:r>
            <a:r>
              <a:rPr lang="en-US" dirty="0" err="1" smtClean="0"/>
              <a:t>demotag:welcome</a:t>
            </a:r>
            <a:r>
              <a:rPr lang="en-US" dirty="0" smtClean="0"/>
              <a:t>/&gt;</a:t>
            </a:r>
          </a:p>
          <a:p>
            <a:pPr>
              <a:buNone/>
            </a:pPr>
            <a:r>
              <a:rPr lang="en-US" dirty="0" smtClean="0"/>
              <a:t>&lt;/body&gt; &lt;/html&gt;</a:t>
            </a:r>
          </a:p>
        </p:txBody>
      </p:sp>
    </p:spTree>
    <p:extLst>
      <p:ext uri="{BB962C8B-B14F-4D97-AF65-F5344CB8AC3E}">
        <p14:creationId xmlns="" xmlns:p14="http://schemas.microsoft.com/office/powerpoint/2010/main" val="36434108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19100" y="248194"/>
            <a:ext cx="10934700" cy="535577"/>
          </a:xfrm>
        </p:spPr>
        <p:txBody>
          <a:bodyPr>
            <a:noAutofit/>
          </a:bodyPr>
          <a:lstStyle/>
          <a:p>
            <a:r>
              <a:rPr lang="en-US" sz="3200" dirty="0" smtClean="0">
                <a:solidFill>
                  <a:srgbClr val="FF0000"/>
                </a:solidFill>
              </a:rPr>
              <a:t>Sharing Data Between JSP Pages</a:t>
            </a:r>
            <a:endParaRPr lang="en-US" sz="3200" dirty="0">
              <a:solidFill>
                <a:srgbClr val="FF0000"/>
              </a:solidFill>
            </a:endParaRPr>
          </a:p>
        </p:txBody>
      </p:sp>
      <p:sp>
        <p:nvSpPr>
          <p:cNvPr id="1026" name="AutoShape 2" descr="javascript document objec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6" name="Content Placeholder 4"/>
          <p:cNvSpPr txBox="1">
            <a:spLocks/>
          </p:cNvSpPr>
          <p:nvPr/>
        </p:nvSpPr>
        <p:spPr>
          <a:xfrm>
            <a:off x="701041" y="896984"/>
            <a:ext cx="5656217" cy="5799908"/>
          </a:xfrm>
          <a:prstGeom prst="rect">
            <a:avLst/>
          </a:prstGeom>
        </p:spPr>
        <p:txBody>
          <a:bodyPr vert="horz" lIns="91440" tIns="45720" rIns="91440" bIns="45720" rtlCol="0">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28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9" name="Content Placeholder 8"/>
          <p:cNvSpPr>
            <a:spLocks noGrp="1"/>
          </p:cNvSpPr>
          <p:nvPr>
            <p:ph idx="1"/>
          </p:nvPr>
        </p:nvSpPr>
        <p:spPr>
          <a:xfrm>
            <a:off x="838200" y="914400"/>
            <a:ext cx="10515600" cy="5765800"/>
          </a:xfrm>
        </p:spPr>
        <p:txBody>
          <a:bodyPr>
            <a:normAutofit/>
          </a:bodyPr>
          <a:lstStyle/>
          <a:p>
            <a:pPr algn="just"/>
            <a:r>
              <a:rPr lang="en-US" dirty="0" smtClean="0"/>
              <a:t>Any real application consists of more than a single page, and multiple pages often need access to the same information and server-side resources.</a:t>
            </a:r>
          </a:p>
          <a:p>
            <a:pPr algn="just"/>
            <a:r>
              <a:rPr lang="en-US" dirty="0" smtClean="0"/>
              <a:t>When multiple pages process the same request (e.g., one page that retrieves the data the user asked for and another that displays it), there must be a way to pass data from one page to another.</a:t>
            </a:r>
          </a:p>
          <a:p>
            <a:pPr algn="just"/>
            <a:r>
              <a:rPr lang="en-US" dirty="0" smtClean="0"/>
              <a:t>To make this happen, you need to be able to do two things:</a:t>
            </a:r>
          </a:p>
          <a:p>
            <a:pPr marL="514350" indent="-514350" algn="just">
              <a:buFont typeface="+mj-lt"/>
              <a:buAutoNum type="arabicPeriod"/>
            </a:pPr>
            <a:r>
              <a:rPr lang="en-US" dirty="0" smtClean="0"/>
              <a:t>Pass control from one page to another</a:t>
            </a:r>
          </a:p>
          <a:p>
            <a:pPr marL="514350" indent="-514350" algn="just">
              <a:buFont typeface="+mj-lt"/>
              <a:buAutoNum type="arabicPeriod"/>
            </a:pPr>
            <a:r>
              <a:rPr lang="en-US" dirty="0" smtClean="0"/>
              <a:t> Pass data from one page to another</a:t>
            </a:r>
          </a:p>
        </p:txBody>
      </p:sp>
    </p:spTree>
    <p:extLst>
      <p:ext uri="{BB962C8B-B14F-4D97-AF65-F5344CB8AC3E}">
        <p14:creationId xmlns="" xmlns:p14="http://schemas.microsoft.com/office/powerpoint/2010/main" val="36434108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4" name="Title 1"/>
          <p:cNvSpPr>
            <a:spLocks noGrp="1"/>
          </p:cNvSpPr>
          <p:nvPr>
            <p:ph type="title"/>
          </p:nvPr>
        </p:nvSpPr>
        <p:spPr>
          <a:xfrm>
            <a:off x="419100" y="248194"/>
            <a:ext cx="10934700" cy="535577"/>
          </a:xfrm>
        </p:spPr>
        <p:txBody>
          <a:bodyPr>
            <a:noAutofit/>
          </a:bodyPr>
          <a:lstStyle/>
          <a:p>
            <a:r>
              <a:rPr lang="en-US" sz="3600" dirty="0" smtClean="0">
                <a:solidFill>
                  <a:srgbClr val="FF0000"/>
                </a:solidFill>
              </a:rPr>
              <a:t>Introduction to JSP</a:t>
            </a:r>
            <a:endParaRPr lang="en-US" sz="3600" dirty="0">
              <a:solidFill>
                <a:srgbClr val="FF0000"/>
              </a:solidFill>
            </a:endParaRPr>
          </a:p>
        </p:txBody>
      </p:sp>
      <p:sp>
        <p:nvSpPr>
          <p:cNvPr id="1026" name="AutoShape 2" descr="javascript document objec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6" name="Content Placeholder 4"/>
          <p:cNvSpPr txBox="1">
            <a:spLocks/>
          </p:cNvSpPr>
          <p:nvPr/>
        </p:nvSpPr>
        <p:spPr>
          <a:xfrm>
            <a:off x="701041" y="896984"/>
            <a:ext cx="5656217" cy="5799908"/>
          </a:xfrm>
          <a:prstGeom prst="rect">
            <a:avLst/>
          </a:prstGeom>
        </p:spPr>
        <p:txBody>
          <a:bodyPr vert="horz" lIns="91440" tIns="45720" rIns="91440" bIns="45720" rtlCol="0">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28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8" name="Content Placeholder 7"/>
          <p:cNvSpPr>
            <a:spLocks noGrp="1"/>
          </p:cNvSpPr>
          <p:nvPr>
            <p:ph idx="1"/>
          </p:nvPr>
        </p:nvSpPr>
        <p:spPr>
          <a:xfrm>
            <a:off x="457200" y="1054100"/>
            <a:ext cx="11569700" cy="5651500"/>
          </a:xfrm>
        </p:spPr>
        <p:txBody>
          <a:bodyPr>
            <a:normAutofit lnSpcReduction="10000"/>
          </a:bodyPr>
          <a:lstStyle/>
          <a:p>
            <a:pPr marL="533400" indent="-533400" algn="just"/>
            <a:r>
              <a:rPr lang="en-US" sz="3200" b="1" dirty="0" smtClean="0"/>
              <a:t>JSP</a:t>
            </a:r>
            <a:r>
              <a:rPr lang="en-US" sz="3200" dirty="0" smtClean="0"/>
              <a:t> is a server side technology that does all the processing at server.</a:t>
            </a:r>
          </a:p>
          <a:p>
            <a:pPr marL="533400" indent="-533400" algn="just"/>
            <a:r>
              <a:rPr lang="en-US" sz="3200" dirty="0" smtClean="0"/>
              <a:t> JSP is used for creating dynamic web applications, using java as programming language.</a:t>
            </a:r>
          </a:p>
          <a:p>
            <a:pPr marL="533400" indent="-533400" algn="just"/>
            <a:r>
              <a:rPr lang="en-US" sz="3200" dirty="0" smtClean="0"/>
              <a:t>A JSP page consists of HTML tags and JSP tags. </a:t>
            </a:r>
          </a:p>
          <a:p>
            <a:pPr marL="533400" indent="-533400" algn="just"/>
            <a:r>
              <a:rPr lang="en-US" sz="3200" dirty="0" smtClean="0"/>
              <a:t>JSP has both presentation logic  as well as business logic.</a:t>
            </a:r>
          </a:p>
          <a:p>
            <a:pPr marL="533400" indent="-533400" algn="just"/>
            <a:r>
              <a:rPr lang="en-US" sz="3200" dirty="0" smtClean="0"/>
              <a:t>In JSP, you can embed Java code in HTML using JSP tags</a:t>
            </a:r>
          </a:p>
          <a:p>
            <a:pPr marL="533400" indent="-533400" algn="just"/>
            <a:r>
              <a:rPr lang="en-US" sz="3200" dirty="0" smtClean="0"/>
              <a:t>most of which start with &lt;%  an ends with ( here java code)%&gt;.</a:t>
            </a:r>
          </a:p>
          <a:p>
            <a:pPr marL="533400" indent="-533400" algn="just"/>
            <a:r>
              <a:rPr lang="en-US" sz="3200" dirty="0" smtClean="0"/>
              <a:t>Released in 1999 by </a:t>
            </a:r>
            <a:r>
              <a:rPr lang="en-US" sz="3200" dirty="0" smtClean="0">
                <a:hlinkClick r:id="rId2" tooltip="Sun Microsystems"/>
              </a:rPr>
              <a:t>Sun Microsystems</a:t>
            </a:r>
            <a:r>
              <a:rPr lang="en-US" sz="3200" dirty="0" smtClean="0"/>
              <a:t>,</a:t>
            </a:r>
            <a:endParaRPr lang="en-US" sz="3200" baseline="30000" dirty="0" smtClean="0"/>
          </a:p>
          <a:p>
            <a:pPr marL="533400" indent="-533400" algn="just"/>
            <a:r>
              <a:rPr lang="en-US" sz="3200" dirty="0" smtClean="0"/>
              <a:t> JSP is similar to </a:t>
            </a:r>
            <a:r>
              <a:rPr lang="en-US" sz="3200" dirty="0" smtClean="0">
                <a:hlinkClick r:id="rId3" tooltip="PHP"/>
              </a:rPr>
              <a:t>PHP</a:t>
            </a:r>
            <a:r>
              <a:rPr lang="en-US" sz="3200" dirty="0" smtClean="0"/>
              <a:t> and </a:t>
            </a:r>
            <a:r>
              <a:rPr lang="en-US" sz="3200" dirty="0" smtClean="0">
                <a:hlinkClick r:id="rId4" tooltip="Active Server Pages"/>
              </a:rPr>
              <a:t>ASP</a:t>
            </a:r>
            <a:r>
              <a:rPr lang="en-US" sz="3200" dirty="0" smtClean="0"/>
              <a:t>, but it uses the </a:t>
            </a:r>
            <a:r>
              <a:rPr lang="en-US" sz="3200" dirty="0" smtClean="0">
                <a:hlinkClick r:id="rId5" tooltip="Java (programming language)"/>
              </a:rPr>
              <a:t>Java programming language</a:t>
            </a:r>
            <a:endParaRPr lang="en-US" sz="3000" dirty="0" smtClean="0"/>
          </a:p>
        </p:txBody>
      </p:sp>
    </p:spTree>
    <p:extLst>
      <p:ext uri="{BB962C8B-B14F-4D97-AF65-F5344CB8AC3E}">
        <p14:creationId xmlns="" xmlns:p14="http://schemas.microsoft.com/office/powerpoint/2010/main" val="36434108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19100" y="248194"/>
            <a:ext cx="10934700" cy="535577"/>
          </a:xfrm>
        </p:spPr>
        <p:txBody>
          <a:bodyPr>
            <a:noAutofit/>
          </a:bodyPr>
          <a:lstStyle/>
          <a:p>
            <a:pPr>
              <a:spcBef>
                <a:spcPts val="1200"/>
              </a:spcBef>
              <a:defRPr/>
            </a:pPr>
            <a:r>
              <a:rPr lang="en-US" sz="3200" dirty="0" smtClean="0">
                <a:solidFill>
                  <a:srgbClr val="FF0000"/>
                </a:solidFill>
              </a:rPr>
              <a:t>Passing Control between Pages</a:t>
            </a:r>
          </a:p>
        </p:txBody>
      </p:sp>
      <p:sp>
        <p:nvSpPr>
          <p:cNvPr id="1026" name="AutoShape 2" descr="javascript document objec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6" name="Content Placeholder 4"/>
          <p:cNvSpPr txBox="1">
            <a:spLocks/>
          </p:cNvSpPr>
          <p:nvPr/>
        </p:nvSpPr>
        <p:spPr>
          <a:xfrm>
            <a:off x="701041" y="896984"/>
            <a:ext cx="5656217" cy="5799908"/>
          </a:xfrm>
          <a:prstGeom prst="rect">
            <a:avLst/>
          </a:prstGeom>
        </p:spPr>
        <p:txBody>
          <a:bodyPr vert="horz" lIns="91440" tIns="45720" rIns="91440" bIns="45720" rtlCol="0">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28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9" name="Content Placeholder 8"/>
          <p:cNvSpPr>
            <a:spLocks noGrp="1"/>
          </p:cNvSpPr>
          <p:nvPr>
            <p:ph idx="1"/>
          </p:nvPr>
        </p:nvSpPr>
        <p:spPr>
          <a:xfrm>
            <a:off x="838200" y="914400"/>
            <a:ext cx="10515600" cy="5765800"/>
          </a:xfrm>
        </p:spPr>
        <p:txBody>
          <a:bodyPr>
            <a:normAutofit/>
          </a:bodyPr>
          <a:lstStyle/>
          <a:p>
            <a:pPr algn="just"/>
            <a:r>
              <a:rPr lang="en-US" dirty="0" smtClean="0"/>
              <a:t>&lt;</a:t>
            </a:r>
            <a:r>
              <a:rPr lang="en-US" dirty="0" err="1" smtClean="0"/>
              <a:t>jsp:forward</a:t>
            </a:r>
            <a:r>
              <a:rPr lang="en-US" dirty="0" smtClean="0"/>
              <a:t>&gt; action tag is used for forwarding a request or control to the another resource (It can be a JSP, html or Servlet). </a:t>
            </a:r>
          </a:p>
          <a:p>
            <a:pPr algn="just"/>
            <a:r>
              <a:rPr lang="en-US" dirty="0" smtClean="0"/>
              <a:t>Request can be forwarded with or without parameter. </a:t>
            </a:r>
          </a:p>
          <a:p>
            <a:pPr algn="just"/>
            <a:r>
              <a:rPr lang="en-US" dirty="0" smtClean="0"/>
              <a:t>The &lt;</a:t>
            </a:r>
            <a:r>
              <a:rPr lang="en-US" dirty="0" err="1" smtClean="0"/>
              <a:t>jsp:forward</a:t>
            </a:r>
            <a:r>
              <a:rPr lang="en-US" dirty="0" smtClean="0"/>
              <a:t>&gt; action stops processing of one page and starts processing the page specified by the page attribute instead, called the </a:t>
            </a:r>
            <a:r>
              <a:rPr lang="en-US" i="1" dirty="0" smtClean="0"/>
              <a:t>target page.</a:t>
            </a:r>
          </a:p>
          <a:p>
            <a:pPr algn="just"/>
            <a:r>
              <a:rPr lang="en-US" i="1" dirty="0" smtClean="0"/>
              <a:t> The control </a:t>
            </a:r>
            <a:r>
              <a:rPr lang="en-US" dirty="0" smtClean="0"/>
              <a:t>never returns to the original page.</a:t>
            </a:r>
          </a:p>
          <a:p>
            <a:pPr algn="just"/>
            <a:r>
              <a:rPr lang="en-US" dirty="0" smtClean="0"/>
              <a:t>The target page has access to all information about the request, including all request parameters. </a:t>
            </a:r>
          </a:p>
          <a:p>
            <a:pPr algn="just"/>
            <a:r>
              <a:rPr lang="en-US" dirty="0" smtClean="0"/>
              <a:t>You can also add additional request parameters when you pass control to another page by using &lt;</a:t>
            </a:r>
            <a:r>
              <a:rPr lang="en-US" dirty="0" err="1" smtClean="0"/>
              <a:t>jsp:param</a:t>
            </a:r>
            <a:r>
              <a:rPr lang="en-US" dirty="0" smtClean="0"/>
              <a:t>&gt; action elements</a:t>
            </a:r>
          </a:p>
        </p:txBody>
      </p:sp>
    </p:spTree>
    <p:extLst>
      <p:ext uri="{BB962C8B-B14F-4D97-AF65-F5344CB8AC3E}">
        <p14:creationId xmlns="" xmlns:p14="http://schemas.microsoft.com/office/powerpoint/2010/main" val="36434108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19100" y="248194"/>
            <a:ext cx="10934700" cy="535577"/>
          </a:xfrm>
        </p:spPr>
        <p:txBody>
          <a:bodyPr>
            <a:noAutofit/>
          </a:bodyPr>
          <a:lstStyle/>
          <a:p>
            <a:pPr>
              <a:spcBef>
                <a:spcPts val="1200"/>
              </a:spcBef>
              <a:defRPr/>
            </a:pPr>
            <a:r>
              <a:rPr lang="en-US" sz="3200" dirty="0" smtClean="0">
                <a:solidFill>
                  <a:srgbClr val="FF0000"/>
                </a:solidFill>
              </a:rPr>
              <a:t>Cont …</a:t>
            </a:r>
          </a:p>
        </p:txBody>
      </p:sp>
      <p:sp>
        <p:nvSpPr>
          <p:cNvPr id="1026" name="AutoShape 2" descr="javascript document objec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6" name="Content Placeholder 4"/>
          <p:cNvSpPr txBox="1">
            <a:spLocks/>
          </p:cNvSpPr>
          <p:nvPr/>
        </p:nvSpPr>
        <p:spPr>
          <a:xfrm>
            <a:off x="701041" y="896984"/>
            <a:ext cx="5656217" cy="5799908"/>
          </a:xfrm>
          <a:prstGeom prst="rect">
            <a:avLst/>
          </a:prstGeom>
        </p:spPr>
        <p:txBody>
          <a:bodyPr vert="horz" lIns="91440" tIns="45720" rIns="91440" bIns="45720" rtlCol="0">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28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9" name="Content Placeholder 8"/>
          <p:cNvSpPr>
            <a:spLocks noGrp="1"/>
          </p:cNvSpPr>
          <p:nvPr>
            <p:ph idx="1"/>
          </p:nvPr>
        </p:nvSpPr>
        <p:spPr>
          <a:xfrm>
            <a:off x="838200" y="1117600"/>
            <a:ext cx="10515600" cy="5562600"/>
          </a:xfrm>
        </p:spPr>
        <p:txBody>
          <a:bodyPr>
            <a:normAutofit/>
          </a:bodyPr>
          <a:lstStyle/>
          <a:p>
            <a:pPr marL="514350" indent="-514350">
              <a:buNone/>
            </a:pPr>
            <a:r>
              <a:rPr lang="en-US" dirty="0" smtClean="0">
                <a:solidFill>
                  <a:srgbClr val="FF0000"/>
                </a:solidFill>
              </a:rPr>
              <a:t>Forwarding along with parameters:</a:t>
            </a:r>
          </a:p>
          <a:p>
            <a:pPr>
              <a:buNone/>
            </a:pPr>
            <a:r>
              <a:rPr lang="en-US" dirty="0" smtClean="0"/>
              <a:t>&lt;</a:t>
            </a:r>
            <a:r>
              <a:rPr lang="en-US" dirty="0" err="1" smtClean="0"/>
              <a:t>jsp:forward</a:t>
            </a:r>
            <a:r>
              <a:rPr lang="en-US" dirty="0" smtClean="0"/>
              <a:t>   page="</a:t>
            </a:r>
            <a:r>
              <a:rPr lang="en-US" dirty="0" err="1" smtClean="0"/>
              <a:t>URL_of_Page</a:t>
            </a:r>
            <a:r>
              <a:rPr lang="en-US" dirty="0" smtClean="0"/>
              <a:t>" /&gt;</a:t>
            </a:r>
          </a:p>
          <a:p>
            <a:pPr>
              <a:buNone/>
            </a:pPr>
            <a:r>
              <a:rPr lang="en-US" dirty="0" smtClean="0"/>
              <a:t>&lt;</a:t>
            </a:r>
            <a:r>
              <a:rPr lang="en-US" dirty="0" err="1" smtClean="0"/>
              <a:t>jsp:param</a:t>
            </a:r>
            <a:r>
              <a:rPr lang="en-US" dirty="0" smtClean="0"/>
              <a:t>  name=“ ”  value=“ ” /&gt; </a:t>
            </a:r>
          </a:p>
          <a:p>
            <a:pPr>
              <a:buNone/>
            </a:pPr>
            <a:r>
              <a:rPr lang="en-US" dirty="0" smtClean="0"/>
              <a:t>&lt;</a:t>
            </a:r>
            <a:r>
              <a:rPr lang="en-US" dirty="0" err="1" smtClean="0"/>
              <a:t>jsp:param</a:t>
            </a:r>
            <a:r>
              <a:rPr lang="en-US" dirty="0" smtClean="0"/>
              <a:t>  name=“ ”  value=“ ” /&gt; </a:t>
            </a:r>
          </a:p>
          <a:p>
            <a:pPr>
              <a:buNone/>
            </a:pPr>
            <a:r>
              <a:rPr lang="en-US" dirty="0" smtClean="0"/>
              <a:t>&lt;/</a:t>
            </a:r>
            <a:r>
              <a:rPr lang="en-US" dirty="0" err="1" smtClean="0"/>
              <a:t>jsp:forward</a:t>
            </a:r>
            <a:r>
              <a:rPr lang="en-US" dirty="0" smtClean="0"/>
              <a:t>&gt;</a:t>
            </a:r>
          </a:p>
          <a:p>
            <a:pPr>
              <a:buNone/>
            </a:pPr>
            <a:endParaRPr lang="en-US" dirty="0" smtClean="0"/>
          </a:p>
          <a:p>
            <a:pPr>
              <a:buNone/>
            </a:pPr>
            <a:r>
              <a:rPr lang="en-US" dirty="0" smtClean="0"/>
              <a:t> </a:t>
            </a:r>
            <a:r>
              <a:rPr lang="en-US" dirty="0" smtClean="0">
                <a:solidFill>
                  <a:srgbClr val="FF0000"/>
                </a:solidFill>
              </a:rPr>
              <a:t>Forwarding without parameters:</a:t>
            </a:r>
          </a:p>
          <a:p>
            <a:pPr>
              <a:buNone/>
            </a:pPr>
            <a:r>
              <a:rPr lang="en-US" dirty="0" smtClean="0"/>
              <a:t>&lt;</a:t>
            </a:r>
            <a:r>
              <a:rPr lang="en-US" dirty="0" err="1" smtClean="0"/>
              <a:t>jsp:forward</a:t>
            </a:r>
            <a:r>
              <a:rPr lang="en-US" dirty="0" smtClean="0"/>
              <a:t>   page="</a:t>
            </a:r>
            <a:r>
              <a:rPr lang="en-US" dirty="0" err="1" smtClean="0"/>
              <a:t>URL_of_Page</a:t>
            </a:r>
            <a:r>
              <a:rPr lang="en-US" dirty="0" smtClean="0"/>
              <a:t>" /&gt;</a:t>
            </a:r>
            <a:endParaRPr lang="en-US" dirty="0">
              <a:solidFill>
                <a:srgbClr val="FF0000"/>
              </a:solidFill>
            </a:endParaRPr>
          </a:p>
        </p:txBody>
      </p:sp>
    </p:spTree>
    <p:extLst>
      <p:ext uri="{BB962C8B-B14F-4D97-AF65-F5344CB8AC3E}">
        <p14:creationId xmlns="" xmlns:p14="http://schemas.microsoft.com/office/powerpoint/2010/main" val="36434108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19100" y="248194"/>
            <a:ext cx="10934700" cy="535577"/>
          </a:xfrm>
        </p:spPr>
        <p:txBody>
          <a:bodyPr>
            <a:noAutofit/>
          </a:bodyPr>
          <a:lstStyle/>
          <a:p>
            <a:pPr>
              <a:spcBef>
                <a:spcPts val="1200"/>
              </a:spcBef>
              <a:defRPr/>
            </a:pPr>
            <a:r>
              <a:rPr lang="en-US" sz="3200" dirty="0" smtClean="0">
                <a:solidFill>
                  <a:srgbClr val="FF0000"/>
                </a:solidFill>
              </a:rPr>
              <a:t>index.jsp					display.jsp</a:t>
            </a:r>
          </a:p>
        </p:txBody>
      </p:sp>
      <p:sp>
        <p:nvSpPr>
          <p:cNvPr id="1026" name="AutoShape 2" descr="javascript document objec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6" name="Content Placeholder 4"/>
          <p:cNvSpPr txBox="1">
            <a:spLocks/>
          </p:cNvSpPr>
          <p:nvPr/>
        </p:nvSpPr>
        <p:spPr>
          <a:xfrm>
            <a:off x="701041" y="896984"/>
            <a:ext cx="5656217" cy="5799908"/>
          </a:xfrm>
          <a:prstGeom prst="rect">
            <a:avLst/>
          </a:prstGeom>
        </p:spPr>
        <p:txBody>
          <a:bodyPr vert="horz" lIns="91440" tIns="45720" rIns="91440" bIns="45720" rtlCol="0">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28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9" name="Content Placeholder 8"/>
          <p:cNvSpPr>
            <a:spLocks noGrp="1"/>
          </p:cNvSpPr>
          <p:nvPr>
            <p:ph idx="1"/>
          </p:nvPr>
        </p:nvSpPr>
        <p:spPr>
          <a:xfrm>
            <a:off x="838200" y="914400"/>
            <a:ext cx="4394200" cy="5765800"/>
          </a:xfrm>
        </p:spPr>
        <p:txBody>
          <a:bodyPr>
            <a:normAutofit/>
          </a:bodyPr>
          <a:lstStyle/>
          <a:p>
            <a:pPr marL="514350" indent="-514350">
              <a:buNone/>
            </a:pPr>
            <a:r>
              <a:rPr lang="en-US" sz="2400" dirty="0" smtClean="0"/>
              <a:t>&lt;html&gt; </a:t>
            </a:r>
          </a:p>
          <a:p>
            <a:pPr marL="514350" indent="-514350">
              <a:buNone/>
            </a:pPr>
            <a:r>
              <a:rPr lang="en-US" sz="2400" dirty="0" smtClean="0"/>
              <a:t>&lt;body&gt; </a:t>
            </a:r>
          </a:p>
          <a:p>
            <a:pPr marL="514350" indent="-514350">
              <a:buNone/>
            </a:pPr>
            <a:r>
              <a:rPr lang="en-US" sz="2400" dirty="0" smtClean="0"/>
              <a:t>&lt;</a:t>
            </a:r>
            <a:r>
              <a:rPr lang="en-US" sz="2400" dirty="0" err="1" smtClean="0"/>
              <a:t>jsp:forward</a:t>
            </a:r>
            <a:r>
              <a:rPr lang="en-US" sz="2400" dirty="0" smtClean="0"/>
              <a:t> page="display.jsp"&gt; </a:t>
            </a:r>
          </a:p>
          <a:p>
            <a:pPr marL="514350" indent="-514350">
              <a:buNone/>
            </a:pPr>
            <a:r>
              <a:rPr lang="en-US" sz="2400" dirty="0" smtClean="0"/>
              <a:t>&lt;</a:t>
            </a:r>
            <a:r>
              <a:rPr lang="en-US" sz="2400" dirty="0" err="1" smtClean="0"/>
              <a:t>jsp:param</a:t>
            </a:r>
            <a:r>
              <a:rPr lang="en-US" sz="2400" dirty="0" smtClean="0"/>
              <a:t>  name="name" value=“</a:t>
            </a:r>
            <a:r>
              <a:rPr lang="en-US" sz="2400" dirty="0" err="1" smtClean="0"/>
              <a:t>cse</a:t>
            </a:r>
            <a:r>
              <a:rPr lang="en-US" sz="2400" dirty="0" smtClean="0"/>
              <a:t>" /&gt; </a:t>
            </a:r>
          </a:p>
          <a:p>
            <a:pPr marL="514350" indent="-514350">
              <a:buNone/>
            </a:pPr>
            <a:r>
              <a:rPr lang="en-US" sz="2400" dirty="0" smtClean="0"/>
              <a:t>&lt;/</a:t>
            </a:r>
            <a:r>
              <a:rPr lang="en-US" sz="2400" dirty="0" err="1" smtClean="0"/>
              <a:t>jsp:forward</a:t>
            </a:r>
            <a:r>
              <a:rPr lang="en-US" sz="2400" dirty="0" smtClean="0"/>
              <a:t>&gt; </a:t>
            </a:r>
          </a:p>
          <a:p>
            <a:pPr marL="514350" indent="-514350">
              <a:buNone/>
            </a:pPr>
            <a:r>
              <a:rPr lang="en-US" sz="2400" dirty="0" smtClean="0"/>
              <a:t>&lt;/body&gt; </a:t>
            </a:r>
          </a:p>
          <a:p>
            <a:pPr marL="514350" indent="-514350">
              <a:buNone/>
            </a:pPr>
            <a:r>
              <a:rPr lang="en-US" sz="2400" dirty="0" smtClean="0"/>
              <a:t>&lt;/html&gt;</a:t>
            </a:r>
            <a:endParaRPr lang="en-US" sz="2400" dirty="0"/>
          </a:p>
        </p:txBody>
      </p:sp>
      <p:sp>
        <p:nvSpPr>
          <p:cNvPr id="7" name="Content Placeholder 8"/>
          <p:cNvSpPr txBox="1">
            <a:spLocks/>
          </p:cNvSpPr>
          <p:nvPr/>
        </p:nvSpPr>
        <p:spPr>
          <a:xfrm>
            <a:off x="5575300" y="914400"/>
            <a:ext cx="6286500" cy="5765800"/>
          </a:xfrm>
          <a:prstGeom prst="rect">
            <a:avLst/>
          </a:prstGeom>
        </p:spPr>
        <p:txBody>
          <a:bodyPr vert="horz" lIns="91440" tIns="45720" rIns="91440" bIns="45720" rtlCol="0">
            <a:normAutofit/>
          </a:bodyPr>
          <a:lstStyle/>
          <a:p>
            <a:pPr marL="514350" indent="-514350">
              <a:buNone/>
            </a:pPr>
            <a:r>
              <a:rPr lang="en-US" sz="2400" dirty="0" smtClean="0"/>
              <a:t>&lt;html&gt;</a:t>
            </a:r>
          </a:p>
          <a:p>
            <a:pPr marL="514350" indent="-514350">
              <a:buNone/>
            </a:pPr>
            <a:r>
              <a:rPr lang="en-US" sz="2400" dirty="0" smtClean="0"/>
              <a:t>&lt;body&gt;</a:t>
            </a:r>
          </a:p>
          <a:p>
            <a:pPr marL="514350" indent="-514350">
              <a:buNone/>
            </a:pPr>
            <a:r>
              <a:rPr lang="en-US" sz="2400" dirty="0" smtClean="0"/>
              <a:t>&lt;h2&gt;Hello this is a display.jsp Page&lt;/h2&gt;</a:t>
            </a:r>
          </a:p>
          <a:p>
            <a:pPr marL="514350" indent="-514350">
              <a:buNone/>
            </a:pPr>
            <a:r>
              <a:rPr lang="en-US" sz="2400" dirty="0" smtClean="0"/>
              <a:t>My name is: &lt;%=</a:t>
            </a:r>
            <a:r>
              <a:rPr lang="en-US" sz="2400" dirty="0" err="1" smtClean="0"/>
              <a:t>request.getParameter</a:t>
            </a:r>
            <a:r>
              <a:rPr lang="en-US" sz="2400" dirty="0" smtClean="0"/>
              <a:t>("name") %&gt;&lt;</a:t>
            </a:r>
            <a:r>
              <a:rPr lang="en-US" sz="2400" dirty="0" err="1" smtClean="0"/>
              <a:t>br</a:t>
            </a:r>
            <a:r>
              <a:rPr lang="en-US" sz="2400" dirty="0" smtClean="0"/>
              <a:t>&gt;</a:t>
            </a:r>
          </a:p>
          <a:p>
            <a:pPr marL="514350" indent="-514350">
              <a:buNone/>
            </a:pPr>
            <a:r>
              <a:rPr lang="en-US" sz="2400" dirty="0" smtClean="0"/>
              <a:t>&lt;/body&gt;</a:t>
            </a:r>
          </a:p>
          <a:p>
            <a:pPr marL="514350" indent="-514350">
              <a:buNone/>
            </a:pPr>
            <a:r>
              <a:rPr lang="en-US" sz="2400" dirty="0" smtClean="0"/>
              <a:t>&lt;/html&gt;</a:t>
            </a:r>
          </a:p>
          <a:p>
            <a:pPr marL="514350" marR="0" lvl="0" indent="-51435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2400" b="0" i="0" u="none" strike="noStrike" kern="1200" cap="none" spc="0" normalizeH="0" baseline="0" noProof="0" dirty="0">
              <a:ln>
                <a:noFill/>
              </a:ln>
              <a:solidFill>
                <a:srgbClr val="FF0000"/>
              </a:solidFill>
              <a:effectLst/>
              <a:uLnTx/>
              <a:uFillTx/>
              <a:latin typeface="+mn-lt"/>
              <a:ea typeface="+mn-ea"/>
              <a:cs typeface="+mn-cs"/>
            </a:endParaRPr>
          </a:p>
        </p:txBody>
      </p:sp>
    </p:spTree>
    <p:extLst>
      <p:ext uri="{BB962C8B-B14F-4D97-AF65-F5344CB8AC3E}">
        <p14:creationId xmlns="" xmlns:p14="http://schemas.microsoft.com/office/powerpoint/2010/main" val="36434108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19100" y="248194"/>
            <a:ext cx="10934700" cy="535577"/>
          </a:xfrm>
        </p:spPr>
        <p:txBody>
          <a:bodyPr>
            <a:noAutofit/>
          </a:bodyPr>
          <a:lstStyle/>
          <a:p>
            <a:pPr>
              <a:spcBef>
                <a:spcPts val="1200"/>
              </a:spcBef>
              <a:defRPr/>
            </a:pPr>
            <a:r>
              <a:rPr lang="en-US" sz="3200" dirty="0" smtClean="0">
                <a:solidFill>
                  <a:srgbClr val="FF0000"/>
                </a:solidFill>
              </a:rPr>
              <a:t>Pass data from one page to another</a:t>
            </a:r>
          </a:p>
        </p:txBody>
      </p:sp>
      <p:sp>
        <p:nvSpPr>
          <p:cNvPr id="1026" name="AutoShape 2" descr="javascript document objec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6" name="Content Placeholder 4"/>
          <p:cNvSpPr txBox="1">
            <a:spLocks/>
          </p:cNvSpPr>
          <p:nvPr/>
        </p:nvSpPr>
        <p:spPr>
          <a:xfrm>
            <a:off x="701041" y="896984"/>
            <a:ext cx="5656217" cy="5799908"/>
          </a:xfrm>
          <a:prstGeom prst="rect">
            <a:avLst/>
          </a:prstGeom>
        </p:spPr>
        <p:txBody>
          <a:bodyPr vert="horz" lIns="91440" tIns="45720" rIns="91440" bIns="45720" rtlCol="0">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28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9" name="Content Placeholder 8"/>
          <p:cNvSpPr>
            <a:spLocks noGrp="1"/>
          </p:cNvSpPr>
          <p:nvPr>
            <p:ph idx="1"/>
          </p:nvPr>
        </p:nvSpPr>
        <p:spPr>
          <a:xfrm>
            <a:off x="838200" y="1117600"/>
            <a:ext cx="10515600" cy="5562600"/>
          </a:xfrm>
        </p:spPr>
        <p:txBody>
          <a:bodyPr>
            <a:normAutofit/>
          </a:bodyPr>
          <a:lstStyle/>
          <a:p>
            <a:pPr marL="514350" indent="-514350" algn="just"/>
            <a:r>
              <a:rPr lang="en-US" dirty="0" smtClean="0"/>
              <a:t>Session object is used to pass the data from one jsp page to other .</a:t>
            </a:r>
          </a:p>
          <a:p>
            <a:pPr algn="just">
              <a:buNone/>
            </a:pPr>
            <a:r>
              <a:rPr lang="en-US" dirty="0" err="1" smtClean="0">
                <a:solidFill>
                  <a:srgbClr val="FF0000"/>
                </a:solidFill>
              </a:rPr>
              <a:t>setAttribute</a:t>
            </a:r>
            <a:r>
              <a:rPr lang="en-US" dirty="0" smtClean="0">
                <a:solidFill>
                  <a:srgbClr val="FF0000"/>
                </a:solidFill>
              </a:rPr>
              <a:t>(String, object) :</a:t>
            </a:r>
          </a:p>
          <a:p>
            <a:pPr algn="just"/>
            <a:r>
              <a:rPr lang="en-US" dirty="0" smtClean="0"/>
              <a:t>This method is used to save an object in session by assigning a unique string to the object. </a:t>
            </a:r>
          </a:p>
          <a:p>
            <a:pPr algn="just">
              <a:buNone/>
            </a:pPr>
            <a:r>
              <a:rPr lang="en-US" dirty="0" err="1" smtClean="0">
                <a:solidFill>
                  <a:srgbClr val="FF0000"/>
                </a:solidFill>
              </a:rPr>
              <a:t>getAttribute</a:t>
            </a:r>
            <a:r>
              <a:rPr lang="en-US" dirty="0" smtClean="0">
                <a:solidFill>
                  <a:srgbClr val="FF0000"/>
                </a:solidFill>
              </a:rPr>
              <a:t>(String name):</a:t>
            </a:r>
          </a:p>
          <a:p>
            <a:pPr algn="just"/>
            <a:r>
              <a:rPr lang="en-US" b="1" dirty="0" smtClean="0"/>
              <a:t> </a:t>
            </a:r>
            <a:r>
              <a:rPr lang="en-US" dirty="0" smtClean="0"/>
              <a:t>The object stored by </a:t>
            </a:r>
            <a:r>
              <a:rPr lang="en-US" dirty="0" err="1" smtClean="0"/>
              <a:t>setAttribute</a:t>
            </a:r>
            <a:r>
              <a:rPr lang="en-US" dirty="0" smtClean="0"/>
              <a:t> method is fetched from session using </a:t>
            </a:r>
            <a:r>
              <a:rPr lang="en-US" dirty="0" err="1" smtClean="0"/>
              <a:t>getAttribute</a:t>
            </a:r>
            <a:r>
              <a:rPr lang="en-US" dirty="0" smtClean="0"/>
              <a:t> method. </a:t>
            </a:r>
          </a:p>
          <a:p>
            <a:pPr marL="514350" indent="-514350" algn="just"/>
            <a:endParaRPr lang="en-US" dirty="0"/>
          </a:p>
        </p:txBody>
      </p:sp>
    </p:spTree>
    <p:extLst>
      <p:ext uri="{BB962C8B-B14F-4D97-AF65-F5344CB8AC3E}">
        <p14:creationId xmlns="" xmlns:p14="http://schemas.microsoft.com/office/powerpoint/2010/main" val="36434108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19100" y="248194"/>
            <a:ext cx="10934700" cy="535577"/>
          </a:xfrm>
        </p:spPr>
        <p:txBody>
          <a:bodyPr>
            <a:noAutofit/>
          </a:bodyPr>
          <a:lstStyle/>
          <a:p>
            <a:pPr>
              <a:spcBef>
                <a:spcPts val="1200"/>
              </a:spcBef>
              <a:defRPr/>
            </a:pPr>
            <a:r>
              <a:rPr lang="en-US" sz="3200" dirty="0" smtClean="0">
                <a:solidFill>
                  <a:srgbClr val="FF0000"/>
                </a:solidFill>
              </a:rPr>
              <a:t>index.html		</a:t>
            </a:r>
            <a:r>
              <a:rPr lang="en-US" sz="3200" dirty="0" smtClean="0">
                <a:solidFill>
                  <a:srgbClr val="FF0000"/>
                </a:solidFill>
              </a:rPr>
              <a:t> </a:t>
            </a:r>
            <a:r>
              <a:rPr lang="en-US" sz="3200" dirty="0" smtClean="0">
                <a:solidFill>
                  <a:srgbClr val="FF0000"/>
                </a:solidFill>
              </a:rPr>
              <a:t>                       </a:t>
            </a:r>
            <a:r>
              <a:rPr lang="en-US" sz="3200" dirty="0" smtClean="0">
                <a:solidFill>
                  <a:srgbClr val="FF0000"/>
                </a:solidFill>
              </a:rPr>
              <a:t>			</a:t>
            </a:r>
            <a:r>
              <a:rPr lang="en-US" sz="3200" dirty="0" smtClean="0">
                <a:solidFill>
                  <a:srgbClr val="FF0000"/>
                </a:solidFill>
              </a:rPr>
              <a:t>one</a:t>
            </a:r>
            <a:r>
              <a:rPr lang="en-US" sz="3200" dirty="0" smtClean="0">
                <a:solidFill>
                  <a:srgbClr val="FF0000"/>
                </a:solidFill>
              </a:rPr>
              <a:t>.jsp</a:t>
            </a:r>
            <a:endParaRPr lang="en-US" sz="3200" dirty="0" smtClean="0">
              <a:solidFill>
                <a:srgbClr val="FF0000"/>
              </a:solidFill>
            </a:endParaRPr>
          </a:p>
        </p:txBody>
      </p:sp>
      <p:sp>
        <p:nvSpPr>
          <p:cNvPr id="1026" name="AutoShape 2" descr="javascript document objec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6" name="Content Placeholder 4"/>
          <p:cNvSpPr txBox="1">
            <a:spLocks/>
          </p:cNvSpPr>
          <p:nvPr/>
        </p:nvSpPr>
        <p:spPr>
          <a:xfrm>
            <a:off x="701041" y="896984"/>
            <a:ext cx="5656217" cy="5799908"/>
          </a:xfrm>
          <a:prstGeom prst="rect">
            <a:avLst/>
          </a:prstGeom>
        </p:spPr>
        <p:txBody>
          <a:bodyPr vert="horz" lIns="91440" tIns="45720" rIns="91440" bIns="45720" rtlCol="0">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28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9" name="Content Placeholder 8"/>
          <p:cNvSpPr>
            <a:spLocks noGrp="1"/>
          </p:cNvSpPr>
          <p:nvPr>
            <p:ph idx="1"/>
          </p:nvPr>
        </p:nvSpPr>
        <p:spPr>
          <a:xfrm>
            <a:off x="279400" y="914400"/>
            <a:ext cx="5225288" cy="5765800"/>
          </a:xfrm>
        </p:spPr>
        <p:txBody>
          <a:bodyPr>
            <a:normAutofit/>
          </a:bodyPr>
          <a:lstStyle/>
          <a:p>
            <a:pPr marL="514350" indent="-514350">
              <a:buNone/>
            </a:pPr>
            <a:r>
              <a:rPr lang="en-US" dirty="0" smtClean="0"/>
              <a:t>&lt;html&gt;</a:t>
            </a:r>
          </a:p>
          <a:p>
            <a:pPr marL="514350" indent="-514350">
              <a:buNone/>
            </a:pPr>
            <a:r>
              <a:rPr lang="en-US" dirty="0" smtClean="0"/>
              <a:t>      &lt;body&gt;</a:t>
            </a:r>
          </a:p>
          <a:p>
            <a:pPr marL="514350" indent="-514350">
              <a:buNone/>
            </a:pPr>
            <a:r>
              <a:rPr lang="en-US" dirty="0" smtClean="0"/>
              <a:t>        &lt;form action="one.jsp"&gt; </a:t>
            </a:r>
          </a:p>
          <a:p>
            <a:pPr marL="514350" indent="-514350">
              <a:buNone/>
            </a:pPr>
            <a:r>
              <a:rPr lang="en-US" dirty="0" smtClean="0"/>
              <a:t> Name: &lt;input type="text" name="name"&gt;</a:t>
            </a:r>
          </a:p>
          <a:p>
            <a:pPr marL="514350" indent="-514350">
              <a:buNone/>
            </a:pPr>
            <a:r>
              <a:rPr lang="en-US" dirty="0" smtClean="0"/>
              <a:t>Age:&lt;input type="text" name="age"/&gt;</a:t>
            </a:r>
          </a:p>
          <a:p>
            <a:pPr marL="514350" indent="-514350">
              <a:buNone/>
            </a:pPr>
            <a:r>
              <a:rPr lang="en-US" dirty="0" smtClean="0"/>
              <a:t>&lt;input type="submit" value="Go"/&gt; </a:t>
            </a:r>
          </a:p>
          <a:p>
            <a:pPr marL="514350" indent="-514350">
              <a:buNone/>
            </a:pPr>
            <a:r>
              <a:rPr lang="en-US" dirty="0" smtClean="0"/>
              <a:t>&lt;/form&gt;</a:t>
            </a:r>
          </a:p>
          <a:p>
            <a:pPr marL="514350" indent="-514350">
              <a:buNone/>
            </a:pPr>
            <a:r>
              <a:rPr lang="en-US" dirty="0" smtClean="0"/>
              <a:t>    &lt;/body&gt;</a:t>
            </a:r>
          </a:p>
          <a:p>
            <a:pPr marL="514350" indent="-514350">
              <a:buNone/>
            </a:pPr>
            <a:r>
              <a:rPr lang="en-US" dirty="0" smtClean="0"/>
              <a:t>&lt;/html&gt;</a:t>
            </a:r>
            <a:endParaRPr lang="en-US" dirty="0"/>
          </a:p>
        </p:txBody>
      </p:sp>
      <p:sp>
        <p:nvSpPr>
          <p:cNvPr id="7" name="Content Placeholder 8"/>
          <p:cNvSpPr txBox="1">
            <a:spLocks/>
          </p:cNvSpPr>
          <p:nvPr/>
        </p:nvSpPr>
        <p:spPr>
          <a:xfrm>
            <a:off x="5431536" y="825500"/>
            <a:ext cx="5907024" cy="5765800"/>
          </a:xfrm>
          <a:prstGeom prst="rect">
            <a:avLst/>
          </a:prstGeom>
        </p:spPr>
        <p:txBody>
          <a:bodyPr vert="horz" lIns="91440" tIns="45720" rIns="91440" bIns="45720" rtlCol="0">
            <a:normAutofit/>
          </a:bodyPr>
          <a:lstStyle/>
          <a:p>
            <a:pPr marL="514350" lvl="0" indent="-514350" defTabSz="914400">
              <a:lnSpc>
                <a:spcPct val="90000"/>
              </a:lnSpc>
              <a:spcBef>
                <a:spcPts val="1000"/>
              </a:spcBef>
            </a:pPr>
            <a:r>
              <a:rPr lang="en-US" sz="2400" dirty="0" smtClean="0"/>
              <a:t>&lt;html&gt;</a:t>
            </a:r>
          </a:p>
          <a:p>
            <a:pPr marL="514350" lvl="0" indent="-514350" defTabSz="914400">
              <a:lnSpc>
                <a:spcPct val="90000"/>
              </a:lnSpc>
              <a:spcBef>
                <a:spcPts val="1000"/>
              </a:spcBef>
            </a:pPr>
            <a:r>
              <a:rPr lang="en-US" sz="2400" dirty="0" smtClean="0"/>
              <a:t>    &lt;body&gt;</a:t>
            </a:r>
          </a:p>
          <a:p>
            <a:pPr marL="514350" lvl="0" indent="-514350" defTabSz="914400">
              <a:lnSpc>
                <a:spcPct val="90000"/>
              </a:lnSpc>
              <a:spcBef>
                <a:spcPts val="1000"/>
              </a:spcBef>
            </a:pPr>
            <a:r>
              <a:rPr lang="en-US" sz="2400" dirty="0" smtClean="0"/>
              <a:t>&lt;% </a:t>
            </a:r>
          </a:p>
          <a:p>
            <a:pPr marL="514350" lvl="0" indent="-514350" defTabSz="914400">
              <a:lnSpc>
                <a:spcPct val="90000"/>
              </a:lnSpc>
              <a:spcBef>
                <a:spcPts val="1000"/>
              </a:spcBef>
            </a:pPr>
            <a:r>
              <a:rPr lang="en-US" sz="2400" dirty="0" smtClean="0"/>
              <a:t>    String NAME=</a:t>
            </a:r>
            <a:r>
              <a:rPr lang="en-US" sz="2400" dirty="0" err="1" smtClean="0"/>
              <a:t>request.getParameter</a:t>
            </a:r>
            <a:r>
              <a:rPr lang="en-US" sz="2400" dirty="0" smtClean="0"/>
              <a:t>("name");</a:t>
            </a:r>
          </a:p>
          <a:p>
            <a:pPr marL="514350" lvl="0" indent="-514350" defTabSz="914400">
              <a:lnSpc>
                <a:spcPct val="90000"/>
              </a:lnSpc>
              <a:spcBef>
                <a:spcPts val="1000"/>
              </a:spcBef>
            </a:pPr>
            <a:r>
              <a:rPr lang="en-US" sz="2400" dirty="0" smtClean="0"/>
              <a:t>String AGE=</a:t>
            </a:r>
            <a:r>
              <a:rPr lang="en-US" sz="2400" dirty="0" err="1" smtClean="0"/>
              <a:t>request.getParameter</a:t>
            </a:r>
            <a:r>
              <a:rPr lang="en-US" sz="2400" dirty="0" smtClean="0"/>
              <a:t>("age");</a:t>
            </a:r>
          </a:p>
          <a:p>
            <a:pPr marL="514350" lvl="0" indent="-514350" defTabSz="914400">
              <a:lnSpc>
                <a:spcPct val="90000"/>
              </a:lnSpc>
              <a:spcBef>
                <a:spcPts val="1000"/>
              </a:spcBef>
            </a:pPr>
            <a:r>
              <a:rPr lang="en-US" sz="2400" dirty="0" err="1" smtClean="0"/>
              <a:t>session.setAttribute</a:t>
            </a:r>
            <a:r>
              <a:rPr lang="en-US" sz="2400" dirty="0" smtClean="0"/>
              <a:t>("SES_NAME",NAME);</a:t>
            </a:r>
          </a:p>
          <a:p>
            <a:pPr marL="514350" lvl="0" indent="-514350" defTabSz="914400">
              <a:lnSpc>
                <a:spcPct val="90000"/>
              </a:lnSpc>
              <a:spcBef>
                <a:spcPts val="1000"/>
              </a:spcBef>
            </a:pPr>
            <a:r>
              <a:rPr lang="en-US" sz="2400" dirty="0" err="1" smtClean="0"/>
              <a:t>session.setAttribute</a:t>
            </a:r>
            <a:r>
              <a:rPr lang="en-US" sz="2400" dirty="0" smtClean="0"/>
              <a:t>("SES_AGE",AGE);</a:t>
            </a:r>
          </a:p>
          <a:p>
            <a:pPr marL="514350" lvl="0" indent="-514350" defTabSz="914400">
              <a:lnSpc>
                <a:spcPct val="90000"/>
              </a:lnSpc>
              <a:spcBef>
                <a:spcPts val="1000"/>
              </a:spcBef>
            </a:pPr>
            <a:r>
              <a:rPr lang="en-US" sz="2400" dirty="0" smtClean="0"/>
              <a:t>%&gt;</a:t>
            </a:r>
          </a:p>
          <a:p>
            <a:pPr marL="514350" lvl="0" indent="-514350" defTabSz="914400">
              <a:lnSpc>
                <a:spcPct val="90000"/>
              </a:lnSpc>
              <a:spcBef>
                <a:spcPts val="1000"/>
              </a:spcBef>
            </a:pPr>
            <a:r>
              <a:rPr lang="en-US" sz="2400" dirty="0" smtClean="0"/>
              <a:t>&lt;</a:t>
            </a:r>
            <a:r>
              <a:rPr lang="en-US" sz="2400" dirty="0" err="1" smtClean="0"/>
              <a:t>jsp:forward</a:t>
            </a:r>
            <a:r>
              <a:rPr lang="en-US" sz="2400" dirty="0" smtClean="0"/>
              <a:t> page="two.jsp"/&gt;</a:t>
            </a:r>
          </a:p>
          <a:p>
            <a:pPr marL="514350" lvl="0" indent="-514350" defTabSz="914400">
              <a:lnSpc>
                <a:spcPct val="90000"/>
              </a:lnSpc>
              <a:spcBef>
                <a:spcPts val="1000"/>
              </a:spcBef>
            </a:pPr>
            <a:r>
              <a:rPr lang="en-US" sz="2400" dirty="0" smtClean="0"/>
              <a:t>    &lt;/body&gt;</a:t>
            </a:r>
          </a:p>
          <a:p>
            <a:pPr marL="514350" lvl="0" indent="-514350" defTabSz="914400">
              <a:lnSpc>
                <a:spcPct val="90000"/>
              </a:lnSpc>
              <a:spcBef>
                <a:spcPts val="1000"/>
              </a:spcBef>
            </a:pPr>
            <a:r>
              <a:rPr lang="en-US" sz="2400" dirty="0" smtClean="0"/>
              <a:t>&lt;/html&gt;</a:t>
            </a:r>
            <a:endParaRPr kumimoji="0" lang="en-US" sz="2400" b="0" i="0" u="none" strike="noStrike" kern="1200" cap="none" spc="0" normalizeH="0" baseline="0" noProof="0" dirty="0">
              <a:ln>
                <a:noFill/>
              </a:ln>
              <a:effectLst/>
              <a:uLnTx/>
              <a:uFillTx/>
              <a:latin typeface="+mn-lt"/>
              <a:ea typeface="+mn-ea"/>
              <a:cs typeface="+mn-cs"/>
            </a:endParaRPr>
          </a:p>
        </p:txBody>
      </p:sp>
      <p:sp>
        <p:nvSpPr>
          <p:cNvPr id="8" name="Content Placeholder 8"/>
          <p:cNvSpPr txBox="1">
            <a:spLocks/>
          </p:cNvSpPr>
          <p:nvPr/>
        </p:nvSpPr>
        <p:spPr>
          <a:xfrm>
            <a:off x="7988300" y="927100"/>
            <a:ext cx="4000500" cy="5765800"/>
          </a:xfrm>
          <a:prstGeom prst="rect">
            <a:avLst/>
          </a:prstGeom>
        </p:spPr>
        <p:txBody>
          <a:bodyPr vert="horz" lIns="91440" tIns="45720" rIns="91440" bIns="45720" rtlCol="0">
            <a:normAutofit/>
          </a:bodyPr>
          <a:lstStyle/>
          <a:p>
            <a:pPr marL="514350" lvl="0" indent="-514350" defTabSz="914400">
              <a:lnSpc>
                <a:spcPct val="90000"/>
              </a:lnSpc>
              <a:spcBef>
                <a:spcPts val="1000"/>
              </a:spcBef>
            </a:pPr>
            <a:endParaRPr kumimoji="0" lang="en-US" sz="1600" b="0" i="0" u="none" strike="noStrike" kern="1200" cap="none" spc="0" normalizeH="0" baseline="0" noProof="0" dirty="0">
              <a:ln>
                <a:noFill/>
              </a:ln>
              <a:effectLst/>
              <a:uLnTx/>
              <a:uFillTx/>
              <a:latin typeface="+mn-lt"/>
              <a:ea typeface="+mn-ea"/>
              <a:cs typeface="+mn-cs"/>
            </a:endParaRPr>
          </a:p>
        </p:txBody>
      </p:sp>
    </p:spTree>
    <p:extLst>
      <p:ext uri="{BB962C8B-B14F-4D97-AF65-F5344CB8AC3E}">
        <p14:creationId xmlns="" xmlns:p14="http://schemas.microsoft.com/office/powerpoint/2010/main" val="36434108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two.jsp</a:t>
            </a:r>
            <a:endParaRPr lang="en-US" dirty="0"/>
          </a:p>
        </p:txBody>
      </p:sp>
      <p:sp>
        <p:nvSpPr>
          <p:cNvPr id="3" name="Content Placeholder 2"/>
          <p:cNvSpPr>
            <a:spLocks noGrp="1"/>
          </p:cNvSpPr>
          <p:nvPr>
            <p:ph idx="1"/>
          </p:nvPr>
        </p:nvSpPr>
        <p:spPr/>
        <p:txBody>
          <a:bodyPr>
            <a:normAutofit fontScale="92500" lnSpcReduction="20000"/>
          </a:bodyPr>
          <a:lstStyle/>
          <a:p>
            <a:pPr marL="514350" lvl="0" indent="-514350"/>
            <a:r>
              <a:rPr lang="en-US" dirty="0" smtClean="0"/>
              <a:t> &lt;html&gt;</a:t>
            </a:r>
          </a:p>
          <a:p>
            <a:pPr marL="514350" lvl="0" indent="-514350"/>
            <a:r>
              <a:rPr lang="en-US" dirty="0" smtClean="0"/>
              <a:t>        &lt;body&gt;</a:t>
            </a:r>
          </a:p>
          <a:p>
            <a:pPr marL="514350" lvl="0" indent="-514350"/>
            <a:r>
              <a:rPr lang="en-US" dirty="0" smtClean="0"/>
              <a:t>        &lt;%</a:t>
            </a:r>
          </a:p>
          <a:p>
            <a:pPr marL="514350" lvl="0" indent="-514350"/>
            <a:r>
              <a:rPr lang="en-US" dirty="0" smtClean="0"/>
              <a:t> String name=(String)</a:t>
            </a:r>
            <a:r>
              <a:rPr lang="en-US" dirty="0" err="1" smtClean="0"/>
              <a:t>session.getAttribute</a:t>
            </a:r>
            <a:r>
              <a:rPr lang="en-US" dirty="0" smtClean="0"/>
              <a:t>("SES_NAME");</a:t>
            </a:r>
          </a:p>
          <a:p>
            <a:pPr marL="514350" lvl="0" indent="-514350"/>
            <a:r>
              <a:rPr lang="en-US" dirty="0" smtClean="0"/>
              <a:t> String age=(String)</a:t>
            </a:r>
            <a:r>
              <a:rPr lang="en-US" dirty="0" err="1" smtClean="0"/>
              <a:t>session.getAttribute</a:t>
            </a:r>
            <a:r>
              <a:rPr lang="en-US" dirty="0" smtClean="0"/>
              <a:t>("SES_AGE");</a:t>
            </a:r>
          </a:p>
          <a:p>
            <a:pPr marL="514350" lvl="0" indent="-514350"/>
            <a:r>
              <a:rPr lang="en-US" dirty="0" smtClean="0"/>
              <a:t>      %&gt;</a:t>
            </a:r>
          </a:p>
          <a:p>
            <a:pPr marL="514350" lvl="0" indent="-514350"/>
            <a:r>
              <a:rPr lang="en-US" dirty="0" smtClean="0"/>
              <a:t>      &lt;h1&gt;&lt;%="name is:"+name %&gt;&lt;/h1&gt;</a:t>
            </a:r>
          </a:p>
          <a:p>
            <a:pPr marL="514350" lvl="0" indent="-514350"/>
            <a:r>
              <a:rPr lang="en-US" dirty="0" smtClean="0"/>
              <a:t>      &lt;h1&gt;&lt;%="age is:"+age%&gt;&lt;/h1&gt;</a:t>
            </a:r>
          </a:p>
          <a:p>
            <a:pPr marL="514350" lvl="0" indent="-514350"/>
            <a:r>
              <a:rPr lang="en-US" dirty="0" smtClean="0"/>
              <a:t>    &lt;/body&gt;</a:t>
            </a:r>
          </a:p>
          <a:p>
            <a:pPr marL="514350" lvl="0" indent="-514350"/>
            <a:r>
              <a:rPr lang="en-US" dirty="0" smtClean="0"/>
              <a:t>&lt;/html&gt;</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19100" y="248194"/>
            <a:ext cx="10934700" cy="535577"/>
          </a:xfrm>
        </p:spPr>
        <p:txBody>
          <a:bodyPr>
            <a:noAutofit/>
          </a:bodyPr>
          <a:lstStyle/>
          <a:p>
            <a:pPr>
              <a:spcBef>
                <a:spcPts val="1200"/>
              </a:spcBef>
              <a:defRPr/>
            </a:pPr>
            <a:r>
              <a:rPr lang="en-US" sz="3200" dirty="0" smtClean="0">
                <a:solidFill>
                  <a:srgbClr val="FF0000"/>
                </a:solidFill>
              </a:rPr>
              <a:t>JSP application design with JDBC</a:t>
            </a:r>
          </a:p>
        </p:txBody>
      </p:sp>
      <p:sp>
        <p:nvSpPr>
          <p:cNvPr id="1026" name="AutoShape 2" descr="javascript document objec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6" name="Content Placeholder 4"/>
          <p:cNvSpPr txBox="1">
            <a:spLocks/>
          </p:cNvSpPr>
          <p:nvPr/>
        </p:nvSpPr>
        <p:spPr>
          <a:xfrm>
            <a:off x="701041" y="896984"/>
            <a:ext cx="5656217" cy="5799908"/>
          </a:xfrm>
          <a:prstGeom prst="rect">
            <a:avLst/>
          </a:prstGeom>
        </p:spPr>
        <p:txBody>
          <a:bodyPr vert="horz" lIns="91440" tIns="45720" rIns="91440" bIns="45720" rtlCol="0">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28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10" name="Content Placeholder 9"/>
          <p:cNvSpPr>
            <a:spLocks noGrp="1"/>
          </p:cNvSpPr>
          <p:nvPr>
            <p:ph idx="1"/>
          </p:nvPr>
        </p:nvSpPr>
        <p:spPr>
          <a:xfrm>
            <a:off x="457200" y="889000"/>
            <a:ext cx="5143500" cy="5651500"/>
          </a:xfrm>
        </p:spPr>
        <p:txBody>
          <a:bodyPr>
            <a:noAutofit/>
          </a:bodyPr>
          <a:lstStyle/>
          <a:p>
            <a:pPr>
              <a:buNone/>
            </a:pPr>
            <a:r>
              <a:rPr lang="en-US" sz="2400" u="sng" dirty="0" smtClean="0">
                <a:solidFill>
                  <a:srgbClr val="FF0000"/>
                </a:solidFill>
              </a:rPr>
              <a:t>Signup.html</a:t>
            </a:r>
          </a:p>
          <a:p>
            <a:pPr>
              <a:buNone/>
            </a:pPr>
            <a:r>
              <a:rPr lang="en-US" sz="2000" dirty="0" smtClean="0"/>
              <a:t>&lt;html&gt;</a:t>
            </a:r>
          </a:p>
          <a:p>
            <a:pPr>
              <a:buNone/>
            </a:pPr>
            <a:r>
              <a:rPr lang="en-US" sz="2000" dirty="0" smtClean="0"/>
              <a:t>&lt;body </a:t>
            </a:r>
            <a:r>
              <a:rPr lang="en-US" sz="2000" dirty="0" err="1" smtClean="0"/>
              <a:t>bgcolor</a:t>
            </a:r>
            <a:r>
              <a:rPr lang="en-US" sz="2000" dirty="0" smtClean="0"/>
              <a:t>=pink&gt;</a:t>
            </a:r>
          </a:p>
          <a:p>
            <a:pPr>
              <a:buNone/>
            </a:pPr>
            <a:r>
              <a:rPr lang="en-US" sz="2000" dirty="0" smtClean="0"/>
              <a:t>&lt;table align=center&gt;</a:t>
            </a:r>
          </a:p>
          <a:p>
            <a:pPr>
              <a:buNone/>
            </a:pPr>
            <a:r>
              <a:rPr lang="en-US" sz="2000" dirty="0" smtClean="0"/>
              <a:t>&lt;form method="POST" action="Signupjsp.jsp"&gt;</a:t>
            </a:r>
          </a:p>
          <a:p>
            <a:pPr>
              <a:buNone/>
            </a:pPr>
            <a:r>
              <a:rPr lang="en-US" sz="2000" dirty="0" smtClean="0"/>
              <a:t>&lt;</a:t>
            </a:r>
            <a:r>
              <a:rPr lang="en-US" sz="2000" dirty="0" err="1" smtClean="0"/>
              <a:t>tr</a:t>
            </a:r>
            <a:r>
              <a:rPr lang="en-US" sz="2000" dirty="0" smtClean="0"/>
              <a:t>&gt;</a:t>
            </a:r>
          </a:p>
          <a:p>
            <a:pPr>
              <a:buNone/>
            </a:pPr>
            <a:r>
              <a:rPr lang="en-US" sz="2000" dirty="0" smtClean="0"/>
              <a:t>&lt;td&gt;Name&lt;/td&gt;&lt;td&gt;&lt;input type="text" name="name"/&gt;&lt;/td&gt;</a:t>
            </a:r>
          </a:p>
          <a:p>
            <a:pPr>
              <a:buNone/>
            </a:pPr>
            <a:r>
              <a:rPr lang="en-US" sz="2000" dirty="0" smtClean="0"/>
              <a:t>&lt;/</a:t>
            </a:r>
            <a:r>
              <a:rPr lang="en-US" sz="2000" dirty="0" err="1" smtClean="0"/>
              <a:t>tr</a:t>
            </a:r>
            <a:r>
              <a:rPr lang="en-US" sz="2000" dirty="0" smtClean="0"/>
              <a:t>&gt;</a:t>
            </a:r>
          </a:p>
          <a:p>
            <a:pPr>
              <a:buNone/>
            </a:pPr>
            <a:r>
              <a:rPr lang="en-US" sz="2000" dirty="0" smtClean="0"/>
              <a:t>&lt;</a:t>
            </a:r>
            <a:r>
              <a:rPr lang="en-US" sz="2000" dirty="0" err="1" smtClean="0"/>
              <a:t>tr</a:t>
            </a:r>
            <a:r>
              <a:rPr lang="en-US" sz="2000" dirty="0" smtClean="0"/>
              <a:t>&gt;</a:t>
            </a:r>
          </a:p>
          <a:p>
            <a:pPr>
              <a:buNone/>
            </a:pPr>
            <a:r>
              <a:rPr lang="en-US" sz="2000" dirty="0" smtClean="0"/>
              <a:t>&lt;td&gt;</a:t>
            </a:r>
            <a:r>
              <a:rPr lang="en-US" sz="2000" dirty="0" err="1" smtClean="0"/>
              <a:t>UserName</a:t>
            </a:r>
            <a:r>
              <a:rPr lang="en-US" sz="2000" dirty="0" smtClean="0"/>
              <a:t>&lt;/td&gt;&lt;td&gt;&lt;input type="text" name="</a:t>
            </a:r>
            <a:r>
              <a:rPr lang="en-US" sz="2000" dirty="0" err="1" smtClean="0"/>
              <a:t>uname</a:t>
            </a:r>
            <a:r>
              <a:rPr lang="en-US" sz="2000" dirty="0" smtClean="0"/>
              <a:t>"/&gt;&lt;/td&gt;</a:t>
            </a:r>
          </a:p>
          <a:p>
            <a:pPr>
              <a:buNone/>
            </a:pPr>
            <a:r>
              <a:rPr lang="en-US" sz="2000" dirty="0" smtClean="0"/>
              <a:t>&lt;/</a:t>
            </a:r>
            <a:r>
              <a:rPr lang="en-US" sz="2000" dirty="0" err="1" smtClean="0"/>
              <a:t>tr</a:t>
            </a:r>
            <a:r>
              <a:rPr lang="en-US" sz="2000" dirty="0" smtClean="0"/>
              <a:t>&gt;&lt;</a:t>
            </a:r>
            <a:r>
              <a:rPr lang="en-US" sz="2000" dirty="0" err="1" smtClean="0"/>
              <a:t>tr</a:t>
            </a:r>
            <a:r>
              <a:rPr lang="en-US" sz="2000" dirty="0" smtClean="0"/>
              <a:t>&gt;</a:t>
            </a:r>
          </a:p>
          <a:p>
            <a:pPr>
              <a:buNone/>
            </a:pPr>
            <a:r>
              <a:rPr lang="en-US" sz="2000" dirty="0" smtClean="0"/>
              <a:t>&lt;td&gt;Password&lt;/td&gt;&lt;td&gt;&lt;input type="password" name="</a:t>
            </a:r>
            <a:r>
              <a:rPr lang="en-US" sz="2000" dirty="0" err="1" smtClean="0"/>
              <a:t>pword</a:t>
            </a:r>
            <a:r>
              <a:rPr lang="en-US" sz="2000" dirty="0" smtClean="0"/>
              <a:t>"/&gt;&lt;td&gt;</a:t>
            </a:r>
          </a:p>
          <a:p>
            <a:pPr>
              <a:buNone/>
            </a:pPr>
            <a:r>
              <a:rPr lang="en-US" sz="2000" dirty="0" smtClean="0"/>
              <a:t>&lt;/</a:t>
            </a:r>
            <a:r>
              <a:rPr lang="en-US" sz="2000" dirty="0" err="1" smtClean="0"/>
              <a:t>tr</a:t>
            </a:r>
            <a:r>
              <a:rPr lang="en-US" sz="2000" dirty="0" smtClean="0"/>
              <a:t>&gt;</a:t>
            </a:r>
          </a:p>
          <a:p>
            <a:pPr>
              <a:buNone/>
            </a:pPr>
            <a:endParaRPr lang="en-US" sz="2000" dirty="0"/>
          </a:p>
        </p:txBody>
      </p:sp>
      <p:sp>
        <p:nvSpPr>
          <p:cNvPr id="11" name="Content Placeholder 9"/>
          <p:cNvSpPr txBox="1">
            <a:spLocks/>
          </p:cNvSpPr>
          <p:nvPr/>
        </p:nvSpPr>
        <p:spPr>
          <a:xfrm>
            <a:off x="5778500" y="977900"/>
            <a:ext cx="5905500" cy="5651500"/>
          </a:xfrm>
          <a:prstGeom prst="rect">
            <a:avLst/>
          </a:prstGeom>
        </p:spPr>
        <p:txBody>
          <a:bodyPr vert="horz" lIns="91440" tIns="45720" rIns="91440" bIns="45720" rtlCol="0">
            <a:noAutofit/>
          </a:bodyPr>
          <a:lstStyle/>
          <a:p>
            <a:pPr marL="228600" marR="0" lvl="0" indent="-228600"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000" b="0" i="0" u="none" strike="noStrike" kern="1200" cap="none" spc="0" normalizeH="0" baseline="0" noProof="0" dirty="0" smtClean="0">
                <a:ln>
                  <a:noFill/>
                </a:ln>
                <a:solidFill>
                  <a:schemeClr val="tx1"/>
                </a:solidFill>
                <a:effectLst/>
                <a:uLnTx/>
                <a:uFillTx/>
                <a:latin typeface="+mn-lt"/>
                <a:ea typeface="+mn-ea"/>
                <a:cs typeface="+mn-cs"/>
              </a:rPr>
              <a:t>&lt;</a:t>
            </a:r>
            <a:r>
              <a:rPr kumimoji="0" lang="en-US" sz="2000" b="0" i="0" u="none" strike="noStrike" kern="1200" cap="none" spc="0" normalizeH="0" baseline="0" noProof="0" dirty="0" err="1" smtClean="0">
                <a:ln>
                  <a:noFill/>
                </a:ln>
                <a:solidFill>
                  <a:schemeClr val="tx1"/>
                </a:solidFill>
                <a:effectLst/>
                <a:uLnTx/>
                <a:uFillTx/>
                <a:latin typeface="+mn-lt"/>
                <a:ea typeface="+mn-ea"/>
                <a:cs typeface="+mn-cs"/>
              </a:rPr>
              <a:t>tr</a:t>
            </a:r>
            <a:r>
              <a:rPr kumimoji="0" lang="en-US" sz="2000" b="0" i="0" u="none" strike="noStrike" kern="1200" cap="none" spc="0" normalizeH="0" baseline="0" noProof="0" dirty="0" smtClean="0">
                <a:ln>
                  <a:noFill/>
                </a:ln>
                <a:solidFill>
                  <a:schemeClr val="tx1"/>
                </a:solidFill>
                <a:effectLst/>
                <a:uLnTx/>
                <a:uFillTx/>
                <a:latin typeface="+mn-lt"/>
                <a:ea typeface="+mn-ea"/>
                <a:cs typeface="+mn-cs"/>
              </a:rPr>
              <a:t>&gt;</a:t>
            </a:r>
          </a:p>
          <a:p>
            <a:pPr marL="228600" marR="0" lvl="0" indent="-228600"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000" b="0" i="0" u="none" strike="noStrike" kern="1200" cap="none" spc="0" normalizeH="0" baseline="0" noProof="0" dirty="0" smtClean="0">
                <a:ln>
                  <a:noFill/>
                </a:ln>
                <a:solidFill>
                  <a:schemeClr val="tx1"/>
                </a:solidFill>
                <a:effectLst/>
                <a:uLnTx/>
                <a:uFillTx/>
                <a:latin typeface="+mn-lt"/>
                <a:ea typeface="+mn-ea"/>
                <a:cs typeface="+mn-cs"/>
              </a:rPr>
              <a:t>&lt;td&gt;email&lt;/td&gt;&lt;td&gt;&lt;input type="text" name="email"/&gt;&lt;td&gt;</a:t>
            </a:r>
          </a:p>
          <a:p>
            <a:pPr marL="228600" marR="0" lvl="0" indent="-228600"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000" b="0" i="0" u="none" strike="noStrike" kern="1200" cap="none" spc="0" normalizeH="0" baseline="0" noProof="0" dirty="0" smtClean="0">
                <a:ln>
                  <a:noFill/>
                </a:ln>
                <a:solidFill>
                  <a:schemeClr val="tx1"/>
                </a:solidFill>
                <a:effectLst/>
                <a:uLnTx/>
                <a:uFillTx/>
                <a:latin typeface="+mn-lt"/>
                <a:ea typeface="+mn-ea"/>
                <a:cs typeface="+mn-cs"/>
              </a:rPr>
              <a:t>&lt;/</a:t>
            </a:r>
            <a:r>
              <a:rPr kumimoji="0" lang="en-US" sz="2000" b="0" i="0" u="none" strike="noStrike" kern="1200" cap="none" spc="0" normalizeH="0" baseline="0" noProof="0" dirty="0" err="1" smtClean="0">
                <a:ln>
                  <a:noFill/>
                </a:ln>
                <a:solidFill>
                  <a:schemeClr val="tx1"/>
                </a:solidFill>
                <a:effectLst/>
                <a:uLnTx/>
                <a:uFillTx/>
                <a:latin typeface="+mn-lt"/>
                <a:ea typeface="+mn-ea"/>
                <a:cs typeface="+mn-cs"/>
              </a:rPr>
              <a:t>tr</a:t>
            </a:r>
            <a:r>
              <a:rPr kumimoji="0" lang="en-US" sz="2000" b="0" i="0" u="none" strike="noStrike" kern="1200" cap="none" spc="0" normalizeH="0" baseline="0" noProof="0" dirty="0" smtClean="0">
                <a:ln>
                  <a:noFill/>
                </a:ln>
                <a:solidFill>
                  <a:schemeClr val="tx1"/>
                </a:solidFill>
                <a:effectLst/>
                <a:uLnTx/>
                <a:uFillTx/>
                <a:latin typeface="+mn-lt"/>
                <a:ea typeface="+mn-ea"/>
                <a:cs typeface="+mn-cs"/>
              </a:rPr>
              <a:t>&gt;</a:t>
            </a:r>
          </a:p>
          <a:p>
            <a:pPr marL="228600" marR="0" lvl="0" indent="-228600"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000" b="0" i="0" u="none" strike="noStrike" kern="1200" cap="none" spc="0" normalizeH="0" baseline="0" noProof="0" dirty="0" smtClean="0">
                <a:ln>
                  <a:noFill/>
                </a:ln>
                <a:solidFill>
                  <a:schemeClr val="tx1"/>
                </a:solidFill>
                <a:effectLst/>
                <a:uLnTx/>
                <a:uFillTx/>
                <a:latin typeface="+mn-lt"/>
                <a:ea typeface="+mn-ea"/>
                <a:cs typeface="+mn-cs"/>
              </a:rPr>
              <a:t>&lt;</a:t>
            </a:r>
            <a:r>
              <a:rPr kumimoji="0" lang="en-US" sz="2000" b="0" i="0" u="none" strike="noStrike" kern="1200" cap="none" spc="0" normalizeH="0" baseline="0" noProof="0" dirty="0" err="1" smtClean="0">
                <a:ln>
                  <a:noFill/>
                </a:ln>
                <a:solidFill>
                  <a:schemeClr val="tx1"/>
                </a:solidFill>
                <a:effectLst/>
                <a:uLnTx/>
                <a:uFillTx/>
                <a:latin typeface="+mn-lt"/>
                <a:ea typeface="+mn-ea"/>
                <a:cs typeface="+mn-cs"/>
              </a:rPr>
              <a:t>tr</a:t>
            </a:r>
            <a:r>
              <a:rPr kumimoji="0" lang="en-US" sz="2000" b="0" i="0" u="none" strike="noStrike" kern="1200" cap="none" spc="0" normalizeH="0" baseline="0" noProof="0" dirty="0" smtClean="0">
                <a:ln>
                  <a:noFill/>
                </a:ln>
                <a:solidFill>
                  <a:schemeClr val="tx1"/>
                </a:solidFill>
                <a:effectLst/>
                <a:uLnTx/>
                <a:uFillTx/>
                <a:latin typeface="+mn-lt"/>
                <a:ea typeface="+mn-ea"/>
                <a:cs typeface="+mn-cs"/>
              </a:rPr>
              <a:t>&gt;</a:t>
            </a:r>
          </a:p>
          <a:p>
            <a:pPr marL="228600" marR="0" lvl="0" indent="-228600"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000" b="0" i="0" u="none" strike="noStrike" kern="1200" cap="none" spc="0" normalizeH="0" baseline="0" noProof="0" dirty="0" smtClean="0">
                <a:ln>
                  <a:noFill/>
                </a:ln>
                <a:solidFill>
                  <a:schemeClr val="tx1"/>
                </a:solidFill>
                <a:effectLst/>
                <a:uLnTx/>
                <a:uFillTx/>
                <a:latin typeface="+mn-lt"/>
                <a:ea typeface="+mn-ea"/>
                <a:cs typeface="+mn-cs"/>
              </a:rPr>
              <a:t>&lt;td&gt;mobile&lt;/td&gt;&lt;td&gt;&lt;input type="text" name="mobile"/&gt;&lt;/td&gt;</a:t>
            </a:r>
          </a:p>
          <a:p>
            <a:pPr marL="228600" marR="0" lvl="0" indent="-228600"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000" b="0" i="0" u="none" strike="noStrike" kern="1200" cap="none" spc="0" normalizeH="0" baseline="0" noProof="0" dirty="0" smtClean="0">
                <a:ln>
                  <a:noFill/>
                </a:ln>
                <a:solidFill>
                  <a:schemeClr val="tx1"/>
                </a:solidFill>
                <a:effectLst/>
                <a:uLnTx/>
                <a:uFillTx/>
                <a:latin typeface="+mn-lt"/>
                <a:ea typeface="+mn-ea"/>
                <a:cs typeface="+mn-cs"/>
              </a:rPr>
              <a:t>&lt;/</a:t>
            </a:r>
            <a:r>
              <a:rPr kumimoji="0" lang="en-US" sz="2000" b="0" i="0" u="none" strike="noStrike" kern="1200" cap="none" spc="0" normalizeH="0" baseline="0" noProof="0" dirty="0" err="1" smtClean="0">
                <a:ln>
                  <a:noFill/>
                </a:ln>
                <a:solidFill>
                  <a:schemeClr val="tx1"/>
                </a:solidFill>
                <a:effectLst/>
                <a:uLnTx/>
                <a:uFillTx/>
                <a:latin typeface="+mn-lt"/>
                <a:ea typeface="+mn-ea"/>
                <a:cs typeface="+mn-cs"/>
              </a:rPr>
              <a:t>tr</a:t>
            </a:r>
            <a:r>
              <a:rPr kumimoji="0" lang="en-US" sz="2000" b="0" i="0" u="none" strike="noStrike" kern="1200" cap="none" spc="0" normalizeH="0" baseline="0" noProof="0" dirty="0" smtClean="0">
                <a:ln>
                  <a:noFill/>
                </a:ln>
                <a:solidFill>
                  <a:schemeClr val="tx1"/>
                </a:solidFill>
                <a:effectLst/>
                <a:uLnTx/>
                <a:uFillTx/>
                <a:latin typeface="+mn-lt"/>
                <a:ea typeface="+mn-ea"/>
                <a:cs typeface="+mn-cs"/>
              </a:rPr>
              <a:t>&gt;</a:t>
            </a:r>
          </a:p>
          <a:p>
            <a:pPr marL="228600" marR="0" lvl="0" indent="-228600"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000" b="0" i="0" u="none" strike="noStrike" kern="1200" cap="none" spc="0" normalizeH="0" baseline="0" noProof="0" dirty="0" smtClean="0">
                <a:ln>
                  <a:noFill/>
                </a:ln>
                <a:solidFill>
                  <a:schemeClr val="tx1"/>
                </a:solidFill>
                <a:effectLst/>
                <a:uLnTx/>
                <a:uFillTx/>
                <a:latin typeface="+mn-lt"/>
                <a:ea typeface="+mn-ea"/>
                <a:cs typeface="+mn-cs"/>
              </a:rPr>
              <a:t>&lt;</a:t>
            </a:r>
            <a:r>
              <a:rPr kumimoji="0" lang="en-US" sz="2000" b="0" i="0" u="none" strike="noStrike" kern="1200" cap="none" spc="0" normalizeH="0" baseline="0" noProof="0" dirty="0" err="1" smtClean="0">
                <a:ln>
                  <a:noFill/>
                </a:ln>
                <a:solidFill>
                  <a:schemeClr val="tx1"/>
                </a:solidFill>
                <a:effectLst/>
                <a:uLnTx/>
                <a:uFillTx/>
                <a:latin typeface="+mn-lt"/>
                <a:ea typeface="+mn-ea"/>
                <a:cs typeface="+mn-cs"/>
              </a:rPr>
              <a:t>tr</a:t>
            </a:r>
            <a:r>
              <a:rPr kumimoji="0" lang="en-US" sz="2000" b="0" i="0" u="none" strike="noStrike" kern="1200" cap="none" spc="0" normalizeH="0" baseline="0" noProof="0" dirty="0" smtClean="0">
                <a:ln>
                  <a:noFill/>
                </a:ln>
                <a:solidFill>
                  <a:schemeClr val="tx1"/>
                </a:solidFill>
                <a:effectLst/>
                <a:uLnTx/>
                <a:uFillTx/>
                <a:latin typeface="+mn-lt"/>
                <a:ea typeface="+mn-ea"/>
                <a:cs typeface="+mn-cs"/>
              </a:rPr>
              <a:t>&gt;</a:t>
            </a:r>
          </a:p>
          <a:p>
            <a:pPr marL="228600" marR="0" lvl="0" indent="-228600"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000" b="0" i="0" u="none" strike="noStrike" kern="1200" cap="none" spc="0" normalizeH="0" baseline="0" noProof="0" dirty="0" smtClean="0">
                <a:ln>
                  <a:noFill/>
                </a:ln>
                <a:solidFill>
                  <a:schemeClr val="tx1"/>
                </a:solidFill>
                <a:effectLst/>
                <a:uLnTx/>
                <a:uFillTx/>
                <a:latin typeface="+mn-lt"/>
                <a:ea typeface="+mn-ea"/>
                <a:cs typeface="+mn-cs"/>
              </a:rPr>
              <a:t>&lt;td&gt;&lt;/td&gt;&lt;td&gt;&lt;input type="submit" value="submit"/&gt;&lt;/td&gt;</a:t>
            </a:r>
          </a:p>
          <a:p>
            <a:pPr marL="228600" marR="0" lvl="0" indent="-228600"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000" b="0" i="0" u="none" strike="noStrike" kern="1200" cap="none" spc="0" normalizeH="0" baseline="0" noProof="0" dirty="0" smtClean="0">
                <a:ln>
                  <a:noFill/>
                </a:ln>
                <a:solidFill>
                  <a:schemeClr val="tx1"/>
                </a:solidFill>
                <a:effectLst/>
                <a:uLnTx/>
                <a:uFillTx/>
                <a:latin typeface="+mn-lt"/>
                <a:ea typeface="+mn-ea"/>
                <a:cs typeface="+mn-cs"/>
              </a:rPr>
              <a:t>&lt;/</a:t>
            </a:r>
            <a:r>
              <a:rPr kumimoji="0" lang="en-US" sz="2000" b="0" i="0" u="none" strike="noStrike" kern="1200" cap="none" spc="0" normalizeH="0" baseline="0" noProof="0" dirty="0" err="1" smtClean="0">
                <a:ln>
                  <a:noFill/>
                </a:ln>
                <a:solidFill>
                  <a:schemeClr val="tx1"/>
                </a:solidFill>
                <a:effectLst/>
                <a:uLnTx/>
                <a:uFillTx/>
                <a:latin typeface="+mn-lt"/>
                <a:ea typeface="+mn-ea"/>
                <a:cs typeface="+mn-cs"/>
              </a:rPr>
              <a:t>tr</a:t>
            </a:r>
            <a:r>
              <a:rPr kumimoji="0" lang="en-US" sz="2000" b="0" i="0" u="none" strike="noStrike" kern="1200" cap="none" spc="0" normalizeH="0" baseline="0" noProof="0" dirty="0" smtClean="0">
                <a:ln>
                  <a:noFill/>
                </a:ln>
                <a:solidFill>
                  <a:schemeClr val="tx1"/>
                </a:solidFill>
                <a:effectLst/>
                <a:uLnTx/>
                <a:uFillTx/>
                <a:latin typeface="+mn-lt"/>
                <a:ea typeface="+mn-ea"/>
                <a:cs typeface="+mn-cs"/>
              </a:rPr>
              <a:t>&gt;</a:t>
            </a:r>
          </a:p>
          <a:p>
            <a:pPr marL="228600" marR="0" lvl="0" indent="-228600"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000" b="0" i="0" u="none" strike="noStrike" kern="1200" cap="none" spc="0" normalizeH="0" baseline="0" noProof="0" dirty="0" smtClean="0">
                <a:ln>
                  <a:noFill/>
                </a:ln>
                <a:solidFill>
                  <a:schemeClr val="tx1"/>
                </a:solidFill>
                <a:effectLst/>
                <a:uLnTx/>
                <a:uFillTx/>
                <a:latin typeface="+mn-lt"/>
                <a:ea typeface="+mn-ea"/>
                <a:cs typeface="+mn-cs"/>
              </a:rPr>
              <a:t>&lt;/table&gt;</a:t>
            </a:r>
          </a:p>
          <a:p>
            <a:pPr marL="228600" marR="0" lvl="0" indent="-228600"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000" b="0" i="0" u="none" strike="noStrike" kern="1200" cap="none" spc="0" normalizeH="0" baseline="0" noProof="0" dirty="0" smtClean="0">
                <a:ln>
                  <a:noFill/>
                </a:ln>
                <a:solidFill>
                  <a:schemeClr val="tx1"/>
                </a:solidFill>
                <a:effectLst/>
                <a:uLnTx/>
                <a:uFillTx/>
                <a:latin typeface="+mn-lt"/>
                <a:ea typeface="+mn-ea"/>
                <a:cs typeface="+mn-cs"/>
              </a:rPr>
              <a:t>&lt;/form&gt;</a:t>
            </a:r>
          </a:p>
          <a:p>
            <a:pPr marL="228600" marR="0" lvl="0" indent="-228600"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000" b="0" i="0" u="none" strike="noStrike" kern="1200" cap="none" spc="0" normalizeH="0" baseline="0" noProof="0" dirty="0" smtClean="0">
                <a:ln>
                  <a:noFill/>
                </a:ln>
                <a:solidFill>
                  <a:schemeClr val="tx1"/>
                </a:solidFill>
                <a:effectLst/>
                <a:uLnTx/>
                <a:uFillTx/>
                <a:latin typeface="+mn-lt"/>
                <a:ea typeface="+mn-ea"/>
                <a:cs typeface="+mn-cs"/>
              </a:rPr>
              <a:t>&lt;/body&gt;&lt;/html&gt;</a:t>
            </a:r>
          </a:p>
          <a:p>
            <a:pPr marL="228600" marR="0" lvl="0" indent="-228600"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2000" b="0" i="0" u="none" strike="noStrike" kern="120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 xmlns:p14="http://schemas.microsoft.com/office/powerpoint/2010/main" val="36434108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19100" y="248194"/>
            <a:ext cx="10934700" cy="535577"/>
          </a:xfrm>
        </p:spPr>
        <p:txBody>
          <a:bodyPr>
            <a:noAutofit/>
          </a:bodyPr>
          <a:lstStyle/>
          <a:p>
            <a:pPr>
              <a:spcBef>
                <a:spcPts val="1200"/>
              </a:spcBef>
              <a:defRPr/>
            </a:pPr>
            <a:r>
              <a:rPr lang="en-US" sz="3200" dirty="0" smtClean="0">
                <a:solidFill>
                  <a:srgbClr val="FF0000"/>
                </a:solidFill>
              </a:rPr>
              <a:t>Signup.jsp</a:t>
            </a:r>
          </a:p>
        </p:txBody>
      </p:sp>
      <p:sp>
        <p:nvSpPr>
          <p:cNvPr id="1026" name="AutoShape 2" descr="javascript document objec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6" name="Content Placeholder 4"/>
          <p:cNvSpPr txBox="1">
            <a:spLocks/>
          </p:cNvSpPr>
          <p:nvPr/>
        </p:nvSpPr>
        <p:spPr>
          <a:xfrm>
            <a:off x="701041" y="896984"/>
            <a:ext cx="5656217" cy="5799908"/>
          </a:xfrm>
          <a:prstGeom prst="rect">
            <a:avLst/>
          </a:prstGeom>
        </p:spPr>
        <p:txBody>
          <a:bodyPr vert="horz" lIns="91440" tIns="45720" rIns="91440" bIns="45720" rtlCol="0">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28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10" name="Content Placeholder 9"/>
          <p:cNvSpPr>
            <a:spLocks noGrp="1"/>
          </p:cNvSpPr>
          <p:nvPr>
            <p:ph idx="1"/>
          </p:nvPr>
        </p:nvSpPr>
        <p:spPr>
          <a:xfrm>
            <a:off x="457200" y="889000"/>
            <a:ext cx="5143500" cy="5651500"/>
          </a:xfrm>
        </p:spPr>
        <p:txBody>
          <a:bodyPr>
            <a:noAutofit/>
          </a:bodyPr>
          <a:lstStyle/>
          <a:p>
            <a:pPr>
              <a:buNone/>
            </a:pPr>
            <a:r>
              <a:rPr lang="en-US" sz="2000" dirty="0" smtClean="0"/>
              <a:t>&lt;html&gt;</a:t>
            </a:r>
          </a:p>
          <a:p>
            <a:pPr>
              <a:buNone/>
            </a:pPr>
            <a:r>
              <a:rPr lang="en-US" sz="2000" dirty="0" smtClean="0"/>
              <a:t>&lt;body&gt;</a:t>
            </a:r>
          </a:p>
          <a:p>
            <a:pPr>
              <a:buNone/>
            </a:pPr>
            <a:r>
              <a:rPr lang="en-US" sz="2000" dirty="0" smtClean="0"/>
              <a:t>&lt;table&gt;</a:t>
            </a:r>
          </a:p>
          <a:p>
            <a:pPr>
              <a:buNone/>
            </a:pPr>
            <a:r>
              <a:rPr lang="en-US" sz="2000" dirty="0" smtClean="0"/>
              <a:t>&lt;%@ page import="</a:t>
            </a:r>
            <a:r>
              <a:rPr lang="en-US" sz="2000" dirty="0" err="1" smtClean="0"/>
              <a:t>java.util</a:t>
            </a:r>
            <a:r>
              <a:rPr lang="en-US" sz="2000" dirty="0" smtClean="0"/>
              <a:t>.*" %&gt;</a:t>
            </a:r>
          </a:p>
          <a:p>
            <a:pPr>
              <a:buNone/>
            </a:pPr>
            <a:r>
              <a:rPr lang="en-US" sz="2000" dirty="0" smtClean="0"/>
              <a:t>&lt;%@ page import="java.sql.*;" %&gt;</a:t>
            </a:r>
          </a:p>
          <a:p>
            <a:pPr>
              <a:buNone/>
            </a:pPr>
            <a:r>
              <a:rPr lang="en-US" sz="2000" dirty="0" smtClean="0"/>
              <a:t>&lt;%@ page import="java.io.*;" %&gt;</a:t>
            </a:r>
          </a:p>
          <a:p>
            <a:pPr>
              <a:buNone/>
            </a:pPr>
            <a:r>
              <a:rPr lang="en-US" sz="2000" dirty="0" smtClean="0"/>
              <a:t>&lt;% </a:t>
            </a:r>
          </a:p>
          <a:p>
            <a:pPr>
              <a:buNone/>
            </a:pPr>
            <a:r>
              <a:rPr lang="en-US" sz="2000" dirty="0" err="1" smtClean="0"/>
              <a:t>response.setContentType</a:t>
            </a:r>
            <a:r>
              <a:rPr lang="en-US" sz="2000" dirty="0" smtClean="0"/>
              <a:t>("text/html");</a:t>
            </a:r>
          </a:p>
          <a:p>
            <a:pPr>
              <a:buNone/>
            </a:pPr>
            <a:r>
              <a:rPr lang="en-US" sz="2000" dirty="0" smtClean="0"/>
              <a:t>String name=</a:t>
            </a:r>
            <a:r>
              <a:rPr lang="en-US" sz="2000" dirty="0" err="1" smtClean="0"/>
              <a:t>request.getParameter</a:t>
            </a:r>
            <a:r>
              <a:rPr lang="en-US" sz="2000" dirty="0" smtClean="0"/>
              <a:t>("name");</a:t>
            </a:r>
          </a:p>
          <a:p>
            <a:pPr>
              <a:buNone/>
            </a:pPr>
            <a:r>
              <a:rPr lang="en-US" sz="2000" dirty="0" smtClean="0"/>
              <a:t>String </a:t>
            </a:r>
            <a:r>
              <a:rPr lang="en-US" sz="2000" dirty="0" err="1" smtClean="0"/>
              <a:t>uname</a:t>
            </a:r>
            <a:r>
              <a:rPr lang="en-US" sz="2000" dirty="0" smtClean="0"/>
              <a:t>=</a:t>
            </a:r>
            <a:r>
              <a:rPr lang="en-US" sz="2000" dirty="0" err="1" smtClean="0"/>
              <a:t>request.getParameter</a:t>
            </a:r>
            <a:r>
              <a:rPr lang="en-US" sz="2000" dirty="0" smtClean="0"/>
              <a:t>("</a:t>
            </a:r>
            <a:r>
              <a:rPr lang="en-US" sz="2000" dirty="0" err="1" smtClean="0"/>
              <a:t>uname</a:t>
            </a:r>
            <a:r>
              <a:rPr lang="en-US" sz="2000" dirty="0" smtClean="0"/>
              <a:t>");</a:t>
            </a:r>
          </a:p>
          <a:p>
            <a:pPr>
              <a:buNone/>
            </a:pPr>
            <a:r>
              <a:rPr lang="en-US" sz="2000" dirty="0" smtClean="0"/>
              <a:t>String pass=</a:t>
            </a:r>
            <a:r>
              <a:rPr lang="en-US" sz="2000" dirty="0" err="1" smtClean="0"/>
              <a:t>request.getParameter</a:t>
            </a:r>
            <a:r>
              <a:rPr lang="en-US" sz="2000" dirty="0" smtClean="0"/>
              <a:t>("</a:t>
            </a:r>
            <a:r>
              <a:rPr lang="en-US" sz="2000" dirty="0" err="1" smtClean="0"/>
              <a:t>pword</a:t>
            </a:r>
            <a:r>
              <a:rPr lang="en-US" sz="2000" dirty="0" smtClean="0"/>
              <a:t>");</a:t>
            </a:r>
          </a:p>
          <a:p>
            <a:pPr>
              <a:buNone/>
            </a:pPr>
            <a:r>
              <a:rPr lang="en-US" sz="2000" dirty="0" smtClean="0"/>
              <a:t>String email=</a:t>
            </a:r>
            <a:r>
              <a:rPr lang="en-US" sz="2000" dirty="0" err="1" smtClean="0"/>
              <a:t>request.getParameter</a:t>
            </a:r>
            <a:r>
              <a:rPr lang="en-US" sz="2000" dirty="0" smtClean="0"/>
              <a:t>("email");</a:t>
            </a:r>
          </a:p>
          <a:p>
            <a:pPr>
              <a:buNone/>
            </a:pPr>
            <a:r>
              <a:rPr lang="en-US" sz="2000" dirty="0" smtClean="0"/>
              <a:t>long mobile=</a:t>
            </a:r>
            <a:r>
              <a:rPr lang="en-US" sz="2000" dirty="0" err="1" smtClean="0"/>
              <a:t>Long.parseLong</a:t>
            </a:r>
            <a:endParaRPr lang="en-US" sz="2000" dirty="0" smtClean="0"/>
          </a:p>
          <a:p>
            <a:pPr>
              <a:buNone/>
            </a:pPr>
            <a:r>
              <a:rPr lang="en-US" sz="2000" dirty="0" smtClean="0"/>
              <a:t>        (</a:t>
            </a:r>
            <a:r>
              <a:rPr lang="en-US" sz="2000" dirty="0" err="1" smtClean="0"/>
              <a:t>request.getParameter</a:t>
            </a:r>
            <a:r>
              <a:rPr lang="en-US" sz="2000" dirty="0" smtClean="0"/>
              <a:t>("mobile"));</a:t>
            </a:r>
          </a:p>
        </p:txBody>
      </p:sp>
      <p:sp>
        <p:nvSpPr>
          <p:cNvPr id="11" name="Content Placeholder 9"/>
          <p:cNvSpPr txBox="1">
            <a:spLocks/>
          </p:cNvSpPr>
          <p:nvPr/>
        </p:nvSpPr>
        <p:spPr>
          <a:xfrm>
            <a:off x="5778500" y="977900"/>
            <a:ext cx="5905500" cy="5651500"/>
          </a:xfrm>
          <a:prstGeom prst="rect">
            <a:avLst/>
          </a:prstGeom>
        </p:spPr>
        <p:txBody>
          <a:bodyPr vert="horz" lIns="91440" tIns="45720" rIns="91440" bIns="45720" rtlCol="0">
            <a:noAutofit/>
          </a:bodyPr>
          <a:lstStyle/>
          <a:p>
            <a:r>
              <a:rPr lang="en-US" sz="2000" dirty="0" smtClean="0"/>
              <a:t>try{</a:t>
            </a:r>
          </a:p>
          <a:p>
            <a:pPr>
              <a:buNone/>
            </a:pPr>
            <a:r>
              <a:rPr lang="en-US" sz="2000" dirty="0" err="1" smtClean="0"/>
              <a:t>Class.forName</a:t>
            </a:r>
            <a:r>
              <a:rPr lang="en-US" sz="2000" dirty="0" smtClean="0"/>
              <a:t>("</a:t>
            </a:r>
            <a:r>
              <a:rPr lang="en-US" sz="2000" dirty="0" err="1" smtClean="0"/>
              <a:t>com.mysql.jdbc.Driver</a:t>
            </a:r>
            <a:r>
              <a:rPr lang="en-US" sz="2000" dirty="0" smtClean="0"/>
              <a:t>");</a:t>
            </a:r>
          </a:p>
          <a:p>
            <a:pPr>
              <a:buNone/>
            </a:pPr>
            <a:r>
              <a:rPr lang="en-US" sz="2000" dirty="0" smtClean="0"/>
              <a:t>Connection con=</a:t>
            </a:r>
            <a:r>
              <a:rPr lang="en-US" sz="2000" dirty="0" err="1" smtClean="0"/>
              <a:t>DriverManager.getConnection</a:t>
            </a:r>
            <a:endParaRPr lang="en-US" sz="2000" dirty="0" smtClean="0"/>
          </a:p>
          <a:p>
            <a:pPr>
              <a:buNone/>
            </a:pPr>
            <a:r>
              <a:rPr lang="en-US" sz="2000" dirty="0" smtClean="0"/>
              <a:t>        ("</a:t>
            </a:r>
            <a:r>
              <a:rPr lang="en-US" sz="2000" dirty="0" err="1" smtClean="0"/>
              <a:t>jdbc:mysql</a:t>
            </a:r>
            <a:r>
              <a:rPr lang="en-US" sz="2000" dirty="0" smtClean="0"/>
              <a:t>://</a:t>
            </a:r>
            <a:r>
              <a:rPr lang="en-US" sz="2000" dirty="0" err="1" smtClean="0"/>
              <a:t>localhost</a:t>
            </a:r>
            <a:r>
              <a:rPr lang="en-US" sz="2000" dirty="0" smtClean="0"/>
              <a:t>/</a:t>
            </a:r>
            <a:r>
              <a:rPr lang="en-US" sz="2000" dirty="0" err="1" smtClean="0"/>
              <a:t>IIICSE","root","root</a:t>
            </a:r>
            <a:r>
              <a:rPr lang="en-US" sz="2000" dirty="0" smtClean="0"/>
              <a:t>");          </a:t>
            </a:r>
          </a:p>
          <a:p>
            <a:pPr>
              <a:buNone/>
            </a:pPr>
            <a:r>
              <a:rPr lang="en-US" sz="2000" dirty="0" smtClean="0"/>
              <a:t>Statement stmt=</a:t>
            </a:r>
            <a:r>
              <a:rPr lang="en-US" sz="2000" dirty="0" err="1" smtClean="0"/>
              <a:t>con.createStatement</a:t>
            </a:r>
            <a:r>
              <a:rPr lang="en-US" sz="2000" dirty="0" smtClean="0"/>
              <a:t>();</a:t>
            </a:r>
          </a:p>
          <a:p>
            <a:pPr>
              <a:buNone/>
            </a:pPr>
            <a:r>
              <a:rPr lang="en-US" sz="2000" dirty="0" err="1" smtClean="0"/>
              <a:t>int</a:t>
            </a:r>
            <a:r>
              <a:rPr lang="en-US" sz="2000" dirty="0" smtClean="0"/>
              <a:t> </a:t>
            </a:r>
            <a:r>
              <a:rPr lang="en-US" sz="2000" dirty="0" err="1" smtClean="0"/>
              <a:t>i</a:t>
            </a:r>
            <a:r>
              <a:rPr lang="en-US" sz="2000" dirty="0" smtClean="0"/>
              <a:t>=</a:t>
            </a:r>
            <a:r>
              <a:rPr lang="en-US" sz="2000" dirty="0" err="1" smtClean="0"/>
              <a:t>stmt.executeUpdate</a:t>
            </a:r>
            <a:r>
              <a:rPr lang="en-US" sz="2000" dirty="0" smtClean="0"/>
              <a:t>(</a:t>
            </a:r>
          </a:p>
          <a:p>
            <a:pPr>
              <a:buNone/>
            </a:pPr>
            <a:r>
              <a:rPr lang="en-US" sz="2000" dirty="0" smtClean="0"/>
              <a:t>"insert into signup values('"+name+"','"+</a:t>
            </a:r>
            <a:r>
              <a:rPr lang="en-US" sz="2000" dirty="0" err="1" smtClean="0"/>
              <a:t>uname</a:t>
            </a:r>
            <a:r>
              <a:rPr lang="en-US" sz="2000" dirty="0" smtClean="0"/>
              <a:t>+"',"</a:t>
            </a:r>
          </a:p>
          <a:p>
            <a:pPr>
              <a:buNone/>
            </a:pPr>
            <a:r>
              <a:rPr lang="en-US" sz="2000" dirty="0" smtClean="0"/>
              <a:t>        + "'"+pass+"','"+email+"',"+mobile+")");         </a:t>
            </a:r>
          </a:p>
          <a:p>
            <a:pPr>
              <a:buNone/>
            </a:pPr>
            <a:r>
              <a:rPr lang="en-US" sz="2000" dirty="0" smtClean="0"/>
              <a:t>if(</a:t>
            </a:r>
            <a:r>
              <a:rPr lang="en-US" sz="2000" dirty="0" err="1" smtClean="0"/>
              <a:t>i</a:t>
            </a:r>
            <a:r>
              <a:rPr lang="en-US" sz="2000" dirty="0" smtClean="0"/>
              <a:t>&gt;0)                </a:t>
            </a:r>
          </a:p>
          <a:p>
            <a:pPr>
              <a:buNone/>
            </a:pPr>
            <a:r>
              <a:rPr lang="en-US" sz="2000" dirty="0" err="1" smtClean="0"/>
              <a:t>response.sendRedirect</a:t>
            </a:r>
            <a:r>
              <a:rPr lang="en-US" sz="2000" dirty="0" smtClean="0"/>
              <a:t>("login.html");</a:t>
            </a:r>
          </a:p>
          <a:p>
            <a:pPr>
              <a:buNone/>
            </a:pPr>
            <a:endParaRPr lang="en-US" sz="2000" dirty="0" smtClean="0"/>
          </a:p>
          <a:p>
            <a:pPr>
              <a:buNone/>
            </a:pPr>
            <a:r>
              <a:rPr lang="en-US" sz="2000" dirty="0" smtClean="0"/>
              <a:t>else                </a:t>
            </a:r>
          </a:p>
          <a:p>
            <a:pPr>
              <a:buNone/>
            </a:pPr>
            <a:r>
              <a:rPr lang="en-US" sz="2000" dirty="0" err="1" smtClean="0"/>
              <a:t>out.print</a:t>
            </a:r>
            <a:r>
              <a:rPr lang="en-US" sz="2000" dirty="0" smtClean="0"/>
              <a:t>("Insert Unsuccessful");            </a:t>
            </a:r>
          </a:p>
          <a:p>
            <a:pPr>
              <a:buNone/>
            </a:pPr>
            <a:r>
              <a:rPr lang="en-US" sz="2000" dirty="0" smtClean="0"/>
              <a:t>}</a:t>
            </a:r>
          </a:p>
          <a:p>
            <a:pPr>
              <a:buNone/>
            </a:pPr>
            <a:r>
              <a:rPr lang="en-US" sz="2000" dirty="0" smtClean="0"/>
              <a:t>catch (Exception e) {</a:t>
            </a:r>
          </a:p>
          <a:p>
            <a:pPr>
              <a:buNone/>
            </a:pPr>
            <a:r>
              <a:rPr lang="en-US" sz="2000" dirty="0" err="1" smtClean="0"/>
              <a:t>out.print</a:t>
            </a:r>
            <a:r>
              <a:rPr lang="en-US" sz="2000" dirty="0" smtClean="0"/>
              <a:t>(e);</a:t>
            </a:r>
          </a:p>
          <a:p>
            <a:pPr>
              <a:buNone/>
            </a:pPr>
            <a:r>
              <a:rPr lang="en-US" sz="2000" dirty="0" smtClean="0"/>
              <a:t>}</a:t>
            </a:r>
          </a:p>
          <a:p>
            <a:pPr>
              <a:buNone/>
            </a:pPr>
            <a:r>
              <a:rPr lang="en-US" sz="2000" dirty="0" err="1" smtClean="0"/>
              <a:t>out.close</a:t>
            </a:r>
            <a:r>
              <a:rPr lang="en-US" sz="2000" dirty="0" smtClean="0"/>
              <a:t>();</a:t>
            </a:r>
          </a:p>
          <a:p>
            <a:pPr>
              <a:buNone/>
            </a:pPr>
            <a:r>
              <a:rPr lang="en-US" sz="2000" dirty="0" smtClean="0"/>
              <a:t>%&gt;</a:t>
            </a:r>
            <a:endParaRPr lang="en-US" sz="2000" dirty="0"/>
          </a:p>
        </p:txBody>
      </p:sp>
    </p:spTree>
    <p:extLst>
      <p:ext uri="{BB962C8B-B14F-4D97-AF65-F5344CB8AC3E}">
        <p14:creationId xmlns="" xmlns:p14="http://schemas.microsoft.com/office/powerpoint/2010/main" val="36434108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19100" y="248194"/>
            <a:ext cx="10934700" cy="535577"/>
          </a:xfrm>
        </p:spPr>
        <p:txBody>
          <a:bodyPr>
            <a:noAutofit/>
          </a:bodyPr>
          <a:lstStyle/>
          <a:p>
            <a:pPr>
              <a:spcBef>
                <a:spcPts val="1200"/>
              </a:spcBef>
              <a:defRPr/>
            </a:pPr>
            <a:r>
              <a:rPr lang="en-US" sz="3200" dirty="0" smtClean="0">
                <a:solidFill>
                  <a:srgbClr val="FF0000"/>
                </a:solidFill>
              </a:rPr>
              <a:t>Login.html</a:t>
            </a:r>
          </a:p>
        </p:txBody>
      </p:sp>
      <p:sp>
        <p:nvSpPr>
          <p:cNvPr id="1026" name="AutoShape 2" descr="javascript document objec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6" name="Content Placeholder 4"/>
          <p:cNvSpPr txBox="1">
            <a:spLocks/>
          </p:cNvSpPr>
          <p:nvPr/>
        </p:nvSpPr>
        <p:spPr>
          <a:xfrm>
            <a:off x="701041" y="896984"/>
            <a:ext cx="5656217" cy="5799908"/>
          </a:xfrm>
          <a:prstGeom prst="rect">
            <a:avLst/>
          </a:prstGeom>
        </p:spPr>
        <p:txBody>
          <a:bodyPr vert="horz" lIns="91440" tIns="45720" rIns="91440" bIns="45720" rtlCol="0">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28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10" name="Content Placeholder 9"/>
          <p:cNvSpPr>
            <a:spLocks noGrp="1"/>
          </p:cNvSpPr>
          <p:nvPr>
            <p:ph idx="1"/>
          </p:nvPr>
        </p:nvSpPr>
        <p:spPr>
          <a:xfrm>
            <a:off x="457200" y="889000"/>
            <a:ext cx="10960100" cy="5651500"/>
          </a:xfrm>
        </p:spPr>
        <p:txBody>
          <a:bodyPr>
            <a:noAutofit/>
          </a:bodyPr>
          <a:lstStyle/>
          <a:p>
            <a:pPr>
              <a:lnSpc>
                <a:spcPct val="100000"/>
              </a:lnSpc>
              <a:spcBef>
                <a:spcPts val="0"/>
              </a:spcBef>
              <a:buNone/>
            </a:pPr>
            <a:r>
              <a:rPr lang="en-US" sz="2400" dirty="0" smtClean="0"/>
              <a:t>&lt;html&gt;</a:t>
            </a:r>
          </a:p>
          <a:p>
            <a:pPr>
              <a:lnSpc>
                <a:spcPct val="100000"/>
              </a:lnSpc>
              <a:spcBef>
                <a:spcPts val="0"/>
              </a:spcBef>
              <a:buNone/>
            </a:pPr>
            <a:r>
              <a:rPr lang="en-US" sz="2400" dirty="0" smtClean="0"/>
              <a:t>&lt;body </a:t>
            </a:r>
            <a:r>
              <a:rPr lang="en-US" sz="2400" dirty="0" err="1" smtClean="0"/>
              <a:t>bgcolor</a:t>
            </a:r>
            <a:r>
              <a:rPr lang="en-US" sz="2400" dirty="0" smtClean="0"/>
              <a:t>=pink&gt;</a:t>
            </a:r>
          </a:p>
          <a:p>
            <a:pPr>
              <a:lnSpc>
                <a:spcPct val="100000"/>
              </a:lnSpc>
              <a:spcBef>
                <a:spcPts val="0"/>
              </a:spcBef>
              <a:buNone/>
            </a:pPr>
            <a:r>
              <a:rPr lang="en-US" sz="2400" dirty="0" smtClean="0"/>
              <a:t>&lt;table align=center&gt;</a:t>
            </a:r>
          </a:p>
          <a:p>
            <a:pPr>
              <a:lnSpc>
                <a:spcPct val="100000"/>
              </a:lnSpc>
              <a:spcBef>
                <a:spcPts val="0"/>
              </a:spcBef>
              <a:buNone/>
            </a:pPr>
            <a:r>
              <a:rPr lang="en-US" sz="2400" dirty="0" smtClean="0"/>
              <a:t>&lt;form method="POST" action="loginjsp.jsp"&gt;</a:t>
            </a:r>
          </a:p>
          <a:p>
            <a:pPr>
              <a:lnSpc>
                <a:spcPct val="100000"/>
              </a:lnSpc>
              <a:spcBef>
                <a:spcPts val="0"/>
              </a:spcBef>
              <a:buNone/>
            </a:pPr>
            <a:r>
              <a:rPr lang="en-US" sz="2400" dirty="0" smtClean="0"/>
              <a:t>&lt;td&gt;</a:t>
            </a:r>
            <a:r>
              <a:rPr lang="en-US" sz="2400" dirty="0" err="1" smtClean="0"/>
              <a:t>UserName</a:t>
            </a:r>
            <a:r>
              <a:rPr lang="en-US" sz="2400" dirty="0" smtClean="0"/>
              <a:t>&lt;/td&gt;&lt;td&gt;&lt;input type="text" name="</a:t>
            </a:r>
            <a:r>
              <a:rPr lang="en-US" sz="2400" dirty="0" err="1" smtClean="0"/>
              <a:t>uname</a:t>
            </a:r>
            <a:r>
              <a:rPr lang="en-US" sz="2400" dirty="0" smtClean="0"/>
              <a:t>"/&gt;&lt;/td&gt;</a:t>
            </a:r>
          </a:p>
          <a:p>
            <a:pPr>
              <a:lnSpc>
                <a:spcPct val="100000"/>
              </a:lnSpc>
              <a:spcBef>
                <a:spcPts val="0"/>
              </a:spcBef>
              <a:buNone/>
            </a:pPr>
            <a:r>
              <a:rPr lang="en-US" sz="2400" dirty="0" smtClean="0"/>
              <a:t>&lt;/</a:t>
            </a:r>
            <a:r>
              <a:rPr lang="en-US" sz="2400" dirty="0" err="1" smtClean="0"/>
              <a:t>tr</a:t>
            </a:r>
            <a:r>
              <a:rPr lang="en-US" sz="2400" dirty="0" smtClean="0"/>
              <a:t>&gt;</a:t>
            </a:r>
          </a:p>
          <a:p>
            <a:pPr>
              <a:lnSpc>
                <a:spcPct val="100000"/>
              </a:lnSpc>
              <a:spcBef>
                <a:spcPts val="0"/>
              </a:spcBef>
              <a:buNone/>
            </a:pPr>
            <a:r>
              <a:rPr lang="en-US" sz="2400" dirty="0" smtClean="0"/>
              <a:t>&lt;</a:t>
            </a:r>
            <a:r>
              <a:rPr lang="en-US" sz="2400" dirty="0" err="1" smtClean="0"/>
              <a:t>tr</a:t>
            </a:r>
            <a:r>
              <a:rPr lang="en-US" sz="2400" dirty="0" smtClean="0"/>
              <a:t>&gt;</a:t>
            </a:r>
          </a:p>
          <a:p>
            <a:pPr>
              <a:lnSpc>
                <a:spcPct val="100000"/>
              </a:lnSpc>
              <a:spcBef>
                <a:spcPts val="0"/>
              </a:spcBef>
              <a:buNone/>
            </a:pPr>
            <a:r>
              <a:rPr lang="en-US" sz="2400" dirty="0" smtClean="0"/>
              <a:t>&lt;td&gt;Password&lt;/td&gt;&lt;td&gt;&lt;input type="password" name="</a:t>
            </a:r>
            <a:r>
              <a:rPr lang="en-US" sz="2400" dirty="0" err="1" smtClean="0"/>
              <a:t>pword</a:t>
            </a:r>
            <a:r>
              <a:rPr lang="en-US" sz="2400" dirty="0" smtClean="0"/>
              <a:t>"/&gt;&lt;td&gt;</a:t>
            </a:r>
          </a:p>
          <a:p>
            <a:pPr>
              <a:lnSpc>
                <a:spcPct val="100000"/>
              </a:lnSpc>
              <a:spcBef>
                <a:spcPts val="0"/>
              </a:spcBef>
              <a:buNone/>
            </a:pPr>
            <a:r>
              <a:rPr lang="en-US" sz="2400" dirty="0" smtClean="0"/>
              <a:t>&lt;/</a:t>
            </a:r>
            <a:r>
              <a:rPr lang="en-US" sz="2400" dirty="0" err="1" smtClean="0"/>
              <a:t>tr</a:t>
            </a:r>
            <a:r>
              <a:rPr lang="en-US" sz="2400" dirty="0" smtClean="0"/>
              <a:t>&gt;</a:t>
            </a:r>
          </a:p>
          <a:p>
            <a:pPr>
              <a:lnSpc>
                <a:spcPct val="100000"/>
              </a:lnSpc>
              <a:spcBef>
                <a:spcPts val="0"/>
              </a:spcBef>
              <a:buNone/>
            </a:pPr>
            <a:r>
              <a:rPr lang="en-US" sz="2400" dirty="0" smtClean="0"/>
              <a:t>&lt;</a:t>
            </a:r>
            <a:r>
              <a:rPr lang="en-US" sz="2400" dirty="0" err="1" smtClean="0"/>
              <a:t>tr</a:t>
            </a:r>
            <a:r>
              <a:rPr lang="en-US" sz="2400" dirty="0" smtClean="0"/>
              <a:t>&gt;</a:t>
            </a:r>
          </a:p>
          <a:p>
            <a:pPr>
              <a:lnSpc>
                <a:spcPct val="100000"/>
              </a:lnSpc>
              <a:spcBef>
                <a:spcPts val="0"/>
              </a:spcBef>
              <a:buNone/>
            </a:pPr>
            <a:r>
              <a:rPr lang="en-US" sz="2400" dirty="0" smtClean="0"/>
              <a:t>&lt;td&gt;&lt;/td&gt;&lt;td&gt;&lt;input type="submit" value="Login"/&gt;&lt;/td&gt;</a:t>
            </a:r>
          </a:p>
          <a:p>
            <a:pPr>
              <a:lnSpc>
                <a:spcPct val="100000"/>
              </a:lnSpc>
              <a:spcBef>
                <a:spcPts val="0"/>
              </a:spcBef>
              <a:buNone/>
            </a:pPr>
            <a:r>
              <a:rPr lang="en-US" sz="2400" dirty="0" smtClean="0"/>
              <a:t>&lt;/</a:t>
            </a:r>
            <a:r>
              <a:rPr lang="en-US" sz="2400" dirty="0" err="1" smtClean="0"/>
              <a:t>tr</a:t>
            </a:r>
            <a:r>
              <a:rPr lang="en-US" sz="2400" dirty="0" smtClean="0"/>
              <a:t>&gt;</a:t>
            </a:r>
          </a:p>
          <a:p>
            <a:pPr>
              <a:lnSpc>
                <a:spcPct val="100000"/>
              </a:lnSpc>
              <a:spcBef>
                <a:spcPts val="0"/>
              </a:spcBef>
              <a:buNone/>
            </a:pPr>
            <a:r>
              <a:rPr lang="en-US" sz="2400" dirty="0" smtClean="0"/>
              <a:t>&lt;/table&gt;</a:t>
            </a:r>
          </a:p>
          <a:p>
            <a:pPr>
              <a:lnSpc>
                <a:spcPct val="100000"/>
              </a:lnSpc>
              <a:spcBef>
                <a:spcPts val="0"/>
              </a:spcBef>
              <a:buNone/>
            </a:pPr>
            <a:r>
              <a:rPr lang="en-US" sz="2400" dirty="0" smtClean="0"/>
              <a:t>&lt;/form&gt;</a:t>
            </a:r>
          </a:p>
          <a:p>
            <a:pPr>
              <a:lnSpc>
                <a:spcPct val="100000"/>
              </a:lnSpc>
              <a:spcBef>
                <a:spcPts val="0"/>
              </a:spcBef>
              <a:buNone/>
            </a:pPr>
            <a:r>
              <a:rPr lang="en-US" sz="2400" dirty="0" smtClean="0"/>
              <a:t>&lt;/body&gt;</a:t>
            </a:r>
          </a:p>
          <a:p>
            <a:pPr>
              <a:lnSpc>
                <a:spcPct val="100000"/>
              </a:lnSpc>
              <a:spcBef>
                <a:spcPts val="0"/>
              </a:spcBef>
              <a:buNone/>
            </a:pPr>
            <a:r>
              <a:rPr lang="en-US" sz="2400" dirty="0" smtClean="0"/>
              <a:t>&lt;/html&gt;</a:t>
            </a:r>
          </a:p>
          <a:p>
            <a:pPr>
              <a:lnSpc>
                <a:spcPct val="100000"/>
              </a:lnSpc>
              <a:spcBef>
                <a:spcPts val="0"/>
              </a:spcBef>
              <a:buNone/>
            </a:pPr>
            <a:endParaRPr lang="en-US" sz="2400" dirty="0" smtClean="0"/>
          </a:p>
        </p:txBody>
      </p:sp>
    </p:spTree>
    <p:extLst>
      <p:ext uri="{BB962C8B-B14F-4D97-AF65-F5344CB8AC3E}">
        <p14:creationId xmlns="" xmlns:p14="http://schemas.microsoft.com/office/powerpoint/2010/main" val="36434108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19100" y="248194"/>
            <a:ext cx="10934700" cy="535577"/>
          </a:xfrm>
        </p:spPr>
        <p:txBody>
          <a:bodyPr>
            <a:noAutofit/>
          </a:bodyPr>
          <a:lstStyle/>
          <a:p>
            <a:pPr>
              <a:spcBef>
                <a:spcPts val="1200"/>
              </a:spcBef>
              <a:defRPr/>
            </a:pPr>
            <a:r>
              <a:rPr lang="en-US" sz="3200" dirty="0" smtClean="0">
                <a:solidFill>
                  <a:srgbClr val="FF0000"/>
                </a:solidFill>
              </a:rPr>
              <a:t>login.jsp</a:t>
            </a:r>
          </a:p>
        </p:txBody>
      </p:sp>
      <p:sp>
        <p:nvSpPr>
          <p:cNvPr id="1026" name="AutoShape 2" descr="javascript document objec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6" name="Content Placeholder 4"/>
          <p:cNvSpPr txBox="1">
            <a:spLocks/>
          </p:cNvSpPr>
          <p:nvPr/>
        </p:nvSpPr>
        <p:spPr>
          <a:xfrm>
            <a:off x="701041" y="896984"/>
            <a:ext cx="5656217" cy="5799908"/>
          </a:xfrm>
          <a:prstGeom prst="rect">
            <a:avLst/>
          </a:prstGeom>
        </p:spPr>
        <p:txBody>
          <a:bodyPr vert="horz" lIns="91440" tIns="45720" rIns="91440" bIns="45720" rtlCol="0">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28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10" name="Content Placeholder 9"/>
          <p:cNvSpPr>
            <a:spLocks noGrp="1"/>
          </p:cNvSpPr>
          <p:nvPr>
            <p:ph idx="1"/>
          </p:nvPr>
        </p:nvSpPr>
        <p:spPr>
          <a:xfrm>
            <a:off x="457200" y="889000"/>
            <a:ext cx="5143500" cy="5651500"/>
          </a:xfrm>
        </p:spPr>
        <p:txBody>
          <a:bodyPr>
            <a:noAutofit/>
          </a:bodyPr>
          <a:lstStyle/>
          <a:p>
            <a:pPr>
              <a:buNone/>
            </a:pPr>
            <a:r>
              <a:rPr lang="en-US" sz="2000" dirty="0" smtClean="0"/>
              <a:t>&lt;html&gt;</a:t>
            </a:r>
          </a:p>
          <a:p>
            <a:pPr>
              <a:buNone/>
            </a:pPr>
            <a:r>
              <a:rPr lang="en-US" sz="2000" dirty="0" smtClean="0"/>
              <a:t>&lt;body&gt;</a:t>
            </a:r>
          </a:p>
          <a:p>
            <a:pPr>
              <a:buNone/>
            </a:pPr>
            <a:r>
              <a:rPr lang="en-US" sz="2000" dirty="0" smtClean="0"/>
              <a:t>&lt;table&gt;</a:t>
            </a:r>
          </a:p>
          <a:p>
            <a:pPr>
              <a:buNone/>
            </a:pPr>
            <a:r>
              <a:rPr lang="en-US" sz="2000" dirty="0" smtClean="0"/>
              <a:t>&lt;%@ page import="</a:t>
            </a:r>
            <a:r>
              <a:rPr lang="en-US" sz="2000" dirty="0" err="1" smtClean="0"/>
              <a:t>java.util</a:t>
            </a:r>
            <a:r>
              <a:rPr lang="en-US" sz="2000" dirty="0" smtClean="0"/>
              <a:t>.*" %&gt;</a:t>
            </a:r>
          </a:p>
          <a:p>
            <a:pPr>
              <a:buNone/>
            </a:pPr>
            <a:r>
              <a:rPr lang="en-US" sz="2000" dirty="0" smtClean="0"/>
              <a:t>&lt;%@ page import="java.sql.*" %&gt;</a:t>
            </a:r>
          </a:p>
          <a:p>
            <a:pPr>
              <a:buNone/>
            </a:pPr>
            <a:r>
              <a:rPr lang="en-US" sz="2000" dirty="0" smtClean="0"/>
              <a:t>&lt;%@ page import="java.io.*;" %&gt;</a:t>
            </a:r>
          </a:p>
          <a:p>
            <a:pPr>
              <a:buNone/>
            </a:pPr>
            <a:r>
              <a:rPr lang="en-US" sz="2000" dirty="0" smtClean="0"/>
              <a:t>&lt;% </a:t>
            </a:r>
          </a:p>
          <a:p>
            <a:pPr>
              <a:buNone/>
            </a:pPr>
            <a:r>
              <a:rPr lang="en-US" sz="2000" dirty="0" err="1" smtClean="0"/>
              <a:t>response.setContentType</a:t>
            </a:r>
            <a:r>
              <a:rPr lang="en-US" sz="2000" dirty="0" smtClean="0"/>
              <a:t>("text/html");</a:t>
            </a:r>
          </a:p>
          <a:p>
            <a:pPr>
              <a:buNone/>
            </a:pPr>
            <a:r>
              <a:rPr lang="en-US" sz="2000" dirty="0" smtClean="0"/>
              <a:t>String </a:t>
            </a:r>
            <a:r>
              <a:rPr lang="en-US" sz="2000" dirty="0" err="1" smtClean="0"/>
              <a:t>uname</a:t>
            </a:r>
            <a:r>
              <a:rPr lang="en-US" sz="2000" dirty="0" smtClean="0"/>
              <a:t>=</a:t>
            </a:r>
            <a:r>
              <a:rPr lang="en-US" sz="2000" dirty="0" err="1" smtClean="0"/>
              <a:t>request.getParameter</a:t>
            </a:r>
            <a:r>
              <a:rPr lang="en-US" sz="2000" dirty="0" smtClean="0"/>
              <a:t>("</a:t>
            </a:r>
            <a:r>
              <a:rPr lang="en-US" sz="2000" dirty="0" err="1" smtClean="0"/>
              <a:t>uname</a:t>
            </a:r>
            <a:r>
              <a:rPr lang="en-US" sz="2000" dirty="0" smtClean="0"/>
              <a:t>");</a:t>
            </a:r>
          </a:p>
          <a:p>
            <a:pPr>
              <a:buNone/>
            </a:pPr>
            <a:r>
              <a:rPr lang="en-US" sz="2000" dirty="0" smtClean="0"/>
              <a:t>String pass=</a:t>
            </a:r>
            <a:r>
              <a:rPr lang="en-US" sz="2000" dirty="0" err="1" smtClean="0"/>
              <a:t>request.getParameter</a:t>
            </a:r>
            <a:r>
              <a:rPr lang="en-US" sz="2000" dirty="0" smtClean="0"/>
              <a:t>("</a:t>
            </a:r>
            <a:r>
              <a:rPr lang="en-US" sz="2000" dirty="0" err="1" smtClean="0"/>
              <a:t>pword</a:t>
            </a:r>
            <a:r>
              <a:rPr lang="en-US" sz="2000" dirty="0" smtClean="0"/>
              <a:t>");</a:t>
            </a:r>
          </a:p>
          <a:p>
            <a:pPr>
              <a:buNone/>
            </a:pPr>
            <a:r>
              <a:rPr lang="en-US" sz="2000" dirty="0" smtClean="0"/>
              <a:t>try{</a:t>
            </a:r>
          </a:p>
          <a:p>
            <a:pPr>
              <a:buNone/>
            </a:pPr>
            <a:r>
              <a:rPr lang="en-US" sz="2000" dirty="0" err="1" smtClean="0"/>
              <a:t>Class.forName</a:t>
            </a:r>
            <a:r>
              <a:rPr lang="en-US" sz="2000" dirty="0" smtClean="0"/>
              <a:t>("</a:t>
            </a:r>
            <a:r>
              <a:rPr lang="en-US" sz="2000" dirty="0" err="1" smtClean="0"/>
              <a:t>com.mysql.jdbc.Driver</a:t>
            </a:r>
            <a:r>
              <a:rPr lang="en-US" sz="2000" dirty="0" smtClean="0"/>
              <a:t>");</a:t>
            </a:r>
          </a:p>
          <a:p>
            <a:pPr>
              <a:buNone/>
            </a:pPr>
            <a:r>
              <a:rPr lang="en-US" sz="2000" dirty="0" smtClean="0"/>
              <a:t>Connection con=</a:t>
            </a:r>
            <a:r>
              <a:rPr lang="en-US" sz="2000" dirty="0" err="1" smtClean="0"/>
              <a:t>DriverManager.getConnection</a:t>
            </a:r>
            <a:r>
              <a:rPr lang="en-US" sz="2000" dirty="0" smtClean="0"/>
              <a:t>("</a:t>
            </a:r>
            <a:r>
              <a:rPr lang="en-US" sz="2000" dirty="0" err="1" smtClean="0"/>
              <a:t>jdbc:mysql</a:t>
            </a:r>
            <a:r>
              <a:rPr lang="en-US" sz="2000" dirty="0" smtClean="0"/>
              <a:t>://</a:t>
            </a:r>
            <a:r>
              <a:rPr lang="en-US" sz="2000" dirty="0" err="1" smtClean="0"/>
              <a:t>localhost</a:t>
            </a:r>
            <a:r>
              <a:rPr lang="en-US" sz="2000" dirty="0" smtClean="0"/>
              <a:t>/</a:t>
            </a:r>
            <a:r>
              <a:rPr lang="en-US" sz="2000" dirty="0" err="1" smtClean="0"/>
              <a:t>IIICSE","root","root</a:t>
            </a:r>
            <a:r>
              <a:rPr lang="en-US" sz="2000" dirty="0" smtClean="0"/>
              <a:t>");</a:t>
            </a:r>
          </a:p>
          <a:p>
            <a:pPr>
              <a:buNone/>
            </a:pPr>
            <a:r>
              <a:rPr lang="en-US" sz="2000" dirty="0" smtClean="0"/>
              <a:t>            </a:t>
            </a:r>
          </a:p>
        </p:txBody>
      </p:sp>
      <p:sp>
        <p:nvSpPr>
          <p:cNvPr id="11" name="Content Placeholder 9"/>
          <p:cNvSpPr txBox="1">
            <a:spLocks/>
          </p:cNvSpPr>
          <p:nvPr/>
        </p:nvSpPr>
        <p:spPr>
          <a:xfrm>
            <a:off x="5778500" y="977900"/>
            <a:ext cx="5905500" cy="5651500"/>
          </a:xfrm>
          <a:prstGeom prst="rect">
            <a:avLst/>
          </a:prstGeom>
        </p:spPr>
        <p:txBody>
          <a:bodyPr vert="horz" lIns="91440" tIns="45720" rIns="91440" bIns="45720" rtlCol="0">
            <a:noAutofit/>
          </a:bodyPr>
          <a:lstStyle/>
          <a:p>
            <a:pPr>
              <a:buNone/>
            </a:pPr>
            <a:r>
              <a:rPr lang="en-US" sz="2000" dirty="0" err="1" smtClean="0"/>
              <a:t>PreparedStatement</a:t>
            </a:r>
            <a:r>
              <a:rPr lang="en-US" sz="2000" dirty="0" smtClean="0"/>
              <a:t> </a:t>
            </a:r>
            <a:r>
              <a:rPr lang="en-US" sz="2000" dirty="0" err="1" smtClean="0"/>
              <a:t>ps</a:t>
            </a:r>
            <a:r>
              <a:rPr lang="en-US" sz="2000" dirty="0" smtClean="0"/>
              <a:t>= </a:t>
            </a:r>
            <a:r>
              <a:rPr lang="en-US" sz="2000" dirty="0" err="1" smtClean="0"/>
              <a:t>con.prepareStatement</a:t>
            </a:r>
            <a:r>
              <a:rPr lang="en-US" sz="2000" dirty="0" smtClean="0"/>
              <a:t>("Select </a:t>
            </a:r>
            <a:r>
              <a:rPr lang="en-US" sz="2000" dirty="0" err="1" smtClean="0"/>
              <a:t>uname,password</a:t>
            </a:r>
            <a:r>
              <a:rPr lang="en-US" sz="2000" dirty="0" smtClean="0"/>
              <a:t> from signup where </a:t>
            </a:r>
            <a:r>
              <a:rPr lang="en-US" sz="2000" dirty="0" err="1" smtClean="0"/>
              <a:t>uname</a:t>
            </a:r>
            <a:r>
              <a:rPr lang="en-US" sz="2000" dirty="0" smtClean="0"/>
              <a:t>=? and password=?");</a:t>
            </a:r>
          </a:p>
          <a:p>
            <a:pPr>
              <a:buNone/>
            </a:pPr>
            <a:r>
              <a:rPr lang="en-US" sz="2000" dirty="0" err="1" smtClean="0"/>
              <a:t>ps.setString</a:t>
            </a:r>
            <a:r>
              <a:rPr lang="en-US" sz="2000" dirty="0" smtClean="0"/>
              <a:t>(1, </a:t>
            </a:r>
            <a:r>
              <a:rPr lang="en-US" sz="2000" dirty="0" err="1" smtClean="0"/>
              <a:t>uname</a:t>
            </a:r>
            <a:r>
              <a:rPr lang="en-US" sz="2000" dirty="0" smtClean="0"/>
              <a:t>);</a:t>
            </a:r>
          </a:p>
          <a:p>
            <a:pPr>
              <a:buNone/>
            </a:pPr>
            <a:r>
              <a:rPr lang="en-US" sz="2000" dirty="0" smtClean="0"/>
              <a:t>            </a:t>
            </a:r>
            <a:r>
              <a:rPr lang="en-US" sz="2000" dirty="0" err="1" smtClean="0"/>
              <a:t>ps.setString</a:t>
            </a:r>
            <a:r>
              <a:rPr lang="en-US" sz="2000" dirty="0" smtClean="0"/>
              <a:t>(2, pass);</a:t>
            </a:r>
          </a:p>
          <a:p>
            <a:pPr>
              <a:buNone/>
            </a:pPr>
            <a:r>
              <a:rPr lang="en-US" sz="2000" dirty="0" smtClean="0"/>
              <a:t>            </a:t>
            </a:r>
            <a:r>
              <a:rPr lang="en-US" sz="2000" dirty="0" err="1" smtClean="0"/>
              <a:t>ResultSet</a:t>
            </a:r>
            <a:r>
              <a:rPr lang="en-US" sz="2000" dirty="0" smtClean="0"/>
              <a:t> </a:t>
            </a:r>
            <a:r>
              <a:rPr lang="en-US" sz="2000" dirty="0" err="1" smtClean="0"/>
              <a:t>rs</a:t>
            </a:r>
            <a:r>
              <a:rPr lang="en-US" sz="2000" dirty="0" smtClean="0"/>
              <a:t>=</a:t>
            </a:r>
            <a:r>
              <a:rPr lang="en-US" sz="2000" dirty="0" err="1" smtClean="0"/>
              <a:t>ps.executeQuery</a:t>
            </a:r>
            <a:r>
              <a:rPr lang="en-US" sz="2000" dirty="0" smtClean="0"/>
              <a:t>();</a:t>
            </a:r>
          </a:p>
          <a:p>
            <a:pPr>
              <a:buNone/>
            </a:pPr>
            <a:r>
              <a:rPr lang="en-US" sz="2000" dirty="0" smtClean="0"/>
              <a:t>            if (</a:t>
            </a:r>
            <a:r>
              <a:rPr lang="en-US" sz="2000" dirty="0" err="1" smtClean="0"/>
              <a:t>rs.next</a:t>
            </a:r>
            <a:r>
              <a:rPr lang="en-US" sz="2000" dirty="0" smtClean="0"/>
              <a:t>()) {</a:t>
            </a:r>
          </a:p>
          <a:p>
            <a:pPr>
              <a:buNone/>
            </a:pPr>
            <a:r>
              <a:rPr lang="en-US" sz="2000" dirty="0" smtClean="0"/>
              <a:t>                 </a:t>
            </a:r>
            <a:r>
              <a:rPr lang="en-US" sz="2000" dirty="0" err="1" smtClean="0"/>
              <a:t>response.sendRedirect</a:t>
            </a:r>
            <a:r>
              <a:rPr lang="en-US" sz="2000" dirty="0" smtClean="0"/>
              <a:t>("home.html");</a:t>
            </a:r>
          </a:p>
          <a:p>
            <a:pPr>
              <a:buNone/>
            </a:pPr>
            <a:r>
              <a:rPr lang="en-US" sz="2000" dirty="0" smtClean="0"/>
              <a:t>            } </a:t>
            </a:r>
          </a:p>
          <a:p>
            <a:pPr>
              <a:buNone/>
            </a:pPr>
            <a:r>
              <a:rPr lang="en-US" sz="2000" dirty="0" smtClean="0"/>
              <a:t>            else {</a:t>
            </a:r>
          </a:p>
          <a:p>
            <a:pPr>
              <a:buNone/>
            </a:pPr>
            <a:r>
              <a:rPr lang="en-US" sz="2000" dirty="0" smtClean="0"/>
              <a:t>                </a:t>
            </a:r>
            <a:r>
              <a:rPr lang="en-US" sz="2000" dirty="0" err="1" smtClean="0"/>
              <a:t>response.sendRedirect</a:t>
            </a:r>
            <a:r>
              <a:rPr lang="en-US" sz="2000" dirty="0" smtClean="0"/>
              <a:t>("login.html");</a:t>
            </a:r>
          </a:p>
          <a:p>
            <a:pPr>
              <a:buNone/>
            </a:pPr>
            <a:r>
              <a:rPr lang="en-US" sz="2000" dirty="0" smtClean="0"/>
              <a:t>                        </a:t>
            </a:r>
          </a:p>
          <a:p>
            <a:pPr>
              <a:buNone/>
            </a:pPr>
            <a:r>
              <a:rPr lang="en-US" sz="2000" dirty="0" smtClean="0"/>
              <a:t>            }</a:t>
            </a:r>
          </a:p>
          <a:p>
            <a:pPr>
              <a:buNone/>
            </a:pPr>
            <a:r>
              <a:rPr lang="en-US" sz="2000" dirty="0" smtClean="0"/>
              <a:t>              }</a:t>
            </a:r>
          </a:p>
          <a:p>
            <a:pPr>
              <a:buNone/>
            </a:pPr>
            <a:r>
              <a:rPr lang="en-US" sz="2000" dirty="0" smtClean="0"/>
              <a:t>catch(Exception e) {</a:t>
            </a:r>
          </a:p>
          <a:p>
            <a:pPr>
              <a:buNone/>
            </a:pPr>
            <a:r>
              <a:rPr lang="en-US" sz="2000" dirty="0" err="1" smtClean="0"/>
              <a:t>out.print</a:t>
            </a:r>
            <a:r>
              <a:rPr lang="en-US" sz="2000" dirty="0" smtClean="0"/>
              <a:t>(e);</a:t>
            </a:r>
          </a:p>
          <a:p>
            <a:pPr>
              <a:buNone/>
            </a:pPr>
            <a:r>
              <a:rPr lang="en-US" sz="2000" dirty="0" smtClean="0"/>
              <a:t>}</a:t>
            </a:r>
          </a:p>
          <a:p>
            <a:pPr>
              <a:buNone/>
            </a:pPr>
            <a:r>
              <a:rPr lang="en-US" sz="2000" dirty="0" smtClean="0"/>
              <a:t>%&gt;</a:t>
            </a:r>
          </a:p>
          <a:p>
            <a:endParaRPr lang="en-US" sz="2000" dirty="0"/>
          </a:p>
        </p:txBody>
      </p:sp>
    </p:spTree>
    <p:extLst>
      <p:ext uri="{BB962C8B-B14F-4D97-AF65-F5344CB8AC3E}">
        <p14:creationId xmlns="" xmlns:p14="http://schemas.microsoft.com/office/powerpoint/2010/main" val="36434108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4" name="Title 1"/>
          <p:cNvSpPr>
            <a:spLocks noGrp="1"/>
          </p:cNvSpPr>
          <p:nvPr>
            <p:ph type="title"/>
          </p:nvPr>
        </p:nvSpPr>
        <p:spPr>
          <a:xfrm>
            <a:off x="419100" y="248194"/>
            <a:ext cx="10934700" cy="535577"/>
          </a:xfrm>
        </p:spPr>
        <p:txBody>
          <a:bodyPr>
            <a:noAutofit/>
          </a:bodyPr>
          <a:lstStyle/>
          <a:p>
            <a:r>
              <a:rPr lang="en-US" sz="3600" dirty="0" smtClean="0">
                <a:solidFill>
                  <a:srgbClr val="FF0000"/>
                </a:solidFill>
              </a:rPr>
              <a:t>Cont …</a:t>
            </a:r>
            <a:endParaRPr lang="en-US" sz="3600" dirty="0">
              <a:solidFill>
                <a:srgbClr val="FF0000"/>
              </a:solidFill>
            </a:endParaRPr>
          </a:p>
        </p:txBody>
      </p:sp>
      <p:sp>
        <p:nvSpPr>
          <p:cNvPr id="1026" name="AutoShape 2" descr="javascript document objec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6" name="Content Placeholder 4"/>
          <p:cNvSpPr txBox="1">
            <a:spLocks/>
          </p:cNvSpPr>
          <p:nvPr/>
        </p:nvSpPr>
        <p:spPr>
          <a:xfrm>
            <a:off x="701041" y="896984"/>
            <a:ext cx="5656217" cy="5799908"/>
          </a:xfrm>
          <a:prstGeom prst="rect">
            <a:avLst/>
          </a:prstGeom>
        </p:spPr>
        <p:txBody>
          <a:bodyPr vert="horz" lIns="91440" tIns="45720" rIns="91440" bIns="45720" rtlCol="0">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28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8" name="Content Placeholder 7"/>
          <p:cNvSpPr>
            <a:spLocks noGrp="1"/>
          </p:cNvSpPr>
          <p:nvPr>
            <p:ph idx="1"/>
          </p:nvPr>
        </p:nvSpPr>
        <p:spPr>
          <a:xfrm>
            <a:off x="457200" y="1054100"/>
            <a:ext cx="11569700" cy="5651500"/>
          </a:xfrm>
        </p:spPr>
        <p:txBody>
          <a:bodyPr>
            <a:normAutofit lnSpcReduction="10000"/>
          </a:bodyPr>
          <a:lstStyle/>
          <a:p>
            <a:pPr algn="just"/>
            <a:r>
              <a:rPr lang="en-US" sz="3200" b="1" dirty="0" smtClean="0"/>
              <a:t>JSP</a:t>
            </a:r>
            <a:r>
              <a:rPr lang="en-US" sz="3200" dirty="0" smtClean="0"/>
              <a:t> pages are easier to maintain then a </a:t>
            </a:r>
            <a:r>
              <a:rPr lang="en-US" sz="3200" b="1" dirty="0" smtClean="0"/>
              <a:t>Servlet</a:t>
            </a:r>
            <a:r>
              <a:rPr lang="en-US" sz="3200" dirty="0" smtClean="0"/>
              <a:t>. </a:t>
            </a:r>
          </a:p>
          <a:p>
            <a:pPr algn="just"/>
            <a:r>
              <a:rPr lang="en-US" sz="3200" dirty="0" smtClean="0"/>
              <a:t>JSP pages are opposite of Servlets as a servlet adds HTML code inside Java code, while JSP adds Java code inside HTML using JSP tags.</a:t>
            </a:r>
          </a:p>
          <a:p>
            <a:pPr algn="just"/>
            <a:r>
              <a:rPr lang="en-US" sz="3200" dirty="0" smtClean="0"/>
              <a:t>Using JSP, you can collect input from users through Webpage forms, present records from a database or another source, and create </a:t>
            </a:r>
            <a:r>
              <a:rPr lang="en-US" sz="3200" dirty="0" err="1" smtClean="0"/>
              <a:t>Webpages</a:t>
            </a:r>
            <a:r>
              <a:rPr lang="en-US" sz="3200" dirty="0" smtClean="0"/>
              <a:t> dynamically.</a:t>
            </a:r>
          </a:p>
          <a:p>
            <a:pPr algn="just"/>
            <a:r>
              <a:rPr lang="en-US" sz="3200" dirty="0" smtClean="0"/>
              <a:t>JSP tags can be used for a variety of purposes, such as</a:t>
            </a:r>
          </a:p>
          <a:p>
            <a:pPr lvl="1" algn="just"/>
            <a:r>
              <a:rPr lang="en-US" sz="3000" dirty="0" smtClean="0"/>
              <a:t> retrieving information from a database</a:t>
            </a:r>
          </a:p>
          <a:p>
            <a:pPr lvl="1" algn="just"/>
            <a:r>
              <a:rPr lang="en-US" sz="3000" dirty="0" smtClean="0"/>
              <a:t> accessing JavaBeans components, </a:t>
            </a:r>
          </a:p>
          <a:p>
            <a:pPr lvl="1" algn="just"/>
            <a:r>
              <a:rPr lang="en-US" sz="3000" dirty="0" smtClean="0"/>
              <a:t>passing control between pages, </a:t>
            </a:r>
          </a:p>
          <a:p>
            <a:pPr lvl="1" algn="just"/>
            <a:r>
              <a:rPr lang="en-US" sz="3000" dirty="0" smtClean="0"/>
              <a:t>and sharing information between requests, pages etc.</a:t>
            </a:r>
          </a:p>
        </p:txBody>
      </p:sp>
    </p:spTree>
    <p:extLst>
      <p:ext uri="{BB962C8B-B14F-4D97-AF65-F5344CB8AC3E}">
        <p14:creationId xmlns="" xmlns:p14="http://schemas.microsoft.com/office/powerpoint/2010/main" val="36434108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19100" y="248194"/>
            <a:ext cx="10934700" cy="535577"/>
          </a:xfrm>
        </p:spPr>
        <p:txBody>
          <a:bodyPr>
            <a:noAutofit/>
          </a:bodyPr>
          <a:lstStyle/>
          <a:p>
            <a:pPr lvl="0"/>
            <a:r>
              <a:rPr lang="en-US" sz="2000" dirty="0" smtClean="0">
                <a:solidFill>
                  <a:srgbClr val="FF0000"/>
                </a:solidFill>
              </a:rPr>
              <a:t>JSP program to store employee details sent from registration form in to database table. </a:t>
            </a:r>
            <a:endParaRPr lang="en-US" sz="2000" dirty="0">
              <a:solidFill>
                <a:srgbClr val="FF0000"/>
              </a:solidFill>
            </a:endParaRPr>
          </a:p>
        </p:txBody>
      </p:sp>
      <p:sp>
        <p:nvSpPr>
          <p:cNvPr id="1026" name="AutoShape 2" descr="javascript document objec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6" name="Content Placeholder 4"/>
          <p:cNvSpPr txBox="1">
            <a:spLocks/>
          </p:cNvSpPr>
          <p:nvPr/>
        </p:nvSpPr>
        <p:spPr>
          <a:xfrm>
            <a:off x="701041" y="896984"/>
            <a:ext cx="5656217" cy="5799908"/>
          </a:xfrm>
          <a:prstGeom prst="rect">
            <a:avLst/>
          </a:prstGeom>
        </p:spPr>
        <p:txBody>
          <a:bodyPr vert="horz" lIns="91440" tIns="45720" rIns="91440" bIns="45720" rtlCol="0">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28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10" name="Content Placeholder 9"/>
          <p:cNvSpPr>
            <a:spLocks noGrp="1"/>
          </p:cNvSpPr>
          <p:nvPr>
            <p:ph idx="1"/>
          </p:nvPr>
        </p:nvSpPr>
        <p:spPr>
          <a:xfrm>
            <a:off x="342900" y="889000"/>
            <a:ext cx="5257800" cy="5651500"/>
          </a:xfrm>
        </p:spPr>
        <p:txBody>
          <a:bodyPr>
            <a:noAutofit/>
          </a:bodyPr>
          <a:lstStyle/>
          <a:p>
            <a:pPr>
              <a:buNone/>
            </a:pPr>
            <a:r>
              <a:rPr lang="en-US" sz="2400" u="sng" dirty="0" smtClean="0">
                <a:solidFill>
                  <a:srgbClr val="FF0000"/>
                </a:solidFill>
              </a:rPr>
              <a:t>emp.html</a:t>
            </a:r>
          </a:p>
          <a:p>
            <a:pPr>
              <a:buNone/>
            </a:pPr>
            <a:r>
              <a:rPr lang="en-US" sz="1800" dirty="0" smtClean="0"/>
              <a:t>&lt;html&gt;</a:t>
            </a:r>
          </a:p>
          <a:p>
            <a:pPr>
              <a:buNone/>
            </a:pPr>
            <a:r>
              <a:rPr lang="en-US" sz="1800" dirty="0" smtClean="0"/>
              <a:t>&lt;body&gt;</a:t>
            </a:r>
          </a:p>
          <a:p>
            <a:pPr>
              <a:buNone/>
            </a:pPr>
            <a:r>
              <a:rPr lang="en-US" sz="1800" dirty="0" smtClean="0"/>
              <a:t>&lt;h3&gt;&lt;center&gt;Employee Registration Form&lt;/center&gt;&lt;/h3&gt;</a:t>
            </a:r>
          </a:p>
          <a:p>
            <a:pPr>
              <a:buNone/>
            </a:pPr>
            <a:r>
              <a:rPr lang="en-US" sz="1800" dirty="0" smtClean="0"/>
              <a:t>&lt;form method="POST“ action="http://localhost:8080/employee/employee"&gt;</a:t>
            </a:r>
          </a:p>
          <a:p>
            <a:pPr>
              <a:buNone/>
            </a:pPr>
            <a:r>
              <a:rPr lang="en-US" sz="1800" dirty="0" smtClean="0"/>
              <a:t>&lt;table align="center"&gt;</a:t>
            </a:r>
          </a:p>
          <a:p>
            <a:pPr>
              <a:buNone/>
            </a:pPr>
            <a:r>
              <a:rPr lang="en-US" sz="1800" dirty="0" smtClean="0"/>
              <a:t>&lt;</a:t>
            </a:r>
            <a:r>
              <a:rPr lang="en-US" sz="1800" dirty="0" err="1" smtClean="0"/>
              <a:t>tr</a:t>
            </a:r>
            <a:r>
              <a:rPr lang="en-US" sz="1800" dirty="0" smtClean="0"/>
              <a:t>&gt;</a:t>
            </a:r>
          </a:p>
          <a:p>
            <a:pPr>
              <a:buNone/>
            </a:pPr>
            <a:r>
              <a:rPr lang="en-US" sz="1800" dirty="0" smtClean="0"/>
              <a:t>&lt;td&gt;</a:t>
            </a:r>
            <a:r>
              <a:rPr lang="en-US" sz="1800" dirty="0" err="1" smtClean="0"/>
              <a:t>Eid</a:t>
            </a:r>
            <a:r>
              <a:rPr lang="en-US" sz="1800" dirty="0" smtClean="0"/>
              <a:t>:&lt;/td&gt;</a:t>
            </a:r>
          </a:p>
          <a:p>
            <a:pPr>
              <a:buNone/>
            </a:pPr>
            <a:r>
              <a:rPr lang="en-US" sz="1800" dirty="0" smtClean="0"/>
              <a:t>&lt;td&gt;&lt;input type="</a:t>
            </a:r>
            <a:r>
              <a:rPr lang="en-US" sz="1800" dirty="0" err="1" smtClean="0"/>
              <a:t>text"name</a:t>
            </a:r>
            <a:r>
              <a:rPr lang="en-US" sz="1800" dirty="0" smtClean="0"/>
              <a:t>="</a:t>
            </a:r>
            <a:r>
              <a:rPr lang="en-US" sz="1800" dirty="0" err="1" smtClean="0"/>
              <a:t>eid</a:t>
            </a:r>
            <a:r>
              <a:rPr lang="en-US" sz="1800" dirty="0" smtClean="0"/>
              <a:t>"/&gt;&lt;/td&gt;</a:t>
            </a:r>
          </a:p>
          <a:p>
            <a:pPr>
              <a:buNone/>
            </a:pPr>
            <a:r>
              <a:rPr lang="en-US" sz="1800" dirty="0" smtClean="0"/>
              <a:t>&lt;/</a:t>
            </a:r>
            <a:r>
              <a:rPr lang="en-US" sz="1800" dirty="0" err="1" smtClean="0"/>
              <a:t>tr</a:t>
            </a:r>
            <a:r>
              <a:rPr lang="en-US" sz="1800" dirty="0" smtClean="0"/>
              <a:t>&gt;</a:t>
            </a:r>
          </a:p>
          <a:p>
            <a:pPr>
              <a:buNone/>
            </a:pPr>
            <a:r>
              <a:rPr lang="en-US" sz="1800" dirty="0" smtClean="0"/>
              <a:t>&lt;</a:t>
            </a:r>
            <a:r>
              <a:rPr lang="en-US" sz="1800" dirty="0" err="1" smtClean="0"/>
              <a:t>tr</a:t>
            </a:r>
            <a:r>
              <a:rPr lang="en-US" sz="1800" dirty="0" smtClean="0"/>
              <a:t>&gt;</a:t>
            </a:r>
          </a:p>
          <a:p>
            <a:pPr>
              <a:buNone/>
            </a:pPr>
            <a:r>
              <a:rPr lang="en-US" sz="1800" dirty="0" smtClean="0"/>
              <a:t>&lt;td&gt;</a:t>
            </a:r>
            <a:r>
              <a:rPr lang="en-US" sz="1800" dirty="0" err="1" smtClean="0"/>
              <a:t>Ename</a:t>
            </a:r>
            <a:r>
              <a:rPr lang="en-US" sz="1800" dirty="0" smtClean="0"/>
              <a:t>:&lt;/td&gt;</a:t>
            </a:r>
          </a:p>
          <a:p>
            <a:pPr>
              <a:buNone/>
            </a:pPr>
            <a:r>
              <a:rPr lang="en-US" sz="1800" dirty="0" smtClean="0"/>
              <a:t>&lt;td&gt;&lt;input type="</a:t>
            </a:r>
            <a:r>
              <a:rPr lang="en-US" sz="1800" dirty="0" err="1" smtClean="0"/>
              <a:t>text"name</a:t>
            </a:r>
            <a:r>
              <a:rPr lang="en-US" sz="1800" dirty="0" smtClean="0"/>
              <a:t>="</a:t>
            </a:r>
            <a:r>
              <a:rPr lang="en-US" sz="1800" dirty="0" err="1" smtClean="0"/>
              <a:t>ename</a:t>
            </a:r>
            <a:r>
              <a:rPr lang="en-US" sz="1800" dirty="0" smtClean="0"/>
              <a:t>"/&gt;&lt;/td&gt;</a:t>
            </a:r>
          </a:p>
          <a:p>
            <a:pPr>
              <a:buNone/>
            </a:pPr>
            <a:r>
              <a:rPr lang="en-US" sz="1800" dirty="0" smtClean="0"/>
              <a:t>&lt;/</a:t>
            </a:r>
            <a:r>
              <a:rPr lang="en-US" sz="1800" dirty="0" err="1" smtClean="0"/>
              <a:t>tr</a:t>
            </a:r>
            <a:r>
              <a:rPr lang="en-US" sz="1800" dirty="0" smtClean="0"/>
              <a:t>&gt; &lt;</a:t>
            </a:r>
            <a:r>
              <a:rPr lang="en-US" sz="1800" dirty="0" err="1" smtClean="0"/>
              <a:t>tr</a:t>
            </a:r>
            <a:r>
              <a:rPr lang="en-US" sz="1800" dirty="0" smtClean="0"/>
              <a:t>&gt;</a:t>
            </a:r>
          </a:p>
        </p:txBody>
      </p:sp>
      <p:sp>
        <p:nvSpPr>
          <p:cNvPr id="11" name="Content Placeholder 9"/>
          <p:cNvSpPr txBox="1">
            <a:spLocks/>
          </p:cNvSpPr>
          <p:nvPr/>
        </p:nvSpPr>
        <p:spPr>
          <a:xfrm>
            <a:off x="5778500" y="977900"/>
            <a:ext cx="5905500" cy="5651500"/>
          </a:xfrm>
          <a:prstGeom prst="rect">
            <a:avLst/>
          </a:prstGeom>
        </p:spPr>
        <p:txBody>
          <a:bodyPr vert="horz" lIns="91440" tIns="45720" rIns="91440" bIns="45720" rtlCol="0">
            <a:noAutofit/>
          </a:bodyPr>
          <a:lstStyle/>
          <a:p>
            <a:pPr>
              <a:buNone/>
            </a:pPr>
            <a:r>
              <a:rPr lang="en-US" dirty="0" smtClean="0"/>
              <a:t>&lt;td&gt;</a:t>
            </a:r>
            <a:r>
              <a:rPr lang="en-US" dirty="0" err="1" smtClean="0"/>
              <a:t>phno</a:t>
            </a:r>
            <a:r>
              <a:rPr lang="en-US" dirty="0" smtClean="0"/>
              <a:t>:&lt;/td&gt;</a:t>
            </a:r>
          </a:p>
          <a:p>
            <a:pPr>
              <a:buNone/>
            </a:pPr>
            <a:r>
              <a:rPr lang="en-US" dirty="0" smtClean="0"/>
              <a:t>&lt;td&gt;&lt;input type="</a:t>
            </a:r>
            <a:r>
              <a:rPr lang="en-US" dirty="0" err="1" smtClean="0"/>
              <a:t>text"name</a:t>
            </a:r>
            <a:r>
              <a:rPr lang="en-US" dirty="0" smtClean="0"/>
              <a:t>="</a:t>
            </a:r>
            <a:r>
              <a:rPr lang="en-US" dirty="0" err="1" smtClean="0"/>
              <a:t>ephno</a:t>
            </a:r>
            <a:r>
              <a:rPr lang="en-US" dirty="0" smtClean="0"/>
              <a:t>"/&gt;&lt;/td&gt;</a:t>
            </a:r>
          </a:p>
          <a:p>
            <a:pPr>
              <a:buNone/>
            </a:pPr>
            <a:endParaRPr lang="en-US" dirty="0" smtClean="0"/>
          </a:p>
          <a:p>
            <a:pPr>
              <a:buNone/>
            </a:pPr>
            <a:r>
              <a:rPr lang="en-US" dirty="0" smtClean="0"/>
              <a:t>&lt;/</a:t>
            </a:r>
            <a:r>
              <a:rPr lang="en-US" dirty="0" err="1" smtClean="0"/>
              <a:t>tr</a:t>
            </a:r>
            <a:r>
              <a:rPr lang="en-US" dirty="0" smtClean="0"/>
              <a:t>&gt;</a:t>
            </a:r>
          </a:p>
          <a:p>
            <a:pPr>
              <a:buNone/>
            </a:pPr>
            <a:r>
              <a:rPr lang="en-US" dirty="0" smtClean="0"/>
              <a:t>&lt;</a:t>
            </a:r>
            <a:r>
              <a:rPr lang="en-US" dirty="0" err="1" smtClean="0"/>
              <a:t>tr</a:t>
            </a:r>
            <a:r>
              <a:rPr lang="en-US" dirty="0" smtClean="0"/>
              <a:t>&gt;</a:t>
            </a:r>
          </a:p>
          <a:p>
            <a:pPr>
              <a:buNone/>
            </a:pPr>
            <a:r>
              <a:rPr lang="en-US" dirty="0" smtClean="0"/>
              <a:t>&lt;td&gt;Address:&lt;/td&gt;</a:t>
            </a:r>
          </a:p>
          <a:p>
            <a:pPr>
              <a:buNone/>
            </a:pPr>
            <a:r>
              <a:rPr lang="en-US" dirty="0" smtClean="0"/>
              <a:t>&lt;td&gt;&lt;input type="</a:t>
            </a:r>
            <a:r>
              <a:rPr lang="en-US" dirty="0" err="1" smtClean="0"/>
              <a:t>text"name</a:t>
            </a:r>
            <a:r>
              <a:rPr lang="en-US" dirty="0" smtClean="0"/>
              <a:t>="</a:t>
            </a:r>
            <a:r>
              <a:rPr lang="en-US" dirty="0" err="1" smtClean="0"/>
              <a:t>eaddress</a:t>
            </a:r>
            <a:r>
              <a:rPr lang="en-US" dirty="0" smtClean="0"/>
              <a:t>"/&gt;&lt;/td&gt;</a:t>
            </a:r>
          </a:p>
          <a:p>
            <a:pPr>
              <a:buNone/>
            </a:pPr>
            <a:r>
              <a:rPr lang="en-US" dirty="0" smtClean="0"/>
              <a:t>&lt;/</a:t>
            </a:r>
            <a:r>
              <a:rPr lang="en-US" dirty="0" err="1" smtClean="0"/>
              <a:t>tr</a:t>
            </a:r>
            <a:r>
              <a:rPr lang="en-US" dirty="0" smtClean="0"/>
              <a:t>&gt;</a:t>
            </a:r>
          </a:p>
          <a:p>
            <a:pPr>
              <a:buNone/>
            </a:pPr>
            <a:r>
              <a:rPr lang="en-US" dirty="0" smtClean="0"/>
              <a:t>&lt;</a:t>
            </a:r>
            <a:r>
              <a:rPr lang="en-US" dirty="0" err="1" smtClean="0"/>
              <a:t>tr</a:t>
            </a:r>
            <a:r>
              <a:rPr lang="en-US" dirty="0" smtClean="0"/>
              <a:t>&gt;</a:t>
            </a:r>
          </a:p>
          <a:p>
            <a:pPr>
              <a:buNone/>
            </a:pPr>
            <a:r>
              <a:rPr lang="en-US" dirty="0" smtClean="0"/>
              <a:t>&lt;td&gt;email:&lt;/td&gt;</a:t>
            </a:r>
          </a:p>
          <a:p>
            <a:pPr>
              <a:buNone/>
            </a:pPr>
            <a:r>
              <a:rPr lang="en-US" dirty="0" smtClean="0"/>
              <a:t>&lt;td&gt;&lt;input type="</a:t>
            </a:r>
            <a:r>
              <a:rPr lang="en-US" dirty="0" err="1" smtClean="0"/>
              <a:t>text"name</a:t>
            </a:r>
            <a:r>
              <a:rPr lang="en-US" dirty="0" smtClean="0"/>
              <a:t>="email"/&gt;&lt;/td&gt;</a:t>
            </a:r>
          </a:p>
          <a:p>
            <a:pPr>
              <a:buNone/>
            </a:pPr>
            <a:r>
              <a:rPr lang="en-US" dirty="0" smtClean="0"/>
              <a:t>&lt;/</a:t>
            </a:r>
            <a:r>
              <a:rPr lang="en-US" dirty="0" err="1" smtClean="0"/>
              <a:t>tr</a:t>
            </a:r>
            <a:r>
              <a:rPr lang="en-US" dirty="0" smtClean="0"/>
              <a:t>&gt;</a:t>
            </a:r>
          </a:p>
          <a:p>
            <a:pPr>
              <a:buNone/>
            </a:pPr>
            <a:r>
              <a:rPr lang="en-US" dirty="0" smtClean="0"/>
              <a:t>&lt;</a:t>
            </a:r>
            <a:r>
              <a:rPr lang="en-US" dirty="0" err="1" smtClean="0"/>
              <a:t>tr</a:t>
            </a:r>
            <a:r>
              <a:rPr lang="en-US" dirty="0" smtClean="0"/>
              <a:t>&gt;</a:t>
            </a:r>
          </a:p>
          <a:p>
            <a:pPr>
              <a:buNone/>
            </a:pPr>
            <a:r>
              <a:rPr lang="en-US" dirty="0" smtClean="0"/>
              <a:t>&lt;td&gt;Salary:&lt;/td&gt;</a:t>
            </a:r>
          </a:p>
          <a:p>
            <a:pPr>
              <a:buNone/>
            </a:pPr>
            <a:r>
              <a:rPr lang="en-US" dirty="0" smtClean="0"/>
              <a:t>&lt;td&gt;&lt;input type="</a:t>
            </a:r>
            <a:r>
              <a:rPr lang="en-US" dirty="0" err="1" smtClean="0"/>
              <a:t>text"name</a:t>
            </a:r>
            <a:r>
              <a:rPr lang="en-US" dirty="0" smtClean="0"/>
              <a:t>="</a:t>
            </a:r>
            <a:r>
              <a:rPr lang="en-US" dirty="0" err="1" smtClean="0"/>
              <a:t>esalary</a:t>
            </a:r>
            <a:r>
              <a:rPr lang="en-US" dirty="0" smtClean="0"/>
              <a:t>"/&gt;&lt;/td&gt;</a:t>
            </a:r>
          </a:p>
          <a:p>
            <a:pPr>
              <a:buNone/>
            </a:pPr>
            <a:r>
              <a:rPr lang="en-US" dirty="0" smtClean="0"/>
              <a:t>&lt;/</a:t>
            </a:r>
            <a:r>
              <a:rPr lang="en-US" dirty="0" err="1" smtClean="0"/>
              <a:t>tr</a:t>
            </a:r>
            <a:r>
              <a:rPr lang="en-US" dirty="0" smtClean="0"/>
              <a:t>&gt;</a:t>
            </a:r>
          </a:p>
          <a:p>
            <a:pPr>
              <a:buNone/>
            </a:pPr>
            <a:r>
              <a:rPr lang="en-US" dirty="0" smtClean="0"/>
              <a:t>&lt;</a:t>
            </a:r>
            <a:r>
              <a:rPr lang="en-US" dirty="0" err="1" smtClean="0"/>
              <a:t>tr</a:t>
            </a:r>
            <a:r>
              <a:rPr lang="en-US" dirty="0" smtClean="0"/>
              <a:t>&gt;</a:t>
            </a:r>
          </a:p>
          <a:p>
            <a:pPr>
              <a:buNone/>
            </a:pPr>
            <a:r>
              <a:rPr lang="en-US" dirty="0" smtClean="0"/>
              <a:t>&lt;td&gt;&lt;/td&gt;&lt;td&gt;&lt;input type="submit" value="submit"/&gt;&lt;/td&gt;</a:t>
            </a:r>
          </a:p>
          <a:p>
            <a:pPr>
              <a:buNone/>
            </a:pPr>
            <a:r>
              <a:rPr lang="en-US" dirty="0" smtClean="0"/>
              <a:t>&lt;td&gt;&lt;input type="reset" value="Reset"/&gt;&lt;/td&gt;&lt;/</a:t>
            </a:r>
            <a:r>
              <a:rPr lang="en-US" dirty="0" err="1" smtClean="0"/>
              <a:t>tr</a:t>
            </a:r>
            <a:r>
              <a:rPr lang="en-US" dirty="0" smtClean="0"/>
              <a:t>&gt;</a:t>
            </a:r>
          </a:p>
          <a:p>
            <a:pPr>
              <a:buNone/>
            </a:pPr>
            <a:r>
              <a:rPr lang="en-US" dirty="0" smtClean="0"/>
              <a:t>&lt;/table&gt;&lt;/form&gt;&lt;/body&gt;&lt;/html&gt;</a:t>
            </a:r>
          </a:p>
          <a:p>
            <a:endParaRPr lang="en-US" dirty="0"/>
          </a:p>
        </p:txBody>
      </p:sp>
    </p:spTree>
    <p:extLst>
      <p:ext uri="{BB962C8B-B14F-4D97-AF65-F5344CB8AC3E}">
        <p14:creationId xmlns="" xmlns:p14="http://schemas.microsoft.com/office/powerpoint/2010/main" val="36434108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19100" y="248194"/>
            <a:ext cx="10934700" cy="535577"/>
          </a:xfrm>
        </p:spPr>
        <p:txBody>
          <a:bodyPr>
            <a:noAutofit/>
          </a:bodyPr>
          <a:lstStyle/>
          <a:p>
            <a:pPr lvl="0"/>
            <a:r>
              <a:rPr lang="en-US" sz="3200" dirty="0" smtClean="0">
                <a:solidFill>
                  <a:srgbClr val="FF0000"/>
                </a:solidFill>
              </a:rPr>
              <a:t>emp.jsp</a:t>
            </a:r>
            <a:endParaRPr lang="en-US" sz="3200" dirty="0">
              <a:solidFill>
                <a:srgbClr val="FF0000"/>
              </a:solidFill>
            </a:endParaRPr>
          </a:p>
        </p:txBody>
      </p:sp>
      <p:sp>
        <p:nvSpPr>
          <p:cNvPr id="1026" name="AutoShape 2" descr="javascript document objec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6" name="Content Placeholder 4"/>
          <p:cNvSpPr txBox="1">
            <a:spLocks/>
          </p:cNvSpPr>
          <p:nvPr/>
        </p:nvSpPr>
        <p:spPr>
          <a:xfrm>
            <a:off x="701041" y="896984"/>
            <a:ext cx="5656217" cy="5799908"/>
          </a:xfrm>
          <a:prstGeom prst="rect">
            <a:avLst/>
          </a:prstGeom>
        </p:spPr>
        <p:txBody>
          <a:bodyPr vert="horz" lIns="91440" tIns="45720" rIns="91440" bIns="45720" rtlCol="0">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28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10" name="Content Placeholder 9"/>
          <p:cNvSpPr>
            <a:spLocks noGrp="1"/>
          </p:cNvSpPr>
          <p:nvPr>
            <p:ph idx="1"/>
          </p:nvPr>
        </p:nvSpPr>
        <p:spPr>
          <a:xfrm>
            <a:off x="457200" y="889000"/>
            <a:ext cx="5143500" cy="5969000"/>
          </a:xfrm>
        </p:spPr>
        <p:txBody>
          <a:bodyPr>
            <a:noAutofit/>
          </a:bodyPr>
          <a:lstStyle/>
          <a:p>
            <a:pPr>
              <a:lnSpc>
                <a:spcPct val="100000"/>
              </a:lnSpc>
              <a:spcBef>
                <a:spcPts val="0"/>
              </a:spcBef>
              <a:buNone/>
            </a:pPr>
            <a:r>
              <a:rPr lang="en-US" sz="1600" dirty="0" smtClean="0"/>
              <a:t>import java.io.*;</a:t>
            </a:r>
          </a:p>
          <a:p>
            <a:pPr>
              <a:lnSpc>
                <a:spcPct val="100000"/>
              </a:lnSpc>
              <a:spcBef>
                <a:spcPts val="0"/>
              </a:spcBef>
              <a:buNone/>
            </a:pPr>
            <a:r>
              <a:rPr lang="en-US" sz="1600" dirty="0" smtClean="0"/>
              <a:t>import </a:t>
            </a:r>
            <a:r>
              <a:rPr lang="en-US" sz="1600" dirty="0" err="1" smtClean="0"/>
              <a:t>java.util</a:t>
            </a:r>
            <a:r>
              <a:rPr lang="en-US" sz="1600" dirty="0" smtClean="0"/>
              <a:t>.*;</a:t>
            </a:r>
          </a:p>
          <a:p>
            <a:pPr>
              <a:lnSpc>
                <a:spcPct val="100000"/>
              </a:lnSpc>
              <a:spcBef>
                <a:spcPts val="0"/>
              </a:spcBef>
              <a:buNone/>
            </a:pPr>
            <a:r>
              <a:rPr lang="en-US" sz="1600" dirty="0" smtClean="0"/>
              <a:t>import java.sql.*;</a:t>
            </a:r>
          </a:p>
          <a:p>
            <a:pPr>
              <a:lnSpc>
                <a:spcPct val="100000"/>
              </a:lnSpc>
              <a:spcBef>
                <a:spcPts val="0"/>
              </a:spcBef>
              <a:buNone/>
            </a:pPr>
            <a:r>
              <a:rPr lang="en-US" sz="1600" dirty="0" smtClean="0"/>
              <a:t>import </a:t>
            </a:r>
            <a:r>
              <a:rPr lang="en-US" sz="1600" dirty="0" err="1" smtClean="0"/>
              <a:t>javax.servlet</a:t>
            </a:r>
            <a:r>
              <a:rPr lang="en-US" sz="1600" dirty="0" smtClean="0"/>
              <a:t>.*;</a:t>
            </a:r>
          </a:p>
          <a:p>
            <a:pPr>
              <a:lnSpc>
                <a:spcPct val="100000"/>
              </a:lnSpc>
              <a:spcBef>
                <a:spcPts val="0"/>
              </a:spcBef>
              <a:buNone/>
            </a:pPr>
            <a:r>
              <a:rPr lang="en-US" sz="1600" dirty="0" smtClean="0"/>
              <a:t>import </a:t>
            </a:r>
            <a:r>
              <a:rPr lang="en-US" sz="1600" dirty="0" err="1" smtClean="0"/>
              <a:t>javax.servlet.http</a:t>
            </a:r>
            <a:r>
              <a:rPr lang="en-US" sz="1600" dirty="0" smtClean="0"/>
              <a:t>.*;</a:t>
            </a:r>
          </a:p>
          <a:p>
            <a:pPr>
              <a:lnSpc>
                <a:spcPct val="100000"/>
              </a:lnSpc>
              <a:spcBef>
                <a:spcPts val="0"/>
              </a:spcBef>
              <a:buNone/>
            </a:pPr>
            <a:r>
              <a:rPr lang="en-US" sz="1600" dirty="0" smtClean="0"/>
              <a:t>public class employee extends </a:t>
            </a:r>
            <a:r>
              <a:rPr lang="en-US" sz="1600" dirty="0" err="1" smtClean="0"/>
              <a:t>HttpServlet</a:t>
            </a:r>
            <a:endParaRPr lang="en-US" sz="1600" dirty="0" smtClean="0"/>
          </a:p>
          <a:p>
            <a:pPr>
              <a:lnSpc>
                <a:spcPct val="100000"/>
              </a:lnSpc>
              <a:spcBef>
                <a:spcPts val="0"/>
              </a:spcBef>
              <a:buNone/>
            </a:pPr>
            <a:r>
              <a:rPr lang="en-US" sz="1600" dirty="0" smtClean="0"/>
              <a:t>{</a:t>
            </a:r>
          </a:p>
          <a:p>
            <a:pPr>
              <a:lnSpc>
                <a:spcPct val="100000"/>
              </a:lnSpc>
              <a:spcBef>
                <a:spcPts val="0"/>
              </a:spcBef>
              <a:buNone/>
            </a:pPr>
            <a:r>
              <a:rPr lang="en-US" sz="1600" dirty="0" smtClean="0"/>
              <a:t>	public void </a:t>
            </a:r>
            <a:r>
              <a:rPr lang="en-US" sz="1600" dirty="0" err="1" smtClean="0"/>
              <a:t>doPost</a:t>
            </a:r>
            <a:r>
              <a:rPr lang="en-US" sz="1600" dirty="0" smtClean="0"/>
              <a:t>(</a:t>
            </a:r>
            <a:r>
              <a:rPr lang="en-US" sz="1600" dirty="0" err="1" smtClean="0"/>
              <a:t>HttpServletRequest</a:t>
            </a:r>
            <a:r>
              <a:rPr lang="en-US" sz="1600" dirty="0" smtClean="0"/>
              <a:t> </a:t>
            </a:r>
            <a:r>
              <a:rPr lang="en-US" sz="1600" dirty="0" err="1" smtClean="0"/>
              <a:t>request,HttpServletResponse</a:t>
            </a:r>
            <a:r>
              <a:rPr lang="en-US" sz="1600" dirty="0" smtClean="0"/>
              <a:t> response)throws </a:t>
            </a:r>
            <a:r>
              <a:rPr lang="en-US" sz="1600" dirty="0" err="1" smtClean="0"/>
              <a:t>IOException,ServletException</a:t>
            </a:r>
            <a:endParaRPr lang="en-US" sz="1600" dirty="0" smtClean="0"/>
          </a:p>
          <a:p>
            <a:pPr>
              <a:lnSpc>
                <a:spcPct val="100000"/>
              </a:lnSpc>
              <a:spcBef>
                <a:spcPts val="0"/>
              </a:spcBef>
              <a:buNone/>
            </a:pPr>
            <a:r>
              <a:rPr lang="en-US" sz="1600" dirty="0" smtClean="0"/>
              <a:t>	{</a:t>
            </a:r>
          </a:p>
          <a:p>
            <a:pPr>
              <a:lnSpc>
                <a:spcPct val="100000"/>
              </a:lnSpc>
              <a:spcBef>
                <a:spcPts val="0"/>
              </a:spcBef>
              <a:buNone/>
            </a:pPr>
            <a:r>
              <a:rPr lang="en-US" sz="1600" dirty="0" smtClean="0"/>
              <a:t>		</a:t>
            </a:r>
            <a:r>
              <a:rPr lang="en-US" sz="1600" dirty="0" err="1" smtClean="0"/>
              <a:t>response.setContentType</a:t>
            </a:r>
            <a:r>
              <a:rPr lang="en-US" sz="1600" dirty="0" smtClean="0"/>
              <a:t>("text/html");</a:t>
            </a:r>
          </a:p>
          <a:p>
            <a:pPr>
              <a:lnSpc>
                <a:spcPct val="100000"/>
              </a:lnSpc>
              <a:spcBef>
                <a:spcPts val="0"/>
              </a:spcBef>
              <a:buNone/>
            </a:pPr>
            <a:r>
              <a:rPr lang="en-US" sz="1600" dirty="0" smtClean="0"/>
              <a:t>		</a:t>
            </a:r>
            <a:r>
              <a:rPr lang="en-US" sz="1600" dirty="0" err="1" smtClean="0"/>
              <a:t>PrintWriter</a:t>
            </a:r>
            <a:r>
              <a:rPr lang="en-US" sz="1600" dirty="0" smtClean="0"/>
              <a:t> out=</a:t>
            </a:r>
            <a:r>
              <a:rPr lang="en-US" sz="1600" dirty="0" err="1" smtClean="0"/>
              <a:t>response.getWriter</a:t>
            </a:r>
            <a:r>
              <a:rPr lang="en-US" sz="1600" dirty="0" smtClean="0"/>
              <a:t>();</a:t>
            </a:r>
          </a:p>
          <a:p>
            <a:pPr>
              <a:lnSpc>
                <a:spcPct val="100000"/>
              </a:lnSpc>
              <a:spcBef>
                <a:spcPts val="0"/>
              </a:spcBef>
              <a:buNone/>
            </a:pPr>
            <a:r>
              <a:rPr lang="en-US" sz="1600" dirty="0" smtClean="0"/>
              <a:t>		String </a:t>
            </a:r>
            <a:r>
              <a:rPr lang="en-US" sz="1600" dirty="0" err="1" smtClean="0"/>
              <a:t>eid</a:t>
            </a:r>
            <a:r>
              <a:rPr lang="en-US" sz="1600" dirty="0" smtClean="0"/>
              <a:t>=</a:t>
            </a:r>
            <a:r>
              <a:rPr lang="en-US" sz="1600" dirty="0" err="1" smtClean="0"/>
              <a:t>request.getParameter</a:t>
            </a:r>
            <a:r>
              <a:rPr lang="en-US" sz="1600" dirty="0" smtClean="0"/>
              <a:t>("</a:t>
            </a:r>
            <a:r>
              <a:rPr lang="en-US" sz="1600" dirty="0" err="1" smtClean="0"/>
              <a:t>eid</a:t>
            </a:r>
            <a:r>
              <a:rPr lang="en-US" sz="1600" dirty="0" smtClean="0"/>
              <a:t>");</a:t>
            </a:r>
          </a:p>
          <a:p>
            <a:pPr>
              <a:lnSpc>
                <a:spcPct val="100000"/>
              </a:lnSpc>
              <a:spcBef>
                <a:spcPts val="0"/>
              </a:spcBef>
              <a:buNone/>
            </a:pPr>
            <a:r>
              <a:rPr lang="en-US" sz="1600" dirty="0" smtClean="0"/>
              <a:t>		String </a:t>
            </a:r>
            <a:r>
              <a:rPr lang="en-US" sz="1600" dirty="0" err="1" smtClean="0"/>
              <a:t>ename</a:t>
            </a:r>
            <a:r>
              <a:rPr lang="en-US" sz="1600" dirty="0" smtClean="0"/>
              <a:t>=</a:t>
            </a:r>
            <a:r>
              <a:rPr lang="en-US" sz="1600" dirty="0" err="1" smtClean="0"/>
              <a:t>request.getParameter</a:t>
            </a:r>
            <a:r>
              <a:rPr lang="en-US" sz="1600" dirty="0" smtClean="0"/>
              <a:t>("</a:t>
            </a:r>
            <a:r>
              <a:rPr lang="en-US" sz="1600" dirty="0" err="1" smtClean="0"/>
              <a:t>ename</a:t>
            </a:r>
            <a:r>
              <a:rPr lang="en-US" sz="1600" dirty="0" smtClean="0"/>
              <a:t>");</a:t>
            </a:r>
          </a:p>
          <a:p>
            <a:pPr>
              <a:lnSpc>
                <a:spcPct val="100000"/>
              </a:lnSpc>
              <a:spcBef>
                <a:spcPts val="0"/>
              </a:spcBef>
              <a:buNone/>
            </a:pPr>
            <a:r>
              <a:rPr lang="en-US" sz="1600" dirty="0" smtClean="0"/>
              <a:t>		String </a:t>
            </a:r>
            <a:r>
              <a:rPr lang="en-US" sz="1600" dirty="0" err="1" smtClean="0"/>
              <a:t>ephno</a:t>
            </a:r>
            <a:r>
              <a:rPr lang="en-US" sz="1600" dirty="0" smtClean="0"/>
              <a:t>=</a:t>
            </a:r>
            <a:r>
              <a:rPr lang="en-US" sz="1600" dirty="0" err="1" smtClean="0"/>
              <a:t>request.getParameter</a:t>
            </a:r>
            <a:r>
              <a:rPr lang="en-US" sz="1600" dirty="0" smtClean="0"/>
              <a:t>("</a:t>
            </a:r>
            <a:r>
              <a:rPr lang="en-US" sz="1600" dirty="0" err="1" smtClean="0"/>
              <a:t>ephno</a:t>
            </a:r>
            <a:r>
              <a:rPr lang="en-US" sz="1600" dirty="0" smtClean="0"/>
              <a:t>");</a:t>
            </a:r>
          </a:p>
          <a:p>
            <a:pPr>
              <a:lnSpc>
                <a:spcPct val="100000"/>
              </a:lnSpc>
              <a:spcBef>
                <a:spcPts val="0"/>
              </a:spcBef>
              <a:buNone/>
            </a:pPr>
            <a:r>
              <a:rPr lang="en-US" sz="1600" dirty="0" smtClean="0"/>
              <a:t>	String </a:t>
            </a:r>
            <a:r>
              <a:rPr lang="en-US" sz="1600" dirty="0" err="1" smtClean="0"/>
              <a:t>eaddress</a:t>
            </a:r>
            <a:r>
              <a:rPr lang="en-US" sz="1600" dirty="0" smtClean="0"/>
              <a:t>=</a:t>
            </a:r>
            <a:r>
              <a:rPr lang="en-US" sz="1600" dirty="0" err="1" smtClean="0"/>
              <a:t>request.getParameter</a:t>
            </a:r>
            <a:r>
              <a:rPr lang="en-US" sz="1600" dirty="0" smtClean="0"/>
              <a:t>("</a:t>
            </a:r>
            <a:r>
              <a:rPr lang="en-US" sz="1600" dirty="0" err="1" smtClean="0"/>
              <a:t>eaddress</a:t>
            </a:r>
            <a:r>
              <a:rPr lang="en-US" sz="1600" dirty="0" smtClean="0"/>
              <a:t>");</a:t>
            </a:r>
          </a:p>
          <a:p>
            <a:pPr>
              <a:lnSpc>
                <a:spcPct val="100000"/>
              </a:lnSpc>
              <a:spcBef>
                <a:spcPts val="0"/>
              </a:spcBef>
              <a:buNone/>
            </a:pPr>
            <a:r>
              <a:rPr lang="en-US" sz="1600" dirty="0" smtClean="0"/>
              <a:t>		String email=</a:t>
            </a:r>
            <a:r>
              <a:rPr lang="en-US" sz="1600" dirty="0" err="1" smtClean="0"/>
              <a:t>request.getParameter</a:t>
            </a:r>
            <a:r>
              <a:rPr lang="en-US" sz="1600" dirty="0" smtClean="0"/>
              <a:t>("email");</a:t>
            </a:r>
          </a:p>
          <a:p>
            <a:pPr>
              <a:lnSpc>
                <a:spcPct val="100000"/>
              </a:lnSpc>
              <a:spcBef>
                <a:spcPts val="0"/>
              </a:spcBef>
              <a:buNone/>
            </a:pPr>
            <a:r>
              <a:rPr lang="en-US" sz="1600" dirty="0" smtClean="0"/>
              <a:t>		String </a:t>
            </a:r>
            <a:r>
              <a:rPr lang="en-US" sz="1600" dirty="0" err="1" smtClean="0"/>
              <a:t>esalary</a:t>
            </a:r>
            <a:r>
              <a:rPr lang="en-US" sz="1600" dirty="0" smtClean="0"/>
              <a:t>=</a:t>
            </a:r>
            <a:r>
              <a:rPr lang="en-US" sz="1600" dirty="0" err="1" smtClean="0"/>
              <a:t>request.getParameter</a:t>
            </a:r>
            <a:r>
              <a:rPr lang="en-US" sz="1600" dirty="0" smtClean="0"/>
              <a:t>("</a:t>
            </a:r>
            <a:r>
              <a:rPr lang="en-US" sz="1600" dirty="0" err="1" smtClean="0"/>
              <a:t>esalary</a:t>
            </a:r>
            <a:r>
              <a:rPr lang="en-US" sz="1600" dirty="0" smtClean="0"/>
              <a:t>");</a:t>
            </a:r>
          </a:p>
          <a:p>
            <a:pPr>
              <a:lnSpc>
                <a:spcPct val="100000"/>
              </a:lnSpc>
              <a:spcBef>
                <a:spcPts val="0"/>
              </a:spcBef>
              <a:buNone/>
            </a:pPr>
            <a:r>
              <a:rPr lang="en-US" sz="1600" dirty="0" smtClean="0"/>
              <a:t>try</a:t>
            </a:r>
          </a:p>
          <a:p>
            <a:pPr>
              <a:lnSpc>
                <a:spcPct val="100000"/>
              </a:lnSpc>
              <a:spcBef>
                <a:spcPts val="0"/>
              </a:spcBef>
              <a:buNone/>
            </a:pPr>
            <a:r>
              <a:rPr lang="en-US" sz="1600" dirty="0" smtClean="0"/>
              <a:t>	{</a:t>
            </a:r>
          </a:p>
          <a:p>
            <a:pPr>
              <a:lnSpc>
                <a:spcPct val="100000"/>
              </a:lnSpc>
              <a:spcBef>
                <a:spcPts val="0"/>
              </a:spcBef>
              <a:buNone/>
            </a:pPr>
            <a:r>
              <a:rPr lang="en-US" sz="1600" dirty="0" smtClean="0"/>
              <a:t>		</a:t>
            </a:r>
            <a:r>
              <a:rPr lang="en-US" sz="1600" dirty="0" err="1" smtClean="0"/>
              <a:t>Class.forName</a:t>
            </a:r>
            <a:r>
              <a:rPr lang="en-US" sz="1600" dirty="0" smtClean="0"/>
              <a:t>("</a:t>
            </a:r>
            <a:r>
              <a:rPr lang="en-US" sz="1600" dirty="0" err="1" smtClean="0"/>
              <a:t>com.mysql.jdbc.Driver</a:t>
            </a:r>
            <a:r>
              <a:rPr lang="en-US" sz="1600" dirty="0" smtClean="0"/>
              <a:t>");</a:t>
            </a:r>
          </a:p>
          <a:p>
            <a:pPr>
              <a:lnSpc>
                <a:spcPct val="100000"/>
              </a:lnSpc>
              <a:spcBef>
                <a:spcPts val="0"/>
              </a:spcBef>
              <a:buNone/>
            </a:pPr>
            <a:r>
              <a:rPr lang="en-US" sz="1600" dirty="0" smtClean="0"/>
              <a:t>Connection con=</a:t>
            </a:r>
            <a:r>
              <a:rPr lang="en-US" sz="1600" dirty="0" err="1" smtClean="0"/>
              <a:t>DriverManager.getConnection</a:t>
            </a:r>
            <a:r>
              <a:rPr lang="en-US" sz="1600" dirty="0" smtClean="0"/>
              <a:t>("</a:t>
            </a:r>
            <a:r>
              <a:rPr lang="en-US" sz="1600" dirty="0" err="1" smtClean="0"/>
              <a:t>jdbc:mysql</a:t>
            </a:r>
            <a:r>
              <a:rPr lang="en-US" sz="1600" dirty="0" smtClean="0"/>
              <a:t>: //</a:t>
            </a:r>
            <a:r>
              <a:rPr lang="en-US" sz="1600" dirty="0" err="1" smtClean="0"/>
              <a:t>localhost</a:t>
            </a:r>
            <a:r>
              <a:rPr lang="en-US" sz="1600" dirty="0" smtClean="0"/>
              <a:t>/</a:t>
            </a:r>
            <a:r>
              <a:rPr lang="en-US" sz="1600" dirty="0" err="1" smtClean="0"/>
              <a:t>employee","root","root</a:t>
            </a:r>
            <a:r>
              <a:rPr lang="en-US" sz="1600" dirty="0" smtClean="0"/>
              <a:t>");</a:t>
            </a:r>
          </a:p>
          <a:p>
            <a:pPr>
              <a:spcBef>
                <a:spcPts val="600"/>
              </a:spcBef>
              <a:buNone/>
            </a:pPr>
            <a:endParaRPr lang="en-US" sz="1400" dirty="0" smtClean="0"/>
          </a:p>
          <a:p>
            <a:pPr>
              <a:spcBef>
                <a:spcPts val="600"/>
              </a:spcBef>
              <a:buNone/>
            </a:pPr>
            <a:r>
              <a:rPr lang="en-US" sz="1400" dirty="0" smtClean="0"/>
              <a:t>		</a:t>
            </a:r>
          </a:p>
          <a:p>
            <a:pPr>
              <a:spcBef>
                <a:spcPts val="600"/>
              </a:spcBef>
              <a:buNone/>
            </a:pPr>
            <a:r>
              <a:rPr lang="en-US" sz="1400" dirty="0" smtClean="0"/>
              <a:t>		</a:t>
            </a:r>
          </a:p>
        </p:txBody>
      </p:sp>
      <p:sp>
        <p:nvSpPr>
          <p:cNvPr id="11" name="Content Placeholder 9"/>
          <p:cNvSpPr txBox="1">
            <a:spLocks/>
          </p:cNvSpPr>
          <p:nvPr/>
        </p:nvSpPr>
        <p:spPr>
          <a:xfrm>
            <a:off x="5778500" y="977900"/>
            <a:ext cx="5905500" cy="5651500"/>
          </a:xfrm>
          <a:prstGeom prst="rect">
            <a:avLst/>
          </a:prstGeom>
        </p:spPr>
        <p:txBody>
          <a:bodyPr vert="horz" lIns="91440" tIns="45720" rIns="91440" bIns="45720" rtlCol="0">
            <a:noAutofit/>
          </a:bodyPr>
          <a:lstStyle/>
          <a:p>
            <a:pPr>
              <a:buNone/>
            </a:pPr>
            <a:r>
              <a:rPr lang="en-US" sz="1600" dirty="0" err="1" smtClean="0"/>
              <a:t>PreparedStatement</a:t>
            </a:r>
            <a:r>
              <a:rPr lang="en-US" sz="1600" dirty="0" smtClean="0"/>
              <a:t> </a:t>
            </a:r>
            <a:r>
              <a:rPr lang="en-US" sz="1600" dirty="0" err="1" smtClean="0"/>
              <a:t>ps</a:t>
            </a:r>
            <a:r>
              <a:rPr lang="en-US" sz="1600" dirty="0" smtClean="0"/>
              <a:t>=</a:t>
            </a:r>
            <a:r>
              <a:rPr lang="en-US" sz="1600" dirty="0" err="1" smtClean="0"/>
              <a:t>con.prepareStatement</a:t>
            </a:r>
            <a:r>
              <a:rPr lang="en-US" sz="1600" dirty="0" smtClean="0"/>
              <a:t>("insert into employee values(?,?,?,?,?,?)");</a:t>
            </a:r>
          </a:p>
          <a:p>
            <a:pPr>
              <a:buNone/>
            </a:pPr>
            <a:r>
              <a:rPr lang="en-US" sz="1600" dirty="0" smtClean="0"/>
              <a:t>			</a:t>
            </a:r>
            <a:r>
              <a:rPr lang="en-US" sz="1600" dirty="0" err="1" smtClean="0"/>
              <a:t>ps.setString</a:t>
            </a:r>
            <a:r>
              <a:rPr lang="en-US" sz="1600" dirty="0" smtClean="0"/>
              <a:t>(1,eid);</a:t>
            </a:r>
          </a:p>
          <a:p>
            <a:pPr>
              <a:buNone/>
            </a:pPr>
            <a:r>
              <a:rPr lang="en-US" sz="1600" dirty="0" smtClean="0"/>
              <a:t>			</a:t>
            </a:r>
            <a:r>
              <a:rPr lang="en-US" sz="1600" dirty="0" err="1" smtClean="0"/>
              <a:t>ps.setString</a:t>
            </a:r>
            <a:r>
              <a:rPr lang="en-US" sz="1600" dirty="0" smtClean="0"/>
              <a:t>(2,ename);</a:t>
            </a:r>
          </a:p>
          <a:p>
            <a:pPr>
              <a:buNone/>
            </a:pPr>
            <a:r>
              <a:rPr lang="en-US" sz="1600" dirty="0" smtClean="0"/>
              <a:t>			</a:t>
            </a:r>
            <a:r>
              <a:rPr lang="en-US" sz="1600" dirty="0" err="1" smtClean="0"/>
              <a:t>ps.setString</a:t>
            </a:r>
            <a:r>
              <a:rPr lang="en-US" sz="1600" dirty="0" smtClean="0"/>
              <a:t>(3,ephno);</a:t>
            </a:r>
          </a:p>
          <a:p>
            <a:pPr>
              <a:buNone/>
            </a:pPr>
            <a:r>
              <a:rPr lang="en-US" sz="1600" dirty="0" smtClean="0"/>
              <a:t>			</a:t>
            </a:r>
            <a:r>
              <a:rPr lang="en-US" sz="1600" dirty="0" err="1" smtClean="0"/>
              <a:t>ps.setString</a:t>
            </a:r>
            <a:r>
              <a:rPr lang="en-US" sz="1600" dirty="0" smtClean="0"/>
              <a:t>(4,eaddress);</a:t>
            </a:r>
          </a:p>
          <a:p>
            <a:pPr>
              <a:buNone/>
            </a:pPr>
            <a:r>
              <a:rPr lang="en-US" sz="1600" dirty="0" smtClean="0"/>
              <a:t>			</a:t>
            </a:r>
            <a:r>
              <a:rPr lang="en-US" sz="1600" dirty="0" err="1" smtClean="0"/>
              <a:t>ps.setString</a:t>
            </a:r>
            <a:r>
              <a:rPr lang="en-US" sz="1600" dirty="0" smtClean="0"/>
              <a:t>(5,email);</a:t>
            </a:r>
          </a:p>
          <a:p>
            <a:pPr>
              <a:buNone/>
            </a:pPr>
            <a:r>
              <a:rPr lang="en-US" sz="1600" dirty="0" smtClean="0"/>
              <a:t>			</a:t>
            </a:r>
            <a:r>
              <a:rPr lang="en-US" sz="1600" dirty="0" err="1" smtClean="0"/>
              <a:t>ps.setString</a:t>
            </a:r>
            <a:r>
              <a:rPr lang="en-US" sz="1600" dirty="0" smtClean="0"/>
              <a:t>(6,esalary);</a:t>
            </a:r>
          </a:p>
          <a:p>
            <a:pPr>
              <a:buNone/>
            </a:pPr>
            <a:r>
              <a:rPr lang="en-US" sz="1600" dirty="0" smtClean="0"/>
              <a:t>			</a:t>
            </a:r>
            <a:r>
              <a:rPr lang="en-US" sz="1600" dirty="0" err="1" smtClean="0"/>
              <a:t>int</a:t>
            </a:r>
            <a:r>
              <a:rPr lang="en-US" sz="1600" dirty="0" smtClean="0"/>
              <a:t> </a:t>
            </a:r>
            <a:r>
              <a:rPr lang="en-US" sz="1600" dirty="0" err="1" smtClean="0"/>
              <a:t>i</a:t>
            </a:r>
            <a:r>
              <a:rPr lang="en-US" sz="1600" dirty="0" smtClean="0"/>
              <a:t>=</a:t>
            </a:r>
            <a:r>
              <a:rPr lang="en-US" sz="1600" dirty="0" err="1" smtClean="0"/>
              <a:t>ps.executeUpdate</a:t>
            </a:r>
            <a:r>
              <a:rPr lang="en-US" sz="1600" dirty="0" smtClean="0"/>
              <a:t>();</a:t>
            </a:r>
          </a:p>
          <a:p>
            <a:pPr>
              <a:buNone/>
            </a:pPr>
            <a:r>
              <a:rPr lang="en-US" sz="1600" dirty="0" smtClean="0"/>
              <a:t>			if(</a:t>
            </a:r>
            <a:r>
              <a:rPr lang="en-US" sz="1600" dirty="0" err="1" smtClean="0"/>
              <a:t>i</a:t>
            </a:r>
            <a:r>
              <a:rPr lang="en-US" sz="1600" dirty="0" smtClean="0"/>
              <a:t>&gt;0)</a:t>
            </a:r>
          </a:p>
          <a:p>
            <a:pPr>
              <a:buNone/>
            </a:pPr>
            <a:r>
              <a:rPr lang="en-US" sz="1600" dirty="0" smtClean="0"/>
              <a:t>			{</a:t>
            </a:r>
          </a:p>
          <a:p>
            <a:pPr>
              <a:buNone/>
            </a:pPr>
            <a:r>
              <a:rPr lang="en-US" sz="1600" dirty="0" smtClean="0"/>
              <a:t>				</a:t>
            </a:r>
            <a:r>
              <a:rPr lang="en-US" sz="1600" dirty="0" err="1" smtClean="0"/>
              <a:t>response.sendRedirect</a:t>
            </a:r>
            <a:r>
              <a:rPr lang="en-US" sz="1600" dirty="0" smtClean="0"/>
              <a:t>("employeesalary.html");</a:t>
            </a:r>
          </a:p>
          <a:p>
            <a:pPr>
              <a:buNone/>
            </a:pPr>
            <a:r>
              <a:rPr lang="en-US" sz="1600" dirty="0" smtClean="0"/>
              <a:t>			}</a:t>
            </a:r>
          </a:p>
          <a:p>
            <a:pPr>
              <a:buNone/>
            </a:pPr>
            <a:r>
              <a:rPr lang="en-US" sz="1600" dirty="0" smtClean="0"/>
              <a:t>			else</a:t>
            </a:r>
          </a:p>
          <a:p>
            <a:pPr>
              <a:buNone/>
            </a:pPr>
            <a:r>
              <a:rPr lang="en-US" sz="1600" dirty="0" smtClean="0"/>
              <a:t>			{</a:t>
            </a:r>
          </a:p>
          <a:p>
            <a:pPr>
              <a:buNone/>
            </a:pPr>
            <a:r>
              <a:rPr lang="en-US" sz="1600" dirty="0" smtClean="0"/>
              <a:t>				</a:t>
            </a:r>
            <a:r>
              <a:rPr lang="en-US" sz="1600" dirty="0" err="1" smtClean="0"/>
              <a:t>out.println</a:t>
            </a:r>
            <a:r>
              <a:rPr lang="en-US" sz="1600" dirty="0" smtClean="0"/>
              <a:t>("Not inserted");</a:t>
            </a:r>
          </a:p>
          <a:p>
            <a:pPr>
              <a:buNone/>
            </a:pPr>
            <a:r>
              <a:rPr lang="en-US" sz="1600" dirty="0" smtClean="0"/>
              <a:t>				</a:t>
            </a:r>
          </a:p>
          <a:p>
            <a:pPr>
              <a:buNone/>
            </a:pPr>
            <a:r>
              <a:rPr lang="en-US" sz="1600" dirty="0" smtClean="0"/>
              <a:t>			}</a:t>
            </a:r>
          </a:p>
          <a:p>
            <a:pPr>
              <a:buNone/>
            </a:pPr>
            <a:r>
              <a:rPr lang="en-US" sz="1600" dirty="0" smtClean="0"/>
              <a:t>		}</a:t>
            </a:r>
          </a:p>
          <a:p>
            <a:pPr>
              <a:buNone/>
            </a:pPr>
            <a:r>
              <a:rPr lang="en-US" sz="1600" dirty="0" smtClean="0"/>
              <a:t>		catch(Exception e)</a:t>
            </a:r>
          </a:p>
          <a:p>
            <a:pPr>
              <a:buNone/>
            </a:pPr>
            <a:r>
              <a:rPr lang="en-US" sz="1600" dirty="0" smtClean="0"/>
              <a:t>		{</a:t>
            </a:r>
          </a:p>
          <a:p>
            <a:pPr>
              <a:buNone/>
            </a:pPr>
            <a:r>
              <a:rPr lang="en-US" sz="1600" dirty="0" smtClean="0"/>
              <a:t>		}	}}</a:t>
            </a:r>
          </a:p>
          <a:p>
            <a:endParaRPr lang="en-US" sz="1600" dirty="0"/>
          </a:p>
        </p:txBody>
      </p:sp>
    </p:spTree>
    <p:extLst>
      <p:ext uri="{BB962C8B-B14F-4D97-AF65-F5344CB8AC3E}">
        <p14:creationId xmlns="" xmlns:p14="http://schemas.microsoft.com/office/powerpoint/2010/main" val="36434108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19100" y="248194"/>
            <a:ext cx="10934700" cy="535577"/>
          </a:xfrm>
        </p:spPr>
        <p:txBody>
          <a:bodyPr>
            <a:noAutofit/>
          </a:bodyPr>
          <a:lstStyle/>
          <a:p>
            <a:pPr>
              <a:spcBef>
                <a:spcPts val="1200"/>
              </a:spcBef>
              <a:defRPr/>
            </a:pPr>
            <a:r>
              <a:rPr lang="en-US" sz="3200" dirty="0" smtClean="0">
                <a:solidFill>
                  <a:srgbClr val="FF0000"/>
                </a:solidFill>
              </a:rPr>
              <a:t>JSP Application Design with MVC.</a:t>
            </a:r>
          </a:p>
        </p:txBody>
      </p:sp>
      <p:sp>
        <p:nvSpPr>
          <p:cNvPr id="1026" name="AutoShape 2" descr="javascript document objec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6" name="Content Placeholder 4"/>
          <p:cNvSpPr txBox="1">
            <a:spLocks/>
          </p:cNvSpPr>
          <p:nvPr/>
        </p:nvSpPr>
        <p:spPr>
          <a:xfrm>
            <a:off x="701041" y="896984"/>
            <a:ext cx="5656217" cy="5799908"/>
          </a:xfrm>
          <a:prstGeom prst="rect">
            <a:avLst/>
          </a:prstGeom>
        </p:spPr>
        <p:txBody>
          <a:bodyPr vert="horz" lIns="91440" tIns="45720" rIns="91440" bIns="45720" rtlCol="0">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28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10" name="Content Placeholder 9"/>
          <p:cNvSpPr>
            <a:spLocks noGrp="1"/>
          </p:cNvSpPr>
          <p:nvPr>
            <p:ph idx="1"/>
          </p:nvPr>
        </p:nvSpPr>
        <p:spPr>
          <a:xfrm>
            <a:off x="457200" y="889000"/>
            <a:ext cx="11442700" cy="5651500"/>
          </a:xfrm>
        </p:spPr>
        <p:txBody>
          <a:bodyPr>
            <a:normAutofit/>
          </a:bodyPr>
          <a:lstStyle/>
          <a:p>
            <a:pPr algn="just"/>
            <a:r>
              <a:rPr lang="en-US" sz="3000" dirty="0" smtClean="0"/>
              <a:t> </a:t>
            </a:r>
            <a:r>
              <a:rPr lang="en-US" sz="3000" dirty="0" err="1" smtClean="0"/>
              <a:t>Reenskaug</a:t>
            </a:r>
            <a:r>
              <a:rPr lang="en-US" sz="3000" b="1" dirty="0" smtClean="0"/>
              <a:t> </a:t>
            </a:r>
            <a:r>
              <a:rPr lang="en-US" sz="3000" dirty="0" smtClean="0"/>
              <a:t>formulated the </a:t>
            </a:r>
            <a:r>
              <a:rPr lang="en-US" sz="3000" dirty="0" smtClean="0">
                <a:hlinkClick r:id="rId2" tooltip="Model–view–controller"/>
              </a:rPr>
              <a:t>model–view–controller</a:t>
            </a:r>
            <a:r>
              <a:rPr lang="en-US" sz="3000" dirty="0" smtClean="0"/>
              <a:t> (MVC) pattern for </a:t>
            </a:r>
            <a:r>
              <a:rPr lang="en-US" sz="3000" dirty="0" smtClean="0">
                <a:hlinkClick r:id="rId3" tooltip="Graphical user interface"/>
              </a:rPr>
              <a:t>graphical user interface</a:t>
            </a:r>
            <a:r>
              <a:rPr lang="en-US" sz="3000" dirty="0" smtClean="0"/>
              <a:t> (GUI) software design in 1979  while visiting the </a:t>
            </a:r>
            <a:r>
              <a:rPr lang="en-US" sz="3000" dirty="0" smtClean="0">
                <a:hlinkClick r:id="rId4" tooltip="Xerox Parc"/>
              </a:rPr>
              <a:t>Xerox Palo Alto Research Center</a:t>
            </a:r>
            <a:r>
              <a:rPr lang="en-US" sz="3000" dirty="0" smtClean="0"/>
              <a:t> (PARC)</a:t>
            </a:r>
          </a:p>
          <a:p>
            <a:pPr algn="just"/>
            <a:r>
              <a:rPr lang="en-US" sz="3000" dirty="0" smtClean="0"/>
              <a:t>This model has since been used for GUI applications developed in all popular programming languages.</a:t>
            </a:r>
          </a:p>
          <a:p>
            <a:pPr algn="just"/>
            <a:r>
              <a:rPr lang="en-US" sz="3000" dirty="0" smtClean="0"/>
              <a:t>MVC is an architecture that separates business logic, presentation and data</a:t>
            </a:r>
          </a:p>
          <a:p>
            <a:pPr algn="just"/>
            <a:r>
              <a:rPr lang="en-US" sz="3000" dirty="0" smtClean="0"/>
              <a:t>In MVC, M stands for Model, V stands for </a:t>
            </a:r>
            <a:r>
              <a:rPr lang="en-US" sz="3000" dirty="0" err="1" smtClean="0"/>
              <a:t>View,C</a:t>
            </a:r>
            <a:r>
              <a:rPr lang="en-US" sz="3000" dirty="0" smtClean="0"/>
              <a:t> stands for controller.</a:t>
            </a:r>
          </a:p>
          <a:p>
            <a:pPr algn="just"/>
            <a:r>
              <a:rPr lang="en-US" sz="3000" dirty="0" smtClean="0"/>
              <a:t>MVC is a systematic way to use the application where the flow starts from the view layer, where the request is raised and processed in controller layer and sent to model layer to insert data and get back the success or failure message.</a:t>
            </a:r>
          </a:p>
          <a:p>
            <a:pPr algn="just"/>
            <a:endParaRPr lang="en-US" sz="3000" dirty="0"/>
          </a:p>
        </p:txBody>
      </p:sp>
    </p:spTree>
    <p:extLst>
      <p:ext uri="{BB962C8B-B14F-4D97-AF65-F5344CB8AC3E}">
        <p14:creationId xmlns="" xmlns:p14="http://schemas.microsoft.com/office/powerpoint/2010/main" val="364341083"/>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19100" y="248194"/>
            <a:ext cx="10934700" cy="535577"/>
          </a:xfrm>
        </p:spPr>
        <p:txBody>
          <a:bodyPr>
            <a:noAutofit/>
          </a:bodyPr>
          <a:lstStyle/>
          <a:p>
            <a:r>
              <a:rPr lang="en-US" sz="3200" dirty="0" smtClean="0">
                <a:solidFill>
                  <a:srgbClr val="FF0000"/>
                </a:solidFill>
              </a:rPr>
              <a:t>Model Layer</a:t>
            </a:r>
          </a:p>
        </p:txBody>
      </p:sp>
      <p:sp>
        <p:nvSpPr>
          <p:cNvPr id="1026" name="AutoShape 2" descr="javascript document objec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6" name="Content Placeholder 4"/>
          <p:cNvSpPr txBox="1">
            <a:spLocks/>
          </p:cNvSpPr>
          <p:nvPr/>
        </p:nvSpPr>
        <p:spPr>
          <a:xfrm>
            <a:off x="701041" y="896984"/>
            <a:ext cx="5656217" cy="5799908"/>
          </a:xfrm>
          <a:prstGeom prst="rect">
            <a:avLst/>
          </a:prstGeom>
        </p:spPr>
        <p:txBody>
          <a:bodyPr vert="horz" lIns="91440" tIns="45720" rIns="91440" bIns="45720" rtlCol="0">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28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10" name="Content Placeholder 9"/>
          <p:cNvSpPr>
            <a:spLocks noGrp="1"/>
          </p:cNvSpPr>
          <p:nvPr>
            <p:ph idx="1"/>
          </p:nvPr>
        </p:nvSpPr>
        <p:spPr>
          <a:xfrm>
            <a:off x="838200" y="889000"/>
            <a:ext cx="10515600" cy="5287963"/>
          </a:xfrm>
        </p:spPr>
        <p:txBody>
          <a:bodyPr>
            <a:normAutofit/>
          </a:bodyPr>
          <a:lstStyle/>
          <a:p>
            <a:pPr algn="just"/>
            <a:r>
              <a:rPr lang="en-US" sz="3000" dirty="0" smtClean="0"/>
              <a:t>This is the data layer which consists of the business logic of the system.</a:t>
            </a:r>
          </a:p>
          <a:p>
            <a:pPr algn="just"/>
            <a:r>
              <a:rPr lang="en-US" sz="3000" dirty="0" smtClean="0"/>
              <a:t>It consists of all the data of the application.</a:t>
            </a:r>
          </a:p>
          <a:p>
            <a:pPr algn="just"/>
            <a:r>
              <a:rPr lang="en-US" sz="3000" dirty="0" smtClean="0"/>
              <a:t>It consists of JavaBeans, EJB, etc. into it.</a:t>
            </a:r>
          </a:p>
          <a:p>
            <a:pPr algn="just"/>
            <a:r>
              <a:rPr lang="en-US" sz="3000" dirty="0" smtClean="0"/>
              <a:t>It consists of classes which have the connection to the database.</a:t>
            </a:r>
          </a:p>
          <a:p>
            <a:pPr algn="just"/>
            <a:r>
              <a:rPr lang="en-US" sz="3000" dirty="0" smtClean="0"/>
              <a:t>The controller connects with model and fetches the data and sends to the view layer.</a:t>
            </a:r>
          </a:p>
          <a:p>
            <a:pPr algn="just"/>
            <a:r>
              <a:rPr lang="en-US" sz="3000" dirty="0" smtClean="0"/>
              <a:t>The model connects with the database as well and stores the data into a database which is connected to it.</a:t>
            </a:r>
            <a:endParaRPr lang="en-US" sz="3000" dirty="0"/>
          </a:p>
        </p:txBody>
      </p:sp>
    </p:spTree>
    <p:extLst>
      <p:ext uri="{BB962C8B-B14F-4D97-AF65-F5344CB8AC3E}">
        <p14:creationId xmlns="" xmlns:p14="http://schemas.microsoft.com/office/powerpoint/2010/main" val="36434108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19100" y="248194"/>
            <a:ext cx="10934700" cy="535577"/>
          </a:xfrm>
        </p:spPr>
        <p:txBody>
          <a:bodyPr>
            <a:noAutofit/>
          </a:bodyPr>
          <a:lstStyle/>
          <a:p>
            <a:r>
              <a:rPr lang="en-US" sz="3200" dirty="0" smtClean="0">
                <a:solidFill>
                  <a:srgbClr val="FF0000"/>
                </a:solidFill>
              </a:rPr>
              <a:t>View Layer</a:t>
            </a:r>
          </a:p>
        </p:txBody>
      </p:sp>
      <p:sp>
        <p:nvSpPr>
          <p:cNvPr id="1026" name="AutoShape 2" descr="javascript document objec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6" name="Content Placeholder 4"/>
          <p:cNvSpPr txBox="1">
            <a:spLocks/>
          </p:cNvSpPr>
          <p:nvPr/>
        </p:nvSpPr>
        <p:spPr>
          <a:xfrm>
            <a:off x="701041" y="896984"/>
            <a:ext cx="5656217" cy="5799908"/>
          </a:xfrm>
          <a:prstGeom prst="rect">
            <a:avLst/>
          </a:prstGeom>
        </p:spPr>
        <p:txBody>
          <a:bodyPr vert="horz" lIns="91440" tIns="45720" rIns="91440" bIns="45720" rtlCol="0">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28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10" name="Content Placeholder 9"/>
          <p:cNvSpPr>
            <a:spLocks noGrp="1"/>
          </p:cNvSpPr>
          <p:nvPr>
            <p:ph idx="1"/>
          </p:nvPr>
        </p:nvSpPr>
        <p:spPr>
          <a:xfrm>
            <a:off x="838200" y="1092200"/>
            <a:ext cx="10515600" cy="5084763"/>
          </a:xfrm>
        </p:spPr>
        <p:txBody>
          <a:bodyPr>
            <a:normAutofit/>
          </a:bodyPr>
          <a:lstStyle/>
          <a:p>
            <a:pPr algn="just"/>
            <a:r>
              <a:rPr lang="en-US" sz="3000" dirty="0" smtClean="0"/>
              <a:t>This is a presentation layer.</a:t>
            </a:r>
          </a:p>
          <a:p>
            <a:pPr algn="just"/>
            <a:r>
              <a:rPr lang="en-US" sz="3000" dirty="0" smtClean="0"/>
              <a:t>It consists of HTML, JSP, etc. into it.</a:t>
            </a:r>
          </a:p>
          <a:p>
            <a:pPr algn="just"/>
            <a:r>
              <a:rPr lang="en-US" sz="3000" dirty="0" smtClean="0"/>
              <a:t>It normally presents the UI of the application.</a:t>
            </a:r>
          </a:p>
          <a:p>
            <a:pPr algn="just"/>
            <a:r>
              <a:rPr lang="en-US" sz="3000" dirty="0" smtClean="0"/>
              <a:t>It is used to display the data which is fetched from the controller which in turn fetching data from model layer classes.</a:t>
            </a:r>
          </a:p>
          <a:p>
            <a:pPr algn="just"/>
            <a:r>
              <a:rPr lang="en-US" sz="3000" dirty="0" smtClean="0"/>
              <a:t>This view layer shows the data on UI of the application.</a:t>
            </a:r>
            <a:endParaRPr lang="en-US" sz="3000" dirty="0"/>
          </a:p>
        </p:txBody>
      </p:sp>
    </p:spTree>
    <p:extLst>
      <p:ext uri="{BB962C8B-B14F-4D97-AF65-F5344CB8AC3E}">
        <p14:creationId xmlns="" xmlns:p14="http://schemas.microsoft.com/office/powerpoint/2010/main" val="364341083"/>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19100" y="248194"/>
            <a:ext cx="10934700" cy="535577"/>
          </a:xfrm>
        </p:spPr>
        <p:txBody>
          <a:bodyPr>
            <a:noAutofit/>
          </a:bodyPr>
          <a:lstStyle/>
          <a:p>
            <a:r>
              <a:rPr lang="en-US" sz="3200" dirty="0" smtClean="0">
                <a:solidFill>
                  <a:srgbClr val="FF0000"/>
                </a:solidFill>
              </a:rPr>
              <a:t>Controller Layer:</a:t>
            </a:r>
          </a:p>
        </p:txBody>
      </p:sp>
      <p:sp>
        <p:nvSpPr>
          <p:cNvPr id="1026" name="AutoShape 2" descr="javascript document objec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6" name="Content Placeholder 4"/>
          <p:cNvSpPr txBox="1">
            <a:spLocks/>
          </p:cNvSpPr>
          <p:nvPr/>
        </p:nvSpPr>
        <p:spPr>
          <a:xfrm>
            <a:off x="701041" y="896984"/>
            <a:ext cx="5656217" cy="5799908"/>
          </a:xfrm>
          <a:prstGeom prst="rect">
            <a:avLst/>
          </a:prstGeom>
        </p:spPr>
        <p:txBody>
          <a:bodyPr vert="horz" lIns="91440" tIns="45720" rIns="91440" bIns="45720" rtlCol="0">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28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10" name="Content Placeholder 9"/>
          <p:cNvSpPr>
            <a:spLocks noGrp="1"/>
          </p:cNvSpPr>
          <p:nvPr>
            <p:ph idx="1"/>
          </p:nvPr>
        </p:nvSpPr>
        <p:spPr>
          <a:xfrm>
            <a:off x="838200" y="1143000"/>
            <a:ext cx="10515600" cy="5033963"/>
          </a:xfrm>
        </p:spPr>
        <p:txBody>
          <a:bodyPr>
            <a:normAutofit/>
          </a:bodyPr>
          <a:lstStyle/>
          <a:p>
            <a:pPr algn="just"/>
            <a:r>
              <a:rPr lang="en-US" sz="3000" dirty="0" smtClean="0"/>
              <a:t>It acts as an interface between View and Model.</a:t>
            </a:r>
          </a:p>
          <a:p>
            <a:pPr algn="just"/>
            <a:r>
              <a:rPr lang="en-US" sz="3000" dirty="0" smtClean="0"/>
              <a:t>It intercepts all the requests which are coming from the view layer.</a:t>
            </a:r>
          </a:p>
          <a:p>
            <a:pPr algn="just"/>
            <a:r>
              <a:rPr lang="en-US" sz="3000" dirty="0" smtClean="0"/>
              <a:t>It receives the requests from the view layer and processes the requests and does the necessary validation for the request.</a:t>
            </a:r>
          </a:p>
          <a:p>
            <a:pPr algn="just"/>
            <a:r>
              <a:rPr lang="en-US" sz="3000" dirty="0" smtClean="0"/>
              <a:t>This requests is further sent to model layer for data processing, and once the request is processed, it sends back to the controller with required information and displayed accordingly by the view.</a:t>
            </a:r>
            <a:endParaRPr lang="en-US" sz="3000" dirty="0"/>
          </a:p>
        </p:txBody>
      </p:sp>
    </p:spTree>
    <p:extLst>
      <p:ext uri="{BB962C8B-B14F-4D97-AF65-F5344CB8AC3E}">
        <p14:creationId xmlns="" xmlns:p14="http://schemas.microsoft.com/office/powerpoint/2010/main" val="364341083"/>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19100" y="248194"/>
            <a:ext cx="10934700" cy="535577"/>
          </a:xfrm>
        </p:spPr>
        <p:txBody>
          <a:bodyPr>
            <a:noAutofit/>
          </a:bodyPr>
          <a:lstStyle/>
          <a:p>
            <a:r>
              <a:rPr lang="it-IT" sz="3200" dirty="0" smtClean="0">
                <a:solidFill>
                  <a:srgbClr val="FF0000"/>
                </a:solidFill>
              </a:rPr>
              <a:t>MVC roles in a pure JSP scenario</a:t>
            </a:r>
            <a:endParaRPr lang="en-US" sz="3200" dirty="0" smtClean="0">
              <a:solidFill>
                <a:srgbClr val="FF0000"/>
              </a:solidFill>
            </a:endParaRPr>
          </a:p>
        </p:txBody>
      </p:sp>
      <p:sp>
        <p:nvSpPr>
          <p:cNvPr id="1026" name="AutoShape 2" descr="javascript document objec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6" name="Content Placeholder 4"/>
          <p:cNvSpPr txBox="1">
            <a:spLocks/>
          </p:cNvSpPr>
          <p:nvPr/>
        </p:nvSpPr>
        <p:spPr>
          <a:xfrm>
            <a:off x="701041" y="896984"/>
            <a:ext cx="5656217" cy="5799908"/>
          </a:xfrm>
          <a:prstGeom prst="rect">
            <a:avLst/>
          </a:prstGeom>
        </p:spPr>
        <p:txBody>
          <a:bodyPr vert="horz" lIns="91440" tIns="45720" rIns="91440" bIns="45720" rtlCol="0">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2800" b="0" i="0" u="none" strike="noStrike" kern="1200" cap="none" spc="0" normalizeH="0" baseline="0" noProof="0" dirty="0" smtClean="0">
              <a:ln>
                <a:noFill/>
              </a:ln>
              <a:solidFill>
                <a:schemeClr val="tx1"/>
              </a:solidFill>
              <a:effectLst/>
              <a:uLnTx/>
              <a:uFillTx/>
              <a:latin typeface="+mn-lt"/>
              <a:ea typeface="+mn-ea"/>
              <a:cs typeface="+mn-cs"/>
            </a:endParaRPr>
          </a:p>
        </p:txBody>
      </p:sp>
      <p:pic>
        <p:nvPicPr>
          <p:cNvPr id="2" name="Picture 2"/>
          <p:cNvPicPr>
            <a:picLocks noGrp="1" noChangeAspect="1" noChangeArrowheads="1"/>
          </p:cNvPicPr>
          <p:nvPr>
            <p:ph idx="1"/>
          </p:nvPr>
        </p:nvPicPr>
        <p:blipFill>
          <a:blip r:embed="rId2"/>
          <a:srcRect/>
          <a:stretch>
            <a:fillRect/>
          </a:stretch>
        </p:blipFill>
        <p:spPr bwMode="auto">
          <a:xfrm>
            <a:off x="1511300" y="850900"/>
            <a:ext cx="8089900" cy="5130800"/>
          </a:xfrm>
          <a:prstGeom prst="rect">
            <a:avLst/>
          </a:prstGeom>
          <a:noFill/>
          <a:ln w="9525">
            <a:noFill/>
            <a:miter lim="800000"/>
            <a:headEnd/>
            <a:tailEnd/>
          </a:ln>
          <a:effectLst/>
        </p:spPr>
      </p:pic>
    </p:spTree>
    <p:extLst>
      <p:ext uri="{BB962C8B-B14F-4D97-AF65-F5344CB8AC3E}">
        <p14:creationId xmlns="" xmlns:p14="http://schemas.microsoft.com/office/powerpoint/2010/main" val="36434108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4" name="Title 1"/>
          <p:cNvSpPr>
            <a:spLocks noGrp="1"/>
          </p:cNvSpPr>
          <p:nvPr>
            <p:ph type="title"/>
          </p:nvPr>
        </p:nvSpPr>
        <p:spPr>
          <a:xfrm>
            <a:off x="419100" y="248194"/>
            <a:ext cx="10934700" cy="535577"/>
          </a:xfrm>
        </p:spPr>
        <p:txBody>
          <a:bodyPr>
            <a:noAutofit/>
          </a:bodyPr>
          <a:lstStyle/>
          <a:p>
            <a:r>
              <a:rPr lang="en-US" sz="3600" dirty="0" smtClean="0">
                <a:solidFill>
                  <a:srgbClr val="FF0000"/>
                </a:solidFill>
              </a:rPr>
              <a:t>Why JSP is preferred over servlets?</a:t>
            </a:r>
          </a:p>
        </p:txBody>
      </p:sp>
      <p:sp>
        <p:nvSpPr>
          <p:cNvPr id="1026" name="AutoShape 2" descr="javascript document objec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6" name="Content Placeholder 4"/>
          <p:cNvSpPr txBox="1">
            <a:spLocks/>
          </p:cNvSpPr>
          <p:nvPr/>
        </p:nvSpPr>
        <p:spPr>
          <a:xfrm>
            <a:off x="701041" y="896984"/>
            <a:ext cx="5656217" cy="5799908"/>
          </a:xfrm>
          <a:prstGeom prst="rect">
            <a:avLst/>
          </a:prstGeom>
        </p:spPr>
        <p:txBody>
          <a:bodyPr vert="horz" lIns="91440" tIns="45720" rIns="91440" bIns="45720" rtlCol="0">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28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8" name="Content Placeholder 7"/>
          <p:cNvSpPr>
            <a:spLocks noGrp="1"/>
          </p:cNvSpPr>
          <p:nvPr>
            <p:ph idx="1"/>
          </p:nvPr>
        </p:nvSpPr>
        <p:spPr>
          <a:xfrm>
            <a:off x="457200" y="1054100"/>
            <a:ext cx="11569700" cy="5651500"/>
          </a:xfrm>
        </p:spPr>
        <p:txBody>
          <a:bodyPr>
            <a:normAutofit fontScale="92500" lnSpcReduction="20000"/>
          </a:bodyPr>
          <a:lstStyle/>
          <a:p>
            <a:r>
              <a:rPr lang="en-US" sz="3200" dirty="0" smtClean="0"/>
              <a:t>JSP provides an easier way to code dynamic web pages.</a:t>
            </a:r>
          </a:p>
          <a:p>
            <a:r>
              <a:rPr lang="en-US" sz="3200" dirty="0" smtClean="0"/>
              <a:t>JSP does not require additional files like, java class files, web.xml etc</a:t>
            </a:r>
          </a:p>
          <a:p>
            <a:r>
              <a:rPr lang="en-US" sz="3200" dirty="0" smtClean="0"/>
              <a:t>Any change in the JSP code is handled by Web Container(Application server like tomcat), and doesn't require re-compilation.</a:t>
            </a:r>
          </a:p>
          <a:p>
            <a:pPr algn="just">
              <a:spcBef>
                <a:spcPts val="1600"/>
              </a:spcBef>
              <a:defRPr/>
            </a:pPr>
            <a:r>
              <a:rPr lang="en-US" sz="3200" dirty="0" smtClean="0"/>
              <a:t>Both </a:t>
            </a:r>
            <a:r>
              <a:rPr lang="en-US" sz="3200" b="1" dirty="0" smtClean="0"/>
              <a:t>presentation layer</a:t>
            </a:r>
            <a:r>
              <a:rPr lang="en-US" sz="3200" dirty="0" smtClean="0"/>
              <a:t> and </a:t>
            </a:r>
            <a:r>
              <a:rPr lang="en-US" sz="3200" b="1" dirty="0" smtClean="0"/>
              <a:t>business logic layer</a:t>
            </a:r>
            <a:r>
              <a:rPr lang="en-US" sz="3200" dirty="0" smtClean="0"/>
              <a:t> put together in Servlets. </a:t>
            </a:r>
          </a:p>
          <a:p>
            <a:pPr algn="just">
              <a:spcBef>
                <a:spcPts val="1600"/>
              </a:spcBef>
              <a:defRPr/>
            </a:pPr>
            <a:r>
              <a:rPr lang="en-US" sz="3200" dirty="0" smtClean="0"/>
              <a:t>In JSP, they can be separated with the usage of JavaBeans.</a:t>
            </a:r>
          </a:p>
          <a:p>
            <a:r>
              <a:rPr lang="en-US" sz="3200" dirty="0" smtClean="0"/>
              <a:t>JSP pages can be directly accessed, and web.xml mapping is not required like in servlets.</a:t>
            </a:r>
          </a:p>
          <a:p>
            <a:pPr algn="just">
              <a:spcBef>
                <a:spcPts val="1600"/>
              </a:spcBef>
              <a:defRPr/>
            </a:pPr>
            <a:r>
              <a:rPr lang="en-US" sz="3200" dirty="0" smtClean="0"/>
              <a:t>JSP needs </a:t>
            </a:r>
            <a:r>
              <a:rPr lang="en-US" sz="3200" b="1" dirty="0" smtClean="0"/>
              <a:t>no compilation </a:t>
            </a:r>
            <a:r>
              <a:rPr lang="en-US" sz="3200" dirty="0" smtClean="0"/>
              <a:t>by the Programmer.</a:t>
            </a:r>
          </a:p>
          <a:p>
            <a:pPr algn="just">
              <a:spcBef>
                <a:spcPts val="1600"/>
              </a:spcBef>
              <a:defRPr/>
            </a:pPr>
            <a:r>
              <a:rPr lang="en-US" sz="3200" dirty="0" smtClean="0"/>
              <a:t> Programmer deploys directly a JSP source code file in server where as incase of Servlets, the Programmer compiles manually a Servlet file and deploys a</a:t>
            </a:r>
            <a:r>
              <a:rPr lang="en-US" sz="3200" b="1" dirty="0" smtClean="0"/>
              <a:t> .class</a:t>
            </a:r>
            <a:r>
              <a:rPr lang="en-US" sz="3200" dirty="0" smtClean="0"/>
              <a:t> file in server.</a:t>
            </a:r>
          </a:p>
          <a:p>
            <a:endParaRPr lang="en-US" sz="3200" dirty="0"/>
          </a:p>
        </p:txBody>
      </p:sp>
    </p:spTree>
    <p:extLst>
      <p:ext uri="{BB962C8B-B14F-4D97-AF65-F5344CB8AC3E}">
        <p14:creationId xmlns="" xmlns:p14="http://schemas.microsoft.com/office/powerpoint/2010/main" val="36434108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Difference b/w </a:t>
            </a:r>
            <a:r>
              <a:rPr lang="en-US" dirty="0" err="1" smtClean="0"/>
              <a:t>servlets</a:t>
            </a:r>
            <a:r>
              <a:rPr lang="en-US" dirty="0" smtClean="0"/>
              <a:t> &amp; </a:t>
            </a:r>
            <a:r>
              <a:rPr lang="en-US" dirty="0" err="1" smtClean="0"/>
              <a:t>Jsp</a:t>
            </a:r>
            <a:endParaRPr lang="en-US" dirty="0"/>
          </a:p>
        </p:txBody>
      </p:sp>
      <p:sp>
        <p:nvSpPr>
          <p:cNvPr id="5" name="Text Placeholder 4"/>
          <p:cNvSpPr>
            <a:spLocks noGrp="1"/>
          </p:cNvSpPr>
          <p:nvPr>
            <p:ph type="body" idx="1"/>
          </p:nvPr>
        </p:nvSpPr>
        <p:spPr/>
        <p:txBody>
          <a:bodyPr/>
          <a:lstStyle/>
          <a:p>
            <a:pPr algn="ctr"/>
            <a:r>
              <a:rPr lang="en-US" cap="all" dirty="0" smtClean="0">
                <a:solidFill>
                  <a:srgbClr val="FF0000"/>
                </a:solidFill>
              </a:rPr>
              <a:t>SERVLET</a:t>
            </a:r>
            <a:endParaRPr lang="en-US" dirty="0">
              <a:solidFill>
                <a:srgbClr val="FF0000"/>
              </a:solidFill>
            </a:endParaRPr>
          </a:p>
        </p:txBody>
      </p:sp>
      <p:sp>
        <p:nvSpPr>
          <p:cNvPr id="6" name="Content Placeholder 5"/>
          <p:cNvSpPr>
            <a:spLocks noGrp="1"/>
          </p:cNvSpPr>
          <p:nvPr>
            <p:ph sz="half" idx="2"/>
          </p:nvPr>
        </p:nvSpPr>
        <p:spPr>
          <a:solidFill>
            <a:schemeClr val="accent2">
              <a:lumMod val="60000"/>
              <a:lumOff val="40000"/>
            </a:schemeClr>
          </a:solidFill>
        </p:spPr>
        <p:txBody>
          <a:bodyPr/>
          <a:lstStyle/>
          <a:p>
            <a:r>
              <a:rPr lang="en-US" dirty="0" err="1" smtClean="0"/>
              <a:t>Servlet</a:t>
            </a:r>
            <a:r>
              <a:rPr lang="en-US" dirty="0" smtClean="0"/>
              <a:t> is a java code.</a:t>
            </a:r>
          </a:p>
          <a:p>
            <a:r>
              <a:rPr lang="en-US" dirty="0" smtClean="0"/>
              <a:t>Writing code for </a:t>
            </a:r>
            <a:r>
              <a:rPr lang="en-US" dirty="0" err="1" smtClean="0"/>
              <a:t>servlet</a:t>
            </a:r>
            <a:r>
              <a:rPr lang="en-US" dirty="0" smtClean="0"/>
              <a:t> is harder than JSP as it is html in java.</a:t>
            </a:r>
          </a:p>
          <a:p>
            <a:r>
              <a:rPr lang="en-US" dirty="0" err="1" smtClean="0"/>
              <a:t>Servlet</a:t>
            </a:r>
            <a:r>
              <a:rPr lang="en-US" dirty="0" smtClean="0"/>
              <a:t> plays a controller role in MVC approach.</a:t>
            </a:r>
          </a:p>
          <a:p>
            <a:r>
              <a:rPr lang="en-US" dirty="0" err="1" smtClean="0"/>
              <a:t>Servlet</a:t>
            </a:r>
            <a:r>
              <a:rPr lang="en-US" dirty="0" smtClean="0"/>
              <a:t> is faster than JSP.</a:t>
            </a:r>
            <a:endParaRPr lang="en-US" dirty="0"/>
          </a:p>
        </p:txBody>
      </p:sp>
      <p:sp>
        <p:nvSpPr>
          <p:cNvPr id="7" name="Text Placeholder 6"/>
          <p:cNvSpPr>
            <a:spLocks noGrp="1"/>
          </p:cNvSpPr>
          <p:nvPr>
            <p:ph type="body" sz="quarter" idx="3"/>
          </p:nvPr>
        </p:nvSpPr>
        <p:spPr/>
        <p:txBody>
          <a:bodyPr/>
          <a:lstStyle/>
          <a:p>
            <a:pPr algn="ctr"/>
            <a:r>
              <a:rPr lang="en-US" cap="all" dirty="0" smtClean="0">
                <a:solidFill>
                  <a:srgbClr val="FF0000"/>
                </a:solidFill>
              </a:rPr>
              <a:t>JSP</a:t>
            </a:r>
            <a:endParaRPr lang="en-US" dirty="0">
              <a:solidFill>
                <a:srgbClr val="FF0000"/>
              </a:solidFill>
            </a:endParaRPr>
          </a:p>
        </p:txBody>
      </p:sp>
      <p:sp>
        <p:nvSpPr>
          <p:cNvPr id="8" name="Content Placeholder 7"/>
          <p:cNvSpPr>
            <a:spLocks noGrp="1"/>
          </p:cNvSpPr>
          <p:nvPr>
            <p:ph sz="quarter" idx="4"/>
          </p:nvPr>
        </p:nvSpPr>
        <p:spPr>
          <a:solidFill>
            <a:schemeClr val="accent6">
              <a:lumMod val="60000"/>
              <a:lumOff val="40000"/>
            </a:schemeClr>
          </a:solidFill>
        </p:spPr>
        <p:txBody>
          <a:bodyPr>
            <a:normAutofit lnSpcReduction="10000"/>
          </a:bodyPr>
          <a:lstStyle/>
          <a:p>
            <a:r>
              <a:rPr lang="en-US" dirty="0" smtClean="0"/>
              <a:t>JSP is a html based code.</a:t>
            </a:r>
          </a:p>
          <a:p>
            <a:r>
              <a:rPr lang="en-US" dirty="0" smtClean="0"/>
              <a:t>JSP is easy to code as it is java in html.</a:t>
            </a:r>
          </a:p>
          <a:p>
            <a:r>
              <a:rPr lang="en-US" dirty="0" smtClean="0"/>
              <a:t>JSP is the view in MVC approach for showing output.</a:t>
            </a:r>
          </a:p>
          <a:p>
            <a:r>
              <a:rPr lang="en-US" dirty="0" smtClean="0"/>
              <a:t>JSP is slower than </a:t>
            </a:r>
            <a:r>
              <a:rPr lang="en-US" dirty="0" err="1" smtClean="0"/>
              <a:t>Servlet</a:t>
            </a:r>
            <a:r>
              <a:rPr lang="en-US" dirty="0" smtClean="0"/>
              <a:t> because the first step in JSP lifecycle is the translation of JSP to java code and then compile.</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9788" y="676657"/>
            <a:ext cx="5157787" cy="512064"/>
          </a:xfrm>
        </p:spPr>
        <p:txBody>
          <a:bodyPr>
            <a:normAutofit/>
          </a:bodyPr>
          <a:lstStyle/>
          <a:p>
            <a:endParaRPr lang="en-US" dirty="0" smtClean="0"/>
          </a:p>
          <a:p>
            <a:endParaRPr lang="en-US" sz="2500" dirty="0" smtClean="0"/>
          </a:p>
          <a:p>
            <a:endParaRPr lang="en-US" dirty="0"/>
          </a:p>
        </p:txBody>
      </p:sp>
      <p:sp>
        <p:nvSpPr>
          <p:cNvPr id="4" name="Content Placeholder 3"/>
          <p:cNvSpPr>
            <a:spLocks noGrp="1"/>
          </p:cNvSpPr>
          <p:nvPr>
            <p:ph sz="half" idx="2"/>
          </p:nvPr>
        </p:nvSpPr>
        <p:spPr>
          <a:xfrm>
            <a:off x="839788" y="1371600"/>
            <a:ext cx="5157787" cy="4818063"/>
          </a:xfrm>
          <a:solidFill>
            <a:schemeClr val="accent2">
              <a:lumMod val="60000"/>
              <a:lumOff val="40000"/>
            </a:schemeClr>
          </a:solidFill>
        </p:spPr>
        <p:txBody>
          <a:bodyPr>
            <a:normAutofit/>
          </a:bodyPr>
          <a:lstStyle/>
          <a:p>
            <a:r>
              <a:rPr lang="en-US" dirty="0" err="1" smtClean="0"/>
              <a:t>Servlet</a:t>
            </a:r>
            <a:r>
              <a:rPr lang="en-US" dirty="0" smtClean="0"/>
              <a:t> can accept all protocol requests.</a:t>
            </a:r>
          </a:p>
          <a:p>
            <a:r>
              <a:rPr lang="en-US" dirty="0" smtClean="0"/>
              <a:t>In </a:t>
            </a:r>
            <a:r>
              <a:rPr lang="en-US" dirty="0" err="1" smtClean="0"/>
              <a:t>Servlet</a:t>
            </a:r>
            <a:r>
              <a:rPr lang="en-US" dirty="0" smtClean="0"/>
              <a:t>, we can override the service() method.</a:t>
            </a:r>
          </a:p>
          <a:p>
            <a:r>
              <a:rPr lang="en-US" dirty="0" smtClean="0"/>
              <a:t>In </a:t>
            </a:r>
            <a:r>
              <a:rPr lang="en-US" dirty="0" err="1" smtClean="0"/>
              <a:t>Servlet</a:t>
            </a:r>
            <a:r>
              <a:rPr lang="en-US" dirty="0" smtClean="0"/>
              <a:t> by default session management is not enabled, user have to enable it explicitly</a:t>
            </a:r>
          </a:p>
          <a:p>
            <a:r>
              <a:rPr lang="en-US" dirty="0" smtClean="0"/>
              <a:t>In </a:t>
            </a:r>
            <a:r>
              <a:rPr lang="en-US" dirty="0" err="1" smtClean="0"/>
              <a:t>Servlet</a:t>
            </a:r>
            <a:r>
              <a:rPr lang="en-US" dirty="0" smtClean="0"/>
              <a:t> we have to implement everything like business logic and presentation logic in just one </a:t>
            </a:r>
            <a:r>
              <a:rPr lang="en-US" dirty="0" err="1" smtClean="0"/>
              <a:t>servlet</a:t>
            </a:r>
            <a:r>
              <a:rPr lang="en-US" dirty="0" smtClean="0"/>
              <a:t> file.</a:t>
            </a:r>
            <a:endParaRPr lang="en-US" dirty="0"/>
          </a:p>
        </p:txBody>
      </p:sp>
      <p:sp>
        <p:nvSpPr>
          <p:cNvPr id="6" name="Content Placeholder 5"/>
          <p:cNvSpPr>
            <a:spLocks noGrp="1"/>
          </p:cNvSpPr>
          <p:nvPr>
            <p:ph sz="quarter" idx="4"/>
          </p:nvPr>
        </p:nvSpPr>
        <p:spPr>
          <a:xfrm>
            <a:off x="6172200" y="1371600"/>
            <a:ext cx="5183188" cy="4818063"/>
          </a:xfrm>
          <a:solidFill>
            <a:schemeClr val="accent6">
              <a:lumMod val="60000"/>
              <a:lumOff val="40000"/>
            </a:schemeClr>
          </a:solidFill>
        </p:spPr>
        <p:txBody>
          <a:bodyPr/>
          <a:lstStyle/>
          <a:p>
            <a:r>
              <a:rPr lang="en-US" dirty="0" smtClean="0"/>
              <a:t>JSP only accept http requests</a:t>
            </a:r>
          </a:p>
          <a:p>
            <a:r>
              <a:rPr lang="en-US" dirty="0" smtClean="0"/>
              <a:t>In JSP, we cannot override its service() method</a:t>
            </a:r>
          </a:p>
          <a:p>
            <a:r>
              <a:rPr lang="en-US" dirty="0" smtClean="0"/>
              <a:t>In JSP session management is automatically enabled.</a:t>
            </a:r>
          </a:p>
          <a:p>
            <a:r>
              <a:rPr lang="en-US" dirty="0" smtClean="0"/>
              <a:t>In JSP business logic is separated from presentation logic by using </a:t>
            </a:r>
            <a:r>
              <a:rPr lang="en-US" dirty="0" err="1" smtClean="0"/>
              <a:t>javaBeans</a:t>
            </a:r>
            <a:r>
              <a:rPr lang="en-US" dirty="0" smtClean="0"/>
              <a:t>.</a:t>
            </a:r>
          </a:p>
          <a:p>
            <a:endParaRPr lang="en-US" dirty="0" smtClean="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4" name="Title 1"/>
          <p:cNvSpPr>
            <a:spLocks noGrp="1"/>
          </p:cNvSpPr>
          <p:nvPr>
            <p:ph type="title"/>
          </p:nvPr>
        </p:nvSpPr>
        <p:spPr>
          <a:xfrm>
            <a:off x="419100" y="248194"/>
            <a:ext cx="10934700" cy="535577"/>
          </a:xfrm>
        </p:spPr>
        <p:txBody>
          <a:bodyPr>
            <a:noAutofit/>
          </a:bodyPr>
          <a:lstStyle/>
          <a:p>
            <a:r>
              <a:rPr lang="en-US" sz="3600" dirty="0" smtClean="0">
                <a:solidFill>
                  <a:srgbClr val="FF0000"/>
                </a:solidFill>
              </a:rPr>
              <a:t>Example</a:t>
            </a:r>
          </a:p>
        </p:txBody>
      </p:sp>
      <p:sp>
        <p:nvSpPr>
          <p:cNvPr id="1026" name="AutoShape 2" descr="javascript document objec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6" name="Content Placeholder 4"/>
          <p:cNvSpPr txBox="1">
            <a:spLocks/>
          </p:cNvSpPr>
          <p:nvPr/>
        </p:nvSpPr>
        <p:spPr>
          <a:xfrm>
            <a:off x="701041" y="896984"/>
            <a:ext cx="5656217" cy="5799908"/>
          </a:xfrm>
          <a:prstGeom prst="rect">
            <a:avLst/>
          </a:prstGeom>
        </p:spPr>
        <p:txBody>
          <a:bodyPr vert="horz" lIns="91440" tIns="45720" rIns="91440" bIns="45720" rtlCol="0">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28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8" name="Content Placeholder 7"/>
          <p:cNvSpPr>
            <a:spLocks noGrp="1"/>
          </p:cNvSpPr>
          <p:nvPr>
            <p:ph idx="1"/>
          </p:nvPr>
        </p:nvSpPr>
        <p:spPr>
          <a:xfrm>
            <a:off x="457200" y="1054100"/>
            <a:ext cx="11569700" cy="5651500"/>
          </a:xfrm>
        </p:spPr>
        <p:txBody>
          <a:bodyPr>
            <a:normAutofit/>
          </a:bodyPr>
          <a:lstStyle/>
          <a:p>
            <a:pPr>
              <a:buNone/>
            </a:pPr>
            <a:r>
              <a:rPr lang="en-US" sz="3000" dirty="0" smtClean="0"/>
              <a:t>&lt;%-- JSP comment --%&gt; </a:t>
            </a:r>
          </a:p>
          <a:p>
            <a:pPr>
              <a:buNone/>
            </a:pPr>
            <a:r>
              <a:rPr lang="en-US" sz="3000" dirty="0" smtClean="0"/>
              <a:t>&lt;HTML&gt; &lt;HEAD&gt; </a:t>
            </a:r>
          </a:p>
          <a:p>
            <a:pPr>
              <a:buNone/>
            </a:pPr>
            <a:r>
              <a:rPr lang="en-US" sz="3000" dirty="0" smtClean="0"/>
              <a:t>&lt;TITLE&gt;MESSAGE&lt;/TITLE&gt; &lt;/HEAD&gt; </a:t>
            </a:r>
          </a:p>
          <a:p>
            <a:pPr>
              <a:buNone/>
            </a:pPr>
            <a:r>
              <a:rPr lang="en-US" sz="3000" dirty="0" smtClean="0"/>
              <a:t>&lt;BODY&gt; </a:t>
            </a:r>
          </a:p>
          <a:p>
            <a:pPr>
              <a:buNone/>
            </a:pPr>
            <a:r>
              <a:rPr lang="en-US" sz="3000" dirty="0" smtClean="0"/>
              <a:t>&lt;%</a:t>
            </a:r>
            <a:r>
              <a:rPr lang="en-US" sz="3000" dirty="0" err="1" smtClean="0"/>
              <a:t>out.print</a:t>
            </a:r>
            <a:r>
              <a:rPr lang="en-US" sz="3000" dirty="0" smtClean="0"/>
              <a:t>("Hello, Sample JSP code");%&gt;</a:t>
            </a:r>
          </a:p>
          <a:p>
            <a:pPr>
              <a:buNone/>
            </a:pPr>
            <a:r>
              <a:rPr lang="en-US" sz="3000" dirty="0" smtClean="0"/>
              <a:t> &lt;/BODY&gt; &lt;/HTML&gt;</a:t>
            </a:r>
            <a:endParaRPr lang="en-US" sz="3000" dirty="0"/>
          </a:p>
        </p:txBody>
      </p:sp>
    </p:spTree>
    <p:extLst>
      <p:ext uri="{BB962C8B-B14F-4D97-AF65-F5344CB8AC3E}">
        <p14:creationId xmlns="" xmlns:p14="http://schemas.microsoft.com/office/powerpoint/2010/main" val="36434108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6104</TotalTime>
  <Words>3386</Words>
  <Application>Microsoft Office PowerPoint</Application>
  <PresentationFormat>Custom</PresentationFormat>
  <Paragraphs>652</Paragraphs>
  <Slides>56</Slides>
  <Notes>0</Notes>
  <HiddenSlides>0</HiddenSlides>
  <MMClips>0</MMClips>
  <ScaleCrop>false</ScaleCrop>
  <HeadingPairs>
    <vt:vector size="4" baseType="variant">
      <vt:variant>
        <vt:lpstr>Theme</vt:lpstr>
      </vt:variant>
      <vt:variant>
        <vt:i4>1</vt:i4>
      </vt:variant>
      <vt:variant>
        <vt:lpstr>Slide Titles</vt:lpstr>
      </vt:variant>
      <vt:variant>
        <vt:i4>56</vt:i4>
      </vt:variant>
    </vt:vector>
  </HeadingPairs>
  <TitlesOfParts>
    <vt:vector size="57" baseType="lpstr">
      <vt:lpstr>Office Theme</vt:lpstr>
      <vt:lpstr>JSP (Java Server Pages)</vt:lpstr>
      <vt:lpstr>Contents</vt:lpstr>
      <vt:lpstr>The Problem with Servlet</vt:lpstr>
      <vt:lpstr>Introduction to JSP</vt:lpstr>
      <vt:lpstr>Cont …</vt:lpstr>
      <vt:lpstr>Why JSP is preferred over servlets?</vt:lpstr>
      <vt:lpstr>Difference b/w servlets &amp; Jsp</vt:lpstr>
      <vt:lpstr>Slide 8</vt:lpstr>
      <vt:lpstr>Example</vt:lpstr>
      <vt:lpstr>JSP Processing</vt:lpstr>
      <vt:lpstr>Slide 11</vt:lpstr>
      <vt:lpstr>Cont …</vt:lpstr>
      <vt:lpstr>Architecture of a JSP Application…</vt:lpstr>
      <vt:lpstr>The Anatomy of a JSP Page</vt:lpstr>
      <vt:lpstr>Cont …</vt:lpstr>
      <vt:lpstr>Cont …</vt:lpstr>
      <vt:lpstr>Directory structure of JSP</vt:lpstr>
      <vt:lpstr>JSP Scripting Elements</vt:lpstr>
      <vt:lpstr>JSP scriptlet tag</vt:lpstr>
      <vt:lpstr>Index.html    welcome.jsp</vt:lpstr>
      <vt:lpstr>JSP Expression tag</vt:lpstr>
      <vt:lpstr>Example of JSP expression tag that prints current time &amp; date</vt:lpstr>
      <vt:lpstr>Example of JSP expression tag that prints the user name</vt:lpstr>
      <vt:lpstr>Declaration Tag (or) Declaring Variables and Methods </vt:lpstr>
      <vt:lpstr>Example of JSP declaration tag that declares method</vt:lpstr>
      <vt:lpstr>Jsp Implicit Objects (for reference:https://www.guru99.com/jsp-implicit-objects.html)</vt:lpstr>
      <vt:lpstr>Jsp Implicit Objects</vt:lpstr>
      <vt:lpstr>Jsp Implicit Objects</vt:lpstr>
      <vt:lpstr>Jsp Implicit Objects</vt:lpstr>
      <vt:lpstr>Jsp Implicit Objects</vt:lpstr>
      <vt:lpstr>Index.html         check.jsp</vt:lpstr>
      <vt:lpstr>success.jsp         failed.jsp</vt:lpstr>
      <vt:lpstr>JSP directives</vt:lpstr>
      <vt:lpstr>Page Directive</vt:lpstr>
      <vt:lpstr>Page Directive</vt:lpstr>
      <vt:lpstr>2) Include Directive</vt:lpstr>
      <vt:lpstr>include.jsp         declaration.jsp</vt:lpstr>
      <vt:lpstr>JSP Taglib</vt:lpstr>
      <vt:lpstr>Sharing Data Between JSP Pages</vt:lpstr>
      <vt:lpstr>Passing Control between Pages</vt:lpstr>
      <vt:lpstr>Cont …</vt:lpstr>
      <vt:lpstr>index.jsp     display.jsp</vt:lpstr>
      <vt:lpstr>Pass data from one page to another</vt:lpstr>
      <vt:lpstr>index.html                             one.jsp</vt:lpstr>
      <vt:lpstr>two.jsp</vt:lpstr>
      <vt:lpstr>JSP application design with JDBC</vt:lpstr>
      <vt:lpstr>Signup.jsp</vt:lpstr>
      <vt:lpstr>Login.html</vt:lpstr>
      <vt:lpstr>login.jsp</vt:lpstr>
      <vt:lpstr>JSP program to store employee details sent from registration form in to database table. </vt:lpstr>
      <vt:lpstr>emp.jsp</vt:lpstr>
      <vt:lpstr>JSP Application Design with MVC.</vt:lpstr>
      <vt:lpstr>Model Layer</vt:lpstr>
      <vt:lpstr>View Layer</vt:lpstr>
      <vt:lpstr>Controller Layer:</vt:lpstr>
      <vt:lpstr>MVC roles in a pure JSP scenario</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Script</dc:title>
  <dc:creator>Santhoshini Banda</dc:creator>
  <cp:lastModifiedBy>GOPI</cp:lastModifiedBy>
  <cp:revision>748</cp:revision>
  <dcterms:created xsi:type="dcterms:W3CDTF">2017-07-30T13:30:39Z</dcterms:created>
  <dcterms:modified xsi:type="dcterms:W3CDTF">2019-09-28T01:33:55Z</dcterms:modified>
</cp:coreProperties>
</file>