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Nunito SemiBold"/>
      <p:regular r:id="rId21"/>
      <p:bold r:id="rId22"/>
      <p:italic r:id="rId23"/>
      <p:boldItalic r:id="rId24"/>
    </p:embeddedFont>
    <p:embeddedFont>
      <p:font typeface="Nunito"/>
      <p:regular r:id="rId25"/>
      <p:bold r:id="rId26"/>
      <p:italic r:id="rId27"/>
      <p:boldItalic r:id="rId28"/>
    </p:embeddedFont>
    <p:embeddedFont>
      <p:font typeface="Maven Pro SemiBold"/>
      <p:regular r:id="rId29"/>
      <p:bold r:id="rId30"/>
    </p:embeddedFont>
    <p:embeddedFont>
      <p:font typeface="Maven Pro"/>
      <p:regular r:id="rId31"/>
      <p:bold r:id="rId32"/>
    </p:embeddedFont>
    <p:embeddedFont>
      <p:font typeface="Maven Pro Medium"/>
      <p:regular r:id="rId33"/>
      <p:bold r:id="rId34"/>
    </p:embeddedFont>
    <p:embeddedFont>
      <p:font typeface="Nunito Medium"/>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NunitoSemiBold-bold.fntdata"/><Relationship Id="rId21" Type="http://schemas.openxmlformats.org/officeDocument/2006/relationships/font" Target="fonts/NunitoSemiBold-regular.fntdata"/><Relationship Id="rId24" Type="http://schemas.openxmlformats.org/officeDocument/2006/relationships/font" Target="fonts/NunitoSemiBold-boldItalic.fntdata"/><Relationship Id="rId23" Type="http://schemas.openxmlformats.org/officeDocument/2006/relationships/font" Target="fonts/NunitoSemi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fntdata"/><Relationship Id="rId25" Type="http://schemas.openxmlformats.org/officeDocument/2006/relationships/font" Target="fonts/Nunito-regular.fntdata"/><Relationship Id="rId28" Type="http://schemas.openxmlformats.org/officeDocument/2006/relationships/font" Target="fonts/Nunito-boldItalic.fntdata"/><Relationship Id="rId27"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avenProSemiBold-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avenPro-regular.fntdata"/><Relationship Id="rId30" Type="http://schemas.openxmlformats.org/officeDocument/2006/relationships/font" Target="fonts/MavenProSemiBold-bold.fntdata"/><Relationship Id="rId11" Type="http://schemas.openxmlformats.org/officeDocument/2006/relationships/slide" Target="slides/slide6.xml"/><Relationship Id="rId33" Type="http://schemas.openxmlformats.org/officeDocument/2006/relationships/font" Target="fonts/MavenProMedium-regular.fntdata"/><Relationship Id="rId10" Type="http://schemas.openxmlformats.org/officeDocument/2006/relationships/slide" Target="slides/slide5.xml"/><Relationship Id="rId32" Type="http://schemas.openxmlformats.org/officeDocument/2006/relationships/font" Target="fonts/MavenPro-bold.fntdata"/><Relationship Id="rId13" Type="http://schemas.openxmlformats.org/officeDocument/2006/relationships/slide" Target="slides/slide8.xml"/><Relationship Id="rId35" Type="http://schemas.openxmlformats.org/officeDocument/2006/relationships/font" Target="fonts/NunitoMedium-regular.fntdata"/><Relationship Id="rId12" Type="http://schemas.openxmlformats.org/officeDocument/2006/relationships/slide" Target="slides/slide7.xml"/><Relationship Id="rId34" Type="http://schemas.openxmlformats.org/officeDocument/2006/relationships/font" Target="fonts/MavenProMedium-bold.fntdata"/><Relationship Id="rId15" Type="http://schemas.openxmlformats.org/officeDocument/2006/relationships/slide" Target="slides/slide10.xml"/><Relationship Id="rId37" Type="http://schemas.openxmlformats.org/officeDocument/2006/relationships/font" Target="fonts/NunitoMedium-italic.fntdata"/><Relationship Id="rId14" Type="http://schemas.openxmlformats.org/officeDocument/2006/relationships/slide" Target="slides/slide9.xml"/><Relationship Id="rId36" Type="http://schemas.openxmlformats.org/officeDocument/2006/relationships/font" Target="fonts/NunitoMedium-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NunitoMedium-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133979b3a05_0_1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133979b3a05_0_1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33979b3a05_0_1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133979b3a05_0_1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133979b3a05_0_1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133979b3a05_0_1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133979b3a05_0_1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133979b3a05_0_1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133979b3a05_0_1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133979b3a05_0_1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133979b3a05_0_1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133979b3a05_0_1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33979b3a0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33979b3a0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23d3b934c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23d3b934c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23d3b934c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23d3b934c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33979b3a05_0_6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33979b3a05_0_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23d3b934c4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123d3b934c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33979b3a05_0_1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133979b3a05_0_1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33979b3a05_0_1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133979b3a05_0_1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33979b3a05_0_1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133979b3a05_0_1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Özel düzen">
  <p:cSld name="AUTOLAYOUT_5">
    <p:bg>
      <p:bgPr>
        <a:solidFill>
          <a:srgbClr val="FFFFFF"/>
        </a:solidFill>
      </p:bgPr>
    </p:bg>
    <p:spTree>
      <p:nvGrpSpPr>
        <p:cNvPr id="273" name="Shape 273"/>
        <p:cNvGrpSpPr/>
        <p:nvPr/>
      </p:nvGrpSpPr>
      <p:grpSpPr>
        <a:xfrm>
          <a:off x="0" y="0"/>
          <a:ext cx="0" cy="0"/>
          <a:chOff x="0" y="0"/>
          <a:chExt cx="0" cy="0"/>
        </a:xfrm>
      </p:grpSpPr>
      <p:sp>
        <p:nvSpPr>
          <p:cNvPr id="274" name="Google Shape;274;p13"/>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5" name="Google Shape;275;p13"/>
          <p:cNvGrpSpPr/>
          <p:nvPr/>
        </p:nvGrpSpPr>
        <p:grpSpPr>
          <a:xfrm>
            <a:off x="595613" y="2538080"/>
            <a:ext cx="7952774" cy="64502"/>
            <a:chOff x="595675" y="2820050"/>
            <a:chExt cx="7952774" cy="64502"/>
          </a:xfrm>
        </p:grpSpPr>
        <p:sp>
          <p:nvSpPr>
            <p:cNvPr id="276" name="Google Shape;276;p13"/>
            <p:cNvSpPr/>
            <p:nvPr/>
          </p:nvSpPr>
          <p:spPr>
            <a:xfrm>
              <a:off x="2186208" y="2820050"/>
              <a:ext cx="1620000" cy="64500"/>
            </a:xfrm>
            <a:prstGeom prst="rect">
              <a:avLst/>
            </a:prstGeom>
            <a:solidFill>
              <a:srgbClr val="D628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3"/>
            <p:cNvSpPr/>
            <p:nvPr/>
          </p:nvSpPr>
          <p:spPr>
            <a:xfrm>
              <a:off x="3776784" y="2820050"/>
              <a:ext cx="1620000" cy="64500"/>
            </a:xfrm>
            <a:prstGeom prst="rect">
              <a:avLst/>
            </a:prstGeom>
            <a:solidFill>
              <a:srgbClr val="F77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3"/>
            <p:cNvSpPr/>
            <p:nvPr/>
          </p:nvSpPr>
          <p:spPr>
            <a:xfrm>
              <a:off x="5373056" y="2820052"/>
              <a:ext cx="1596300" cy="64500"/>
            </a:xfrm>
            <a:prstGeom prst="rect">
              <a:avLst/>
            </a:prstGeom>
            <a:solidFill>
              <a:srgbClr val="FCBF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3"/>
            <p:cNvSpPr/>
            <p:nvPr/>
          </p:nvSpPr>
          <p:spPr>
            <a:xfrm>
              <a:off x="595675" y="2820050"/>
              <a:ext cx="1590600" cy="64500"/>
            </a:xfrm>
            <a:prstGeom prst="rect">
              <a:avLst/>
            </a:prstGeom>
            <a:solidFill>
              <a:srgbClr val="0030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3"/>
            <p:cNvSpPr/>
            <p:nvPr/>
          </p:nvSpPr>
          <p:spPr>
            <a:xfrm>
              <a:off x="6957849" y="2820050"/>
              <a:ext cx="1590600" cy="64500"/>
            </a:xfrm>
            <a:prstGeom prst="rect">
              <a:avLst/>
            </a:prstGeom>
            <a:solidFill>
              <a:srgbClr val="EAE2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1" name="Google Shape;281;p13"/>
          <p:cNvSpPr txBox="1"/>
          <p:nvPr>
            <p:ph type="title"/>
          </p:nvPr>
        </p:nvSpPr>
        <p:spPr>
          <a:xfrm>
            <a:off x="505475" y="1375100"/>
            <a:ext cx="8043000" cy="1086900"/>
          </a:xfrm>
          <a:prstGeom prst="rect">
            <a:avLst/>
          </a:prstGeom>
          <a:noFill/>
        </p:spPr>
        <p:txBody>
          <a:bodyPr anchorCtr="0" anchor="b" bIns="91425" lIns="91425" spcFirstLastPara="1" rIns="91425" wrap="square" tIns="91425">
            <a:normAutofit/>
          </a:bodyPr>
          <a:lstStyle>
            <a:lvl1pPr lvl="0" algn="l">
              <a:lnSpc>
                <a:spcPct val="100000"/>
              </a:lnSpc>
              <a:spcBef>
                <a:spcPts val="0"/>
              </a:spcBef>
              <a:spcAft>
                <a:spcPts val="0"/>
              </a:spcAft>
              <a:buNone/>
              <a:defRPr sz="2400">
                <a:solidFill>
                  <a:srgbClr val="434343"/>
                </a:solidFill>
              </a:defRPr>
            </a:lvl1pPr>
            <a:lvl2pPr lvl="1" algn="l">
              <a:lnSpc>
                <a:spcPct val="100000"/>
              </a:lnSpc>
              <a:spcBef>
                <a:spcPts val="0"/>
              </a:spcBef>
              <a:spcAft>
                <a:spcPts val="0"/>
              </a:spcAft>
              <a:buNone/>
              <a:defRPr sz="2400">
                <a:solidFill>
                  <a:srgbClr val="434343"/>
                </a:solidFill>
              </a:defRPr>
            </a:lvl2pPr>
            <a:lvl3pPr lvl="2" algn="l">
              <a:lnSpc>
                <a:spcPct val="100000"/>
              </a:lnSpc>
              <a:spcBef>
                <a:spcPts val="0"/>
              </a:spcBef>
              <a:spcAft>
                <a:spcPts val="0"/>
              </a:spcAft>
              <a:buNone/>
              <a:defRPr sz="2400">
                <a:solidFill>
                  <a:srgbClr val="434343"/>
                </a:solidFill>
              </a:defRPr>
            </a:lvl3pPr>
            <a:lvl4pPr lvl="3" algn="l">
              <a:lnSpc>
                <a:spcPct val="100000"/>
              </a:lnSpc>
              <a:spcBef>
                <a:spcPts val="0"/>
              </a:spcBef>
              <a:spcAft>
                <a:spcPts val="0"/>
              </a:spcAft>
              <a:buNone/>
              <a:defRPr sz="2400">
                <a:solidFill>
                  <a:srgbClr val="434343"/>
                </a:solidFill>
              </a:defRPr>
            </a:lvl4pPr>
            <a:lvl5pPr lvl="4" algn="l">
              <a:lnSpc>
                <a:spcPct val="100000"/>
              </a:lnSpc>
              <a:spcBef>
                <a:spcPts val="0"/>
              </a:spcBef>
              <a:spcAft>
                <a:spcPts val="0"/>
              </a:spcAft>
              <a:buNone/>
              <a:defRPr sz="2400">
                <a:solidFill>
                  <a:srgbClr val="434343"/>
                </a:solidFill>
              </a:defRPr>
            </a:lvl5pPr>
            <a:lvl6pPr lvl="5" algn="l">
              <a:lnSpc>
                <a:spcPct val="100000"/>
              </a:lnSpc>
              <a:spcBef>
                <a:spcPts val="0"/>
              </a:spcBef>
              <a:spcAft>
                <a:spcPts val="0"/>
              </a:spcAft>
              <a:buNone/>
              <a:defRPr sz="2400">
                <a:solidFill>
                  <a:srgbClr val="434343"/>
                </a:solidFill>
              </a:defRPr>
            </a:lvl6pPr>
            <a:lvl7pPr lvl="6" algn="l">
              <a:lnSpc>
                <a:spcPct val="100000"/>
              </a:lnSpc>
              <a:spcBef>
                <a:spcPts val="0"/>
              </a:spcBef>
              <a:spcAft>
                <a:spcPts val="0"/>
              </a:spcAft>
              <a:buNone/>
              <a:defRPr sz="2400">
                <a:solidFill>
                  <a:srgbClr val="434343"/>
                </a:solidFill>
              </a:defRPr>
            </a:lvl7pPr>
            <a:lvl8pPr lvl="7" algn="l">
              <a:lnSpc>
                <a:spcPct val="100000"/>
              </a:lnSpc>
              <a:spcBef>
                <a:spcPts val="0"/>
              </a:spcBef>
              <a:spcAft>
                <a:spcPts val="0"/>
              </a:spcAft>
              <a:buNone/>
              <a:defRPr sz="2400">
                <a:solidFill>
                  <a:srgbClr val="434343"/>
                </a:solidFill>
              </a:defRPr>
            </a:lvl8pPr>
            <a:lvl9pPr lvl="8" algn="l">
              <a:lnSpc>
                <a:spcPct val="100000"/>
              </a:lnSpc>
              <a:spcBef>
                <a:spcPts val="0"/>
              </a:spcBef>
              <a:spcAft>
                <a:spcPts val="0"/>
              </a:spcAft>
              <a:buNone/>
              <a:defRPr sz="2400">
                <a:solidFill>
                  <a:srgbClr val="434343"/>
                </a:solidFill>
              </a:defRPr>
            </a:lvl9pPr>
          </a:lstStyle>
          <a:p/>
        </p:txBody>
      </p:sp>
      <p:sp>
        <p:nvSpPr>
          <p:cNvPr id="282" name="Google Shape;282;p13"/>
          <p:cNvSpPr txBox="1"/>
          <p:nvPr>
            <p:ph idx="1" type="subTitle"/>
          </p:nvPr>
        </p:nvSpPr>
        <p:spPr>
          <a:xfrm>
            <a:off x="505475" y="2759992"/>
            <a:ext cx="4862400" cy="362400"/>
          </a:xfrm>
          <a:prstGeom prst="rect">
            <a:avLst/>
          </a:prstGeom>
          <a:noFill/>
        </p:spPr>
        <p:txBody>
          <a:bodyPr anchorCtr="0" anchor="t" bIns="91425" lIns="91425" spcFirstLastPara="1" rIns="91425" wrap="square" tIns="91425">
            <a:normAutofit/>
          </a:bodyPr>
          <a:lstStyle>
            <a:lvl1pPr lvl="0" algn="l">
              <a:lnSpc>
                <a:spcPct val="100000"/>
              </a:lnSpc>
              <a:spcBef>
                <a:spcPts val="0"/>
              </a:spcBef>
              <a:spcAft>
                <a:spcPts val="0"/>
              </a:spcAft>
              <a:buClr>
                <a:srgbClr val="666666"/>
              </a:buClr>
              <a:buSzPts val="1200"/>
              <a:buNone/>
              <a:defRPr sz="1200">
                <a:solidFill>
                  <a:srgbClr val="666666"/>
                </a:solidFill>
              </a:defRPr>
            </a:lvl1pPr>
            <a:lvl2pPr lvl="1" algn="l">
              <a:lnSpc>
                <a:spcPct val="100000"/>
              </a:lnSpc>
              <a:spcBef>
                <a:spcPts val="0"/>
              </a:spcBef>
              <a:spcAft>
                <a:spcPts val="0"/>
              </a:spcAft>
              <a:buClr>
                <a:srgbClr val="666666"/>
              </a:buClr>
              <a:buSzPts val="1200"/>
              <a:buNone/>
              <a:defRPr sz="1200">
                <a:solidFill>
                  <a:srgbClr val="666666"/>
                </a:solidFill>
              </a:defRPr>
            </a:lvl2pPr>
            <a:lvl3pPr lvl="2" algn="l">
              <a:lnSpc>
                <a:spcPct val="100000"/>
              </a:lnSpc>
              <a:spcBef>
                <a:spcPts val="0"/>
              </a:spcBef>
              <a:spcAft>
                <a:spcPts val="0"/>
              </a:spcAft>
              <a:buClr>
                <a:srgbClr val="666666"/>
              </a:buClr>
              <a:buSzPts val="1200"/>
              <a:buNone/>
              <a:defRPr sz="1200">
                <a:solidFill>
                  <a:srgbClr val="666666"/>
                </a:solidFill>
              </a:defRPr>
            </a:lvl3pPr>
            <a:lvl4pPr lvl="3" algn="l">
              <a:lnSpc>
                <a:spcPct val="100000"/>
              </a:lnSpc>
              <a:spcBef>
                <a:spcPts val="0"/>
              </a:spcBef>
              <a:spcAft>
                <a:spcPts val="0"/>
              </a:spcAft>
              <a:buClr>
                <a:srgbClr val="666666"/>
              </a:buClr>
              <a:buSzPts val="1200"/>
              <a:buNone/>
              <a:defRPr sz="1200">
                <a:solidFill>
                  <a:srgbClr val="666666"/>
                </a:solidFill>
              </a:defRPr>
            </a:lvl4pPr>
            <a:lvl5pPr lvl="4" algn="l">
              <a:lnSpc>
                <a:spcPct val="100000"/>
              </a:lnSpc>
              <a:spcBef>
                <a:spcPts val="0"/>
              </a:spcBef>
              <a:spcAft>
                <a:spcPts val="0"/>
              </a:spcAft>
              <a:buClr>
                <a:srgbClr val="666666"/>
              </a:buClr>
              <a:buSzPts val="1200"/>
              <a:buNone/>
              <a:defRPr sz="1200">
                <a:solidFill>
                  <a:srgbClr val="666666"/>
                </a:solidFill>
              </a:defRPr>
            </a:lvl5pPr>
            <a:lvl6pPr lvl="5" algn="l">
              <a:lnSpc>
                <a:spcPct val="100000"/>
              </a:lnSpc>
              <a:spcBef>
                <a:spcPts val="0"/>
              </a:spcBef>
              <a:spcAft>
                <a:spcPts val="0"/>
              </a:spcAft>
              <a:buClr>
                <a:srgbClr val="666666"/>
              </a:buClr>
              <a:buSzPts val="1200"/>
              <a:buNone/>
              <a:defRPr sz="1200">
                <a:solidFill>
                  <a:srgbClr val="666666"/>
                </a:solidFill>
              </a:defRPr>
            </a:lvl6pPr>
            <a:lvl7pPr lvl="6" algn="l">
              <a:lnSpc>
                <a:spcPct val="100000"/>
              </a:lnSpc>
              <a:spcBef>
                <a:spcPts val="0"/>
              </a:spcBef>
              <a:spcAft>
                <a:spcPts val="0"/>
              </a:spcAft>
              <a:buClr>
                <a:srgbClr val="666666"/>
              </a:buClr>
              <a:buSzPts val="1200"/>
              <a:buNone/>
              <a:defRPr sz="1200">
                <a:solidFill>
                  <a:srgbClr val="666666"/>
                </a:solidFill>
              </a:defRPr>
            </a:lvl7pPr>
            <a:lvl8pPr lvl="7" algn="l">
              <a:lnSpc>
                <a:spcPct val="100000"/>
              </a:lnSpc>
              <a:spcBef>
                <a:spcPts val="0"/>
              </a:spcBef>
              <a:spcAft>
                <a:spcPts val="0"/>
              </a:spcAft>
              <a:buClr>
                <a:srgbClr val="666666"/>
              </a:buClr>
              <a:buSzPts val="1200"/>
              <a:buNone/>
              <a:defRPr sz="1200">
                <a:solidFill>
                  <a:srgbClr val="666666"/>
                </a:solidFill>
              </a:defRPr>
            </a:lvl8pPr>
            <a:lvl9pPr lvl="8" algn="l">
              <a:lnSpc>
                <a:spcPct val="100000"/>
              </a:lnSpc>
              <a:spcBef>
                <a:spcPts val="0"/>
              </a:spcBef>
              <a:spcAft>
                <a:spcPts val="0"/>
              </a:spcAft>
              <a:buClr>
                <a:srgbClr val="666666"/>
              </a:buClr>
              <a:buSzPts val="1200"/>
              <a:buNone/>
              <a:defRPr sz="1200">
                <a:solidFill>
                  <a:srgbClr val="666666"/>
                </a:solidFill>
              </a:defRPr>
            </a:lvl9pPr>
          </a:lstStyle>
          <a:p/>
        </p:txBody>
      </p:sp>
      <p:sp>
        <p:nvSpPr>
          <p:cNvPr id="283" name="Google Shape;283;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616161"/>
                </a:solidFill>
              </a:defRPr>
            </a:lvl1pPr>
            <a:lvl2pPr lvl="1" algn="r">
              <a:lnSpc>
                <a:spcPct val="100000"/>
              </a:lnSpc>
              <a:spcAft>
                <a:spcPts val="0"/>
              </a:spcAft>
              <a:buNone/>
              <a:defRPr sz="1000">
                <a:solidFill>
                  <a:srgbClr val="616161"/>
                </a:solidFill>
              </a:defRPr>
            </a:lvl2pPr>
            <a:lvl3pPr lvl="2" algn="r">
              <a:lnSpc>
                <a:spcPct val="100000"/>
              </a:lnSpc>
              <a:spcAft>
                <a:spcPts val="0"/>
              </a:spcAft>
              <a:buNone/>
              <a:defRPr sz="1000">
                <a:solidFill>
                  <a:srgbClr val="616161"/>
                </a:solidFill>
              </a:defRPr>
            </a:lvl3pPr>
            <a:lvl4pPr lvl="3" algn="r">
              <a:lnSpc>
                <a:spcPct val="100000"/>
              </a:lnSpc>
              <a:spcAft>
                <a:spcPts val="0"/>
              </a:spcAft>
              <a:buNone/>
              <a:defRPr sz="1000">
                <a:solidFill>
                  <a:srgbClr val="616161"/>
                </a:solidFill>
              </a:defRPr>
            </a:lvl4pPr>
            <a:lvl5pPr lvl="4" algn="r">
              <a:lnSpc>
                <a:spcPct val="100000"/>
              </a:lnSpc>
              <a:spcAft>
                <a:spcPts val="0"/>
              </a:spcAft>
              <a:buNone/>
              <a:defRPr sz="1000">
                <a:solidFill>
                  <a:srgbClr val="616161"/>
                </a:solidFill>
              </a:defRPr>
            </a:lvl5pPr>
            <a:lvl6pPr lvl="5" algn="r">
              <a:lnSpc>
                <a:spcPct val="100000"/>
              </a:lnSpc>
              <a:spcAft>
                <a:spcPts val="0"/>
              </a:spcAft>
              <a:buNone/>
              <a:defRPr sz="1000">
                <a:solidFill>
                  <a:srgbClr val="616161"/>
                </a:solidFill>
              </a:defRPr>
            </a:lvl6pPr>
            <a:lvl7pPr lvl="6" algn="r">
              <a:lnSpc>
                <a:spcPct val="100000"/>
              </a:lnSpc>
              <a:spcAft>
                <a:spcPts val="0"/>
              </a:spcAft>
              <a:buNone/>
              <a:defRPr sz="1000">
                <a:solidFill>
                  <a:srgbClr val="616161"/>
                </a:solidFill>
              </a:defRPr>
            </a:lvl7pPr>
            <a:lvl8pPr lvl="7" algn="r">
              <a:lnSpc>
                <a:spcPct val="100000"/>
              </a:lnSpc>
              <a:spcAft>
                <a:spcPts val="0"/>
              </a:spcAft>
              <a:buNone/>
              <a:defRPr sz="1000">
                <a:solidFill>
                  <a:srgbClr val="616161"/>
                </a:solidFill>
              </a:defRPr>
            </a:lvl8pPr>
            <a:lvl9pPr lvl="8" algn="r">
              <a:lnSpc>
                <a:spcPct val="100000"/>
              </a:lnSpc>
              <a:spcAft>
                <a:spcPts val="0"/>
              </a:spcAft>
              <a:buNone/>
              <a:defRPr sz="1000">
                <a:solidFill>
                  <a:srgbClr val="61616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6.png"/><Relationship Id="rId4" Type="http://schemas.openxmlformats.org/officeDocument/2006/relationships/image" Target="../media/image21.png"/><Relationship Id="rId9" Type="http://schemas.openxmlformats.org/officeDocument/2006/relationships/image" Target="../media/image15.png"/><Relationship Id="rId5" Type="http://schemas.openxmlformats.org/officeDocument/2006/relationships/image" Target="../media/image18.png"/><Relationship Id="rId6" Type="http://schemas.openxmlformats.org/officeDocument/2006/relationships/image" Target="../media/image5.png"/><Relationship Id="rId7" Type="http://schemas.openxmlformats.org/officeDocument/2006/relationships/image" Target="../media/image9.png"/><Relationship Id="rId8"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1.png"/><Relationship Id="rId5"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4"/>
          <p:cNvSpPr txBox="1"/>
          <p:nvPr>
            <p:ph type="title"/>
          </p:nvPr>
        </p:nvSpPr>
        <p:spPr>
          <a:xfrm>
            <a:off x="612500" y="1078200"/>
            <a:ext cx="8043000" cy="1681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0" lang="tr" sz="2650">
                <a:solidFill>
                  <a:schemeClr val="accent5"/>
                </a:solidFill>
                <a:latin typeface="Maven Pro SemiBold"/>
                <a:ea typeface="Maven Pro SemiBold"/>
                <a:cs typeface="Maven Pro SemiBold"/>
                <a:sym typeface="Maven Pro SemiBold"/>
              </a:rPr>
              <a:t>Product Based Monthly Prediction and Tracking of Plastic Packaging Weight</a:t>
            </a:r>
            <a:endParaRPr b="0" sz="2650">
              <a:solidFill>
                <a:schemeClr val="accent5"/>
              </a:solidFill>
              <a:latin typeface="Maven Pro SemiBold"/>
              <a:ea typeface="Maven Pro SemiBold"/>
              <a:cs typeface="Maven Pro SemiBold"/>
              <a:sym typeface="Maven Pro SemiBold"/>
            </a:endParaRPr>
          </a:p>
          <a:p>
            <a:pPr indent="0" lvl="0" marL="0" rtl="0" algn="l">
              <a:spcBef>
                <a:spcPts val="0"/>
              </a:spcBef>
              <a:spcAft>
                <a:spcPts val="0"/>
              </a:spcAft>
              <a:buNone/>
            </a:pPr>
            <a:r>
              <a:t/>
            </a:r>
            <a:endParaRPr/>
          </a:p>
        </p:txBody>
      </p:sp>
      <p:sp>
        <p:nvSpPr>
          <p:cNvPr id="289" name="Google Shape;289;p14"/>
          <p:cNvSpPr txBox="1"/>
          <p:nvPr>
            <p:ph idx="1" type="subTitle"/>
          </p:nvPr>
        </p:nvSpPr>
        <p:spPr>
          <a:xfrm>
            <a:off x="571300" y="2760001"/>
            <a:ext cx="4862400" cy="152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a:t>Ersan Kucukoglu</a:t>
            </a:r>
            <a:endParaRPr/>
          </a:p>
          <a:p>
            <a:pPr indent="0" lvl="0" marL="0" rtl="0" algn="l">
              <a:spcBef>
                <a:spcPts val="0"/>
              </a:spcBef>
              <a:spcAft>
                <a:spcPts val="0"/>
              </a:spcAft>
              <a:buNone/>
            </a:pPr>
            <a:r>
              <a:t/>
            </a:r>
            <a:endParaRPr/>
          </a:p>
          <a:p>
            <a:pPr indent="0" lvl="0" marL="0" rtl="0" algn="l">
              <a:spcBef>
                <a:spcPts val="0"/>
              </a:spcBef>
              <a:spcAft>
                <a:spcPts val="0"/>
              </a:spcAft>
              <a:buNone/>
            </a:pPr>
            <a:r>
              <a:rPr lang="tr"/>
              <a:t>Capstone Project</a:t>
            </a:r>
            <a:endParaRPr/>
          </a:p>
          <a:p>
            <a:pPr indent="0" lvl="0" marL="0" rtl="0" algn="l">
              <a:spcBef>
                <a:spcPts val="0"/>
              </a:spcBef>
              <a:spcAft>
                <a:spcPts val="0"/>
              </a:spcAft>
              <a:buNone/>
            </a:pPr>
            <a:r>
              <a:rPr lang="tr"/>
              <a:t>Msc in Business Analytics</a:t>
            </a:r>
            <a:endParaRPr/>
          </a:p>
          <a:p>
            <a:pPr indent="0" lvl="0" marL="0" rtl="0" algn="l">
              <a:spcBef>
                <a:spcPts val="0"/>
              </a:spcBef>
              <a:spcAft>
                <a:spcPts val="0"/>
              </a:spcAft>
              <a:buNone/>
            </a:pPr>
            <a:r>
              <a:rPr lang="tr"/>
              <a:t>Central European University </a:t>
            </a:r>
            <a:endParaRPr/>
          </a:p>
          <a:p>
            <a:pPr indent="0" lvl="0" marL="0" rtl="0" algn="l">
              <a:spcBef>
                <a:spcPts val="0"/>
              </a:spcBef>
              <a:spcAft>
                <a:spcPts val="0"/>
              </a:spcAft>
              <a:buNone/>
            </a:pPr>
            <a:r>
              <a:rPr lang="tr"/>
              <a:t>Department of Economics and Business</a:t>
            </a:r>
            <a:endParaRPr/>
          </a:p>
          <a:p>
            <a:pPr indent="0" lvl="0" marL="0" rtl="0" algn="l">
              <a:spcBef>
                <a:spcPts val="0"/>
              </a:spcBef>
              <a:spcAft>
                <a:spcPts val="0"/>
              </a:spcAft>
              <a:buNone/>
            </a:pPr>
            <a:r>
              <a:rPr lang="tr"/>
              <a:t>Budapest, June 2022</a:t>
            </a:r>
            <a:endParaRPr/>
          </a:p>
        </p:txBody>
      </p:sp>
      <p:pic>
        <p:nvPicPr>
          <p:cNvPr id="290" name="Google Shape;290;p14"/>
          <p:cNvPicPr preferRelativeResize="0"/>
          <p:nvPr/>
        </p:nvPicPr>
        <p:blipFill>
          <a:blip r:embed="rId3">
            <a:alphaModFix/>
          </a:blip>
          <a:stretch>
            <a:fillRect/>
          </a:stretch>
        </p:blipFill>
        <p:spPr>
          <a:xfrm>
            <a:off x="0" y="0"/>
            <a:ext cx="2371300" cy="1133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23"/>
          <p:cNvSpPr txBox="1"/>
          <p:nvPr>
            <p:ph type="title"/>
          </p:nvPr>
        </p:nvSpPr>
        <p:spPr>
          <a:xfrm>
            <a:off x="1303800" y="598575"/>
            <a:ext cx="1881000" cy="529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tr" sz="2000">
                <a:solidFill>
                  <a:schemeClr val="accent5"/>
                </a:solidFill>
                <a:latin typeface="Nunito"/>
                <a:ea typeface="Nunito"/>
                <a:cs typeface="Nunito"/>
                <a:sym typeface="Nunito"/>
              </a:rPr>
              <a:t>Outcomes</a:t>
            </a:r>
            <a:endParaRPr sz="1600">
              <a:solidFill>
                <a:srgbClr val="2F5496"/>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2000">
              <a:solidFill>
                <a:schemeClr val="accent5"/>
              </a:solidFill>
              <a:latin typeface="Nunito"/>
              <a:ea typeface="Nunito"/>
              <a:cs typeface="Nunito"/>
              <a:sym typeface="Nunito"/>
            </a:endParaRPr>
          </a:p>
        </p:txBody>
      </p:sp>
      <p:sp>
        <p:nvSpPr>
          <p:cNvPr id="377" name="Google Shape;377;p23"/>
          <p:cNvSpPr txBox="1"/>
          <p:nvPr>
            <p:ph idx="1" type="body"/>
          </p:nvPr>
        </p:nvSpPr>
        <p:spPr>
          <a:xfrm>
            <a:off x="1254400" y="1068325"/>
            <a:ext cx="7030500" cy="15033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tr" sz="1200">
                <a:solidFill>
                  <a:srgbClr val="000000"/>
                </a:solidFill>
              </a:rPr>
              <a:t>These three data card shows (I) total weight of plastic packaging sold for the current year and previous year, (II)the total amount of plastic weight saved during the year, (III) the monthly current plastic packaging weight used according to the selected month and the predicted value for that month. With these 3 data cards, the dashboard gives general information about the weight of plastic packaging on a monthly and yearly basis.</a:t>
            </a:r>
            <a:endParaRPr sz="1200">
              <a:solidFill>
                <a:srgbClr val="000000"/>
              </a:solidFill>
            </a:endParaRPr>
          </a:p>
          <a:p>
            <a:pPr indent="0" lvl="0" marL="0" rtl="0" algn="l">
              <a:spcBef>
                <a:spcPts val="800"/>
              </a:spcBef>
              <a:spcAft>
                <a:spcPts val="1200"/>
              </a:spcAft>
              <a:buNone/>
            </a:pPr>
            <a:r>
              <a:t/>
            </a:r>
            <a:endParaRPr sz="1200"/>
          </a:p>
        </p:txBody>
      </p:sp>
      <p:pic>
        <p:nvPicPr>
          <p:cNvPr id="378" name="Google Shape;378;p23"/>
          <p:cNvPicPr preferRelativeResize="0"/>
          <p:nvPr/>
        </p:nvPicPr>
        <p:blipFill>
          <a:blip r:embed="rId3">
            <a:alphaModFix/>
          </a:blip>
          <a:stretch>
            <a:fillRect/>
          </a:stretch>
        </p:blipFill>
        <p:spPr>
          <a:xfrm>
            <a:off x="1921571" y="2571750"/>
            <a:ext cx="5696154" cy="2533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24"/>
          <p:cNvSpPr txBox="1"/>
          <p:nvPr>
            <p:ph type="title"/>
          </p:nvPr>
        </p:nvSpPr>
        <p:spPr>
          <a:xfrm>
            <a:off x="1303800" y="598575"/>
            <a:ext cx="1881000" cy="529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tr" sz="2000">
                <a:solidFill>
                  <a:schemeClr val="accent5"/>
                </a:solidFill>
                <a:latin typeface="Nunito"/>
                <a:ea typeface="Nunito"/>
                <a:cs typeface="Nunito"/>
                <a:sym typeface="Nunito"/>
              </a:rPr>
              <a:t>Outcomes</a:t>
            </a:r>
            <a:endParaRPr sz="1600">
              <a:solidFill>
                <a:srgbClr val="2F5496"/>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2000">
              <a:solidFill>
                <a:schemeClr val="accent5"/>
              </a:solidFill>
              <a:latin typeface="Nunito"/>
              <a:ea typeface="Nunito"/>
              <a:cs typeface="Nunito"/>
              <a:sym typeface="Nunito"/>
            </a:endParaRPr>
          </a:p>
        </p:txBody>
      </p:sp>
      <p:sp>
        <p:nvSpPr>
          <p:cNvPr id="384" name="Google Shape;384;p24"/>
          <p:cNvSpPr txBox="1"/>
          <p:nvPr>
            <p:ph idx="1" type="body"/>
          </p:nvPr>
        </p:nvSpPr>
        <p:spPr>
          <a:xfrm>
            <a:off x="1254400" y="1068325"/>
            <a:ext cx="7030500" cy="15033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tr" sz="1200">
                <a:solidFill>
                  <a:srgbClr val="000000"/>
                </a:solidFill>
              </a:rPr>
              <a:t>The bar plot </a:t>
            </a:r>
            <a:r>
              <a:rPr lang="tr" sz="1200">
                <a:solidFill>
                  <a:srgbClr val="000000"/>
                </a:solidFill>
              </a:rPr>
              <a:t>shows item-based data. Here, the 10 products with the highest plastic packaging weight on a monthly basis are shown with their predicted value for that month. The bars are ordered by actual value to see the weight of the Top 10 items for the current month. At the same time, the dashboard shows you the top 10 products from the past months (already sold) and the next months (predicted), with the help of widgets.</a:t>
            </a:r>
            <a:endParaRPr sz="1200">
              <a:solidFill>
                <a:srgbClr val="000000"/>
              </a:solidFill>
            </a:endParaRPr>
          </a:p>
          <a:p>
            <a:pPr indent="0" lvl="0" marL="0" rtl="0" algn="just">
              <a:lnSpc>
                <a:spcPct val="150000"/>
              </a:lnSpc>
              <a:spcBef>
                <a:spcPts val="800"/>
              </a:spcBef>
              <a:spcAft>
                <a:spcPts val="0"/>
              </a:spcAft>
              <a:buNone/>
            </a:pPr>
            <a:r>
              <a:t/>
            </a:r>
            <a:endParaRPr sz="1200">
              <a:solidFill>
                <a:srgbClr val="000000"/>
              </a:solidFill>
            </a:endParaRPr>
          </a:p>
          <a:p>
            <a:pPr indent="0" lvl="0" marL="0" rtl="0" algn="l">
              <a:spcBef>
                <a:spcPts val="800"/>
              </a:spcBef>
              <a:spcAft>
                <a:spcPts val="1200"/>
              </a:spcAft>
              <a:buNone/>
            </a:pPr>
            <a:r>
              <a:t/>
            </a:r>
            <a:endParaRPr sz="1200"/>
          </a:p>
        </p:txBody>
      </p:sp>
      <p:pic>
        <p:nvPicPr>
          <p:cNvPr id="385" name="Google Shape;385;p24"/>
          <p:cNvPicPr preferRelativeResize="0"/>
          <p:nvPr/>
        </p:nvPicPr>
        <p:blipFill>
          <a:blip r:embed="rId3">
            <a:alphaModFix/>
          </a:blip>
          <a:stretch>
            <a:fillRect/>
          </a:stretch>
        </p:blipFill>
        <p:spPr>
          <a:xfrm>
            <a:off x="1687300" y="2485750"/>
            <a:ext cx="6129100" cy="2657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25"/>
          <p:cNvSpPr txBox="1"/>
          <p:nvPr>
            <p:ph type="title"/>
          </p:nvPr>
        </p:nvSpPr>
        <p:spPr>
          <a:xfrm>
            <a:off x="1303800" y="598575"/>
            <a:ext cx="1881000" cy="529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tr" sz="2000">
                <a:solidFill>
                  <a:schemeClr val="accent5"/>
                </a:solidFill>
                <a:latin typeface="Nunito"/>
                <a:ea typeface="Nunito"/>
                <a:cs typeface="Nunito"/>
                <a:sym typeface="Nunito"/>
              </a:rPr>
              <a:t>Outcomes</a:t>
            </a:r>
            <a:endParaRPr sz="1600">
              <a:solidFill>
                <a:srgbClr val="2F5496"/>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2000">
              <a:solidFill>
                <a:schemeClr val="accent5"/>
              </a:solidFill>
              <a:latin typeface="Nunito"/>
              <a:ea typeface="Nunito"/>
              <a:cs typeface="Nunito"/>
              <a:sym typeface="Nunito"/>
            </a:endParaRPr>
          </a:p>
        </p:txBody>
      </p:sp>
      <p:sp>
        <p:nvSpPr>
          <p:cNvPr id="391" name="Google Shape;391;p25"/>
          <p:cNvSpPr txBox="1"/>
          <p:nvPr>
            <p:ph idx="1" type="body"/>
          </p:nvPr>
        </p:nvSpPr>
        <p:spPr>
          <a:xfrm>
            <a:off x="1254400" y="1068325"/>
            <a:ext cx="7030500" cy="15033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tr" sz="1200">
                <a:solidFill>
                  <a:srgbClr val="000000"/>
                </a:solidFill>
              </a:rPr>
              <a:t>The line graph </a:t>
            </a:r>
            <a:r>
              <a:rPr lang="tr" sz="1200">
                <a:solidFill>
                  <a:srgbClr val="000000"/>
                </a:solidFill>
              </a:rPr>
              <a:t>shows the forecasted, actual values of the total weight of plastic packaging in tons per month, and also provides the opportunity to compare with the data for 2021. For example, there is a prediction of how many tons of plastic has been used so far in June this year, how many tons were used last year, and how many tons will be used. Meanwhile, the predicted value shows well that June is in the trend of the 2021 value.</a:t>
            </a:r>
            <a:endParaRPr sz="1200">
              <a:solidFill>
                <a:srgbClr val="000000"/>
              </a:solidFill>
            </a:endParaRPr>
          </a:p>
          <a:p>
            <a:pPr indent="0" lvl="0" marL="0" rtl="0" algn="just">
              <a:lnSpc>
                <a:spcPct val="150000"/>
              </a:lnSpc>
              <a:spcBef>
                <a:spcPts val="800"/>
              </a:spcBef>
              <a:spcAft>
                <a:spcPts val="0"/>
              </a:spcAft>
              <a:buNone/>
            </a:pPr>
            <a:r>
              <a:t/>
            </a:r>
            <a:endParaRPr sz="1200">
              <a:solidFill>
                <a:srgbClr val="000000"/>
              </a:solidFill>
            </a:endParaRPr>
          </a:p>
          <a:p>
            <a:pPr indent="0" lvl="0" marL="0" rtl="0" algn="just">
              <a:lnSpc>
                <a:spcPct val="150000"/>
              </a:lnSpc>
              <a:spcBef>
                <a:spcPts val="800"/>
              </a:spcBef>
              <a:spcAft>
                <a:spcPts val="0"/>
              </a:spcAft>
              <a:buNone/>
            </a:pPr>
            <a:r>
              <a:t/>
            </a:r>
            <a:endParaRPr sz="1200">
              <a:solidFill>
                <a:srgbClr val="000000"/>
              </a:solidFill>
            </a:endParaRPr>
          </a:p>
          <a:p>
            <a:pPr indent="0" lvl="0" marL="0" rtl="0" algn="l">
              <a:spcBef>
                <a:spcPts val="800"/>
              </a:spcBef>
              <a:spcAft>
                <a:spcPts val="1200"/>
              </a:spcAft>
              <a:buNone/>
            </a:pPr>
            <a:r>
              <a:t/>
            </a:r>
            <a:endParaRPr sz="1200"/>
          </a:p>
        </p:txBody>
      </p:sp>
      <p:pic>
        <p:nvPicPr>
          <p:cNvPr id="392" name="Google Shape;392;p25"/>
          <p:cNvPicPr preferRelativeResize="0"/>
          <p:nvPr/>
        </p:nvPicPr>
        <p:blipFill>
          <a:blip r:embed="rId3">
            <a:alphaModFix/>
          </a:blip>
          <a:stretch>
            <a:fillRect/>
          </a:stretch>
        </p:blipFill>
        <p:spPr>
          <a:xfrm>
            <a:off x="1515025" y="2571750"/>
            <a:ext cx="6509250" cy="2448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26"/>
          <p:cNvSpPr txBox="1"/>
          <p:nvPr>
            <p:ph type="title"/>
          </p:nvPr>
        </p:nvSpPr>
        <p:spPr>
          <a:xfrm>
            <a:off x="1303800" y="598575"/>
            <a:ext cx="1881000" cy="529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tr" sz="2000">
                <a:solidFill>
                  <a:schemeClr val="accent5"/>
                </a:solidFill>
                <a:latin typeface="Nunito"/>
                <a:ea typeface="Nunito"/>
                <a:cs typeface="Nunito"/>
                <a:sym typeface="Nunito"/>
              </a:rPr>
              <a:t>Outcomes</a:t>
            </a:r>
            <a:endParaRPr sz="1600">
              <a:solidFill>
                <a:srgbClr val="2F5496"/>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2000">
              <a:solidFill>
                <a:schemeClr val="accent5"/>
              </a:solidFill>
              <a:latin typeface="Nunito"/>
              <a:ea typeface="Nunito"/>
              <a:cs typeface="Nunito"/>
              <a:sym typeface="Nunito"/>
            </a:endParaRPr>
          </a:p>
        </p:txBody>
      </p:sp>
      <p:sp>
        <p:nvSpPr>
          <p:cNvPr id="398" name="Google Shape;398;p26"/>
          <p:cNvSpPr txBox="1"/>
          <p:nvPr>
            <p:ph idx="1" type="body"/>
          </p:nvPr>
        </p:nvSpPr>
        <p:spPr>
          <a:xfrm>
            <a:off x="1254400" y="1068325"/>
            <a:ext cx="7030500" cy="15033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tr" sz="1200">
                <a:solidFill>
                  <a:srgbClr val="000000"/>
                </a:solidFill>
              </a:rPr>
              <a:t>This is the bar graph showing the monthly total weight of the selected items. After selecting the product or more than one product with the help of the widget, the dashboard presents the data for this year and last year for that product according to the months. How the sales of the product changed according to the months and a comparison with the last year can be made.</a:t>
            </a:r>
            <a:endParaRPr sz="1200">
              <a:solidFill>
                <a:srgbClr val="000000"/>
              </a:solidFill>
            </a:endParaRPr>
          </a:p>
          <a:p>
            <a:pPr indent="0" lvl="0" marL="0" rtl="0" algn="just">
              <a:lnSpc>
                <a:spcPct val="150000"/>
              </a:lnSpc>
              <a:spcBef>
                <a:spcPts val="800"/>
              </a:spcBef>
              <a:spcAft>
                <a:spcPts val="0"/>
              </a:spcAft>
              <a:buNone/>
            </a:pPr>
            <a:r>
              <a:t/>
            </a:r>
            <a:endParaRPr sz="1200">
              <a:solidFill>
                <a:srgbClr val="000000"/>
              </a:solidFill>
            </a:endParaRPr>
          </a:p>
          <a:p>
            <a:pPr indent="0" lvl="0" marL="0" rtl="0" algn="just">
              <a:lnSpc>
                <a:spcPct val="150000"/>
              </a:lnSpc>
              <a:spcBef>
                <a:spcPts val="800"/>
              </a:spcBef>
              <a:spcAft>
                <a:spcPts val="0"/>
              </a:spcAft>
              <a:buNone/>
            </a:pPr>
            <a:r>
              <a:t/>
            </a:r>
            <a:endParaRPr sz="1200">
              <a:solidFill>
                <a:srgbClr val="000000"/>
              </a:solidFill>
            </a:endParaRPr>
          </a:p>
          <a:p>
            <a:pPr indent="0" lvl="0" marL="0" rtl="0" algn="l">
              <a:spcBef>
                <a:spcPts val="800"/>
              </a:spcBef>
              <a:spcAft>
                <a:spcPts val="1200"/>
              </a:spcAft>
              <a:buNone/>
            </a:pPr>
            <a:r>
              <a:t/>
            </a:r>
            <a:endParaRPr sz="1200"/>
          </a:p>
        </p:txBody>
      </p:sp>
      <p:pic>
        <p:nvPicPr>
          <p:cNvPr id="399" name="Google Shape;399;p26"/>
          <p:cNvPicPr preferRelativeResize="0"/>
          <p:nvPr/>
        </p:nvPicPr>
        <p:blipFill>
          <a:blip r:embed="rId3">
            <a:alphaModFix/>
          </a:blip>
          <a:stretch>
            <a:fillRect/>
          </a:stretch>
        </p:blipFill>
        <p:spPr>
          <a:xfrm>
            <a:off x="1163875" y="2238876"/>
            <a:ext cx="7528824" cy="2781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27"/>
          <p:cNvSpPr txBox="1"/>
          <p:nvPr>
            <p:ph type="title"/>
          </p:nvPr>
        </p:nvSpPr>
        <p:spPr>
          <a:xfrm>
            <a:off x="1303800" y="598575"/>
            <a:ext cx="1881000" cy="529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tr" sz="2000">
                <a:solidFill>
                  <a:schemeClr val="accent5"/>
                </a:solidFill>
                <a:latin typeface="Nunito"/>
                <a:ea typeface="Nunito"/>
                <a:cs typeface="Nunito"/>
                <a:sym typeface="Nunito"/>
              </a:rPr>
              <a:t>Outcomes</a:t>
            </a:r>
            <a:endParaRPr sz="1600">
              <a:solidFill>
                <a:srgbClr val="2F5496"/>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2000">
              <a:solidFill>
                <a:schemeClr val="accent5"/>
              </a:solidFill>
              <a:latin typeface="Nunito"/>
              <a:ea typeface="Nunito"/>
              <a:cs typeface="Nunito"/>
              <a:sym typeface="Nunito"/>
            </a:endParaRPr>
          </a:p>
        </p:txBody>
      </p:sp>
      <p:sp>
        <p:nvSpPr>
          <p:cNvPr id="405" name="Google Shape;405;p27"/>
          <p:cNvSpPr txBox="1"/>
          <p:nvPr>
            <p:ph idx="1" type="body"/>
          </p:nvPr>
        </p:nvSpPr>
        <p:spPr>
          <a:xfrm>
            <a:off x="1254400" y="1068325"/>
            <a:ext cx="7030500" cy="15033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tr" sz="1200">
                <a:solidFill>
                  <a:srgbClr val="000000"/>
                </a:solidFill>
              </a:rPr>
              <a:t>The figure shows the amount of plastic packaging of the selected product over time and the forecasted data for the future. For the Mineralwasser product selected here, the forecast follows the seasonality by considering the 2021 data. Note that the Sold quantity for June 2022 is expected to be close to the predicted value at the end of the month, as it has not been completed yet.</a:t>
            </a:r>
            <a:endParaRPr sz="1200">
              <a:solidFill>
                <a:srgbClr val="000000"/>
              </a:solidFill>
            </a:endParaRPr>
          </a:p>
          <a:p>
            <a:pPr indent="0" lvl="0" marL="0" rtl="0" algn="just">
              <a:lnSpc>
                <a:spcPct val="150000"/>
              </a:lnSpc>
              <a:spcBef>
                <a:spcPts val="800"/>
              </a:spcBef>
              <a:spcAft>
                <a:spcPts val="0"/>
              </a:spcAft>
              <a:buNone/>
            </a:pPr>
            <a:r>
              <a:t/>
            </a:r>
            <a:endParaRPr sz="1200">
              <a:solidFill>
                <a:srgbClr val="000000"/>
              </a:solidFill>
            </a:endParaRPr>
          </a:p>
          <a:p>
            <a:pPr indent="0" lvl="0" marL="0" rtl="0" algn="just">
              <a:lnSpc>
                <a:spcPct val="150000"/>
              </a:lnSpc>
              <a:spcBef>
                <a:spcPts val="800"/>
              </a:spcBef>
              <a:spcAft>
                <a:spcPts val="0"/>
              </a:spcAft>
              <a:buNone/>
            </a:pPr>
            <a:r>
              <a:t/>
            </a:r>
            <a:endParaRPr sz="1200">
              <a:solidFill>
                <a:srgbClr val="000000"/>
              </a:solidFill>
            </a:endParaRPr>
          </a:p>
          <a:p>
            <a:pPr indent="0" lvl="0" marL="0" rtl="0" algn="just">
              <a:lnSpc>
                <a:spcPct val="150000"/>
              </a:lnSpc>
              <a:spcBef>
                <a:spcPts val="800"/>
              </a:spcBef>
              <a:spcAft>
                <a:spcPts val="0"/>
              </a:spcAft>
              <a:buNone/>
            </a:pPr>
            <a:r>
              <a:t/>
            </a:r>
            <a:endParaRPr sz="1200">
              <a:solidFill>
                <a:srgbClr val="000000"/>
              </a:solidFill>
            </a:endParaRPr>
          </a:p>
          <a:p>
            <a:pPr indent="0" lvl="0" marL="0" rtl="0" algn="l">
              <a:spcBef>
                <a:spcPts val="800"/>
              </a:spcBef>
              <a:spcAft>
                <a:spcPts val="1200"/>
              </a:spcAft>
              <a:buNone/>
            </a:pPr>
            <a:r>
              <a:t/>
            </a:r>
            <a:endParaRPr sz="1200"/>
          </a:p>
        </p:txBody>
      </p:sp>
      <p:pic>
        <p:nvPicPr>
          <p:cNvPr id="406" name="Google Shape;406;p27"/>
          <p:cNvPicPr preferRelativeResize="0"/>
          <p:nvPr/>
        </p:nvPicPr>
        <p:blipFill>
          <a:blip r:embed="rId3">
            <a:alphaModFix/>
          </a:blip>
          <a:stretch>
            <a:fillRect/>
          </a:stretch>
        </p:blipFill>
        <p:spPr>
          <a:xfrm>
            <a:off x="805024" y="2263175"/>
            <a:ext cx="7606475" cy="26420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28"/>
          <p:cNvSpPr txBox="1"/>
          <p:nvPr>
            <p:ph type="title"/>
          </p:nvPr>
        </p:nvSpPr>
        <p:spPr>
          <a:xfrm>
            <a:off x="1303800" y="327000"/>
            <a:ext cx="7030500" cy="4305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tr" sz="2000">
                <a:solidFill>
                  <a:schemeClr val="accent5"/>
                </a:solidFill>
                <a:latin typeface="Nunito"/>
                <a:ea typeface="Nunito"/>
                <a:cs typeface="Nunito"/>
                <a:sym typeface="Nunito"/>
              </a:rPr>
              <a:t>Summary</a:t>
            </a:r>
            <a:endParaRPr/>
          </a:p>
        </p:txBody>
      </p:sp>
      <p:sp>
        <p:nvSpPr>
          <p:cNvPr id="412" name="Google Shape;412;p28"/>
          <p:cNvSpPr txBox="1"/>
          <p:nvPr>
            <p:ph idx="1" type="body"/>
          </p:nvPr>
        </p:nvSpPr>
        <p:spPr>
          <a:xfrm>
            <a:off x="1303800" y="806900"/>
            <a:ext cx="7840200" cy="334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sz="1100">
                <a:solidFill>
                  <a:srgbClr val="000000"/>
                </a:solidFill>
              </a:rPr>
              <a:t>In this project, it was aimed to reduce the plastic packaging sold (in t), and in this context, the client aimed for a data product as project output that allows the user to see the plastic packaging sold in tons and compares it with the business targets by seeing the predicted result until the end of the business year.</a:t>
            </a:r>
            <a:endParaRPr sz="1100">
              <a:solidFill>
                <a:srgbClr val="000000"/>
              </a:solidFill>
            </a:endParaRPr>
          </a:p>
          <a:p>
            <a:pPr indent="0" lvl="0" marL="0" rtl="0" algn="l">
              <a:spcBef>
                <a:spcPts val="1200"/>
              </a:spcBef>
              <a:spcAft>
                <a:spcPts val="0"/>
              </a:spcAft>
              <a:buNone/>
            </a:pPr>
            <a:r>
              <a:rPr lang="tr" sz="1100">
                <a:solidFill>
                  <a:srgbClr val="000000"/>
                </a:solidFill>
              </a:rPr>
              <a:t>In order to achieve these goals, </a:t>
            </a:r>
            <a:endParaRPr sz="1100">
              <a:solidFill>
                <a:srgbClr val="000000"/>
              </a:solidFill>
            </a:endParaRPr>
          </a:p>
          <a:p>
            <a:pPr indent="457200" lvl="0" marL="0" rtl="0" algn="l">
              <a:spcBef>
                <a:spcPts val="1200"/>
              </a:spcBef>
              <a:spcAft>
                <a:spcPts val="0"/>
              </a:spcAft>
              <a:buNone/>
            </a:pPr>
            <a:r>
              <a:rPr lang="tr" sz="1100">
                <a:solidFill>
                  <a:srgbClr val="000000"/>
                </a:solidFill>
              </a:rPr>
              <a:t>D</a:t>
            </a:r>
            <a:r>
              <a:rPr lang="tr" sz="1100">
                <a:solidFill>
                  <a:srgbClr val="000000"/>
                </a:solidFill>
              </a:rPr>
              <a:t>ata cleaning and exploration was done,</a:t>
            </a:r>
            <a:endParaRPr sz="1100">
              <a:solidFill>
                <a:srgbClr val="000000"/>
              </a:solidFill>
            </a:endParaRPr>
          </a:p>
          <a:p>
            <a:pPr indent="457200" lvl="0" marL="0" rtl="0" algn="l">
              <a:spcBef>
                <a:spcPts val="1200"/>
              </a:spcBef>
              <a:spcAft>
                <a:spcPts val="0"/>
              </a:spcAft>
              <a:buNone/>
            </a:pPr>
            <a:r>
              <a:rPr lang="tr" sz="1100">
                <a:solidFill>
                  <a:srgbClr val="000000"/>
                </a:solidFill>
              </a:rPr>
              <a:t>Time Series Analysis was performed,</a:t>
            </a:r>
            <a:endParaRPr sz="1100">
              <a:solidFill>
                <a:srgbClr val="000000"/>
              </a:solidFill>
            </a:endParaRPr>
          </a:p>
          <a:p>
            <a:pPr indent="457200" lvl="0" marL="0" rtl="0" algn="l">
              <a:spcBef>
                <a:spcPts val="1200"/>
              </a:spcBef>
              <a:spcAft>
                <a:spcPts val="0"/>
              </a:spcAft>
              <a:buNone/>
            </a:pPr>
            <a:r>
              <a:rPr lang="tr" sz="1100">
                <a:solidFill>
                  <a:srgbClr val="000000"/>
                </a:solidFill>
              </a:rPr>
              <a:t>Forecasting models were built to predict the plastic packaging weight for each item. </a:t>
            </a:r>
            <a:endParaRPr sz="1100">
              <a:solidFill>
                <a:srgbClr val="000000"/>
              </a:solidFill>
            </a:endParaRPr>
          </a:p>
          <a:p>
            <a:pPr indent="0" lvl="0" marL="0" rtl="0" algn="l">
              <a:spcBef>
                <a:spcPts val="1200"/>
              </a:spcBef>
              <a:spcAft>
                <a:spcPts val="0"/>
              </a:spcAft>
              <a:buNone/>
            </a:pPr>
            <a:r>
              <a:rPr lang="tr" sz="1100">
                <a:solidFill>
                  <a:srgbClr val="000000"/>
                </a:solidFill>
              </a:rPr>
              <a:t>Prophet model was selected as the best model based on its RMSE, </a:t>
            </a:r>
            <a:endParaRPr sz="1100">
              <a:solidFill>
                <a:srgbClr val="000000"/>
              </a:solidFill>
            </a:endParaRPr>
          </a:p>
          <a:p>
            <a:pPr indent="457200" lvl="0" marL="0" rtl="0" algn="l">
              <a:spcBef>
                <a:spcPts val="1200"/>
              </a:spcBef>
              <a:spcAft>
                <a:spcPts val="0"/>
              </a:spcAft>
              <a:buNone/>
            </a:pPr>
            <a:r>
              <a:rPr lang="tr" sz="1100">
                <a:solidFill>
                  <a:srgbClr val="000000"/>
                </a:solidFill>
              </a:rPr>
              <a:t>monthly predicted values were created until March 2023, at the end of the business year.</a:t>
            </a:r>
            <a:endParaRPr sz="1100">
              <a:solidFill>
                <a:srgbClr val="000000"/>
              </a:solidFill>
            </a:endParaRPr>
          </a:p>
          <a:p>
            <a:pPr indent="0" lvl="0" marL="0" rtl="0" algn="l">
              <a:spcBef>
                <a:spcPts val="1200"/>
              </a:spcBef>
              <a:spcAft>
                <a:spcPts val="0"/>
              </a:spcAft>
              <a:buNone/>
            </a:pPr>
            <a:r>
              <a:rPr lang="tr" sz="1100">
                <a:solidFill>
                  <a:srgbClr val="000000"/>
                </a:solidFill>
              </a:rPr>
              <a:t> In the final, a SQL Dashboard was created, with reproducible notebooks as output, in which </a:t>
            </a:r>
            <a:endParaRPr sz="1100">
              <a:solidFill>
                <a:srgbClr val="000000"/>
              </a:solidFill>
            </a:endParaRPr>
          </a:p>
          <a:p>
            <a:pPr indent="457200" lvl="0" marL="0" rtl="0" algn="l">
              <a:spcBef>
                <a:spcPts val="1200"/>
              </a:spcBef>
              <a:spcAft>
                <a:spcPts val="0"/>
              </a:spcAft>
              <a:buNone/>
            </a:pPr>
            <a:r>
              <a:rPr lang="tr" sz="1100">
                <a:solidFill>
                  <a:srgbClr val="000000"/>
                </a:solidFill>
              </a:rPr>
              <a:t>plastic packaging weight can be observed according to various filters such as a month, year, and item, </a:t>
            </a:r>
            <a:endParaRPr sz="1100">
              <a:solidFill>
                <a:srgbClr val="000000"/>
              </a:solidFill>
            </a:endParaRPr>
          </a:p>
          <a:p>
            <a:pPr indent="457200" lvl="0" marL="0" rtl="0" algn="l">
              <a:spcBef>
                <a:spcPts val="1200"/>
              </a:spcBef>
              <a:spcAft>
                <a:spcPts val="0"/>
              </a:spcAft>
              <a:buNone/>
            </a:pPr>
            <a:r>
              <a:rPr lang="tr" sz="1100">
                <a:solidFill>
                  <a:srgbClr val="000000"/>
                </a:solidFill>
              </a:rPr>
              <a:t>showing forecasts for the coming months, </a:t>
            </a:r>
            <a:endParaRPr sz="1100">
              <a:solidFill>
                <a:srgbClr val="000000"/>
              </a:solidFill>
            </a:endParaRPr>
          </a:p>
          <a:p>
            <a:pPr indent="457200" lvl="0" marL="0" rtl="0" algn="l">
              <a:spcBef>
                <a:spcPts val="1200"/>
              </a:spcBef>
              <a:spcAft>
                <a:spcPts val="1200"/>
              </a:spcAft>
              <a:buNone/>
            </a:pPr>
            <a:r>
              <a:rPr lang="tr" sz="1100">
                <a:solidFill>
                  <a:srgbClr val="000000"/>
                </a:solidFill>
              </a:rPr>
              <a:t>showing the top 10 items based on most plastic packaging is used for the current month and next months.</a:t>
            </a:r>
            <a:endParaRPr sz="1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solidFill>
                  <a:schemeClr val="accent5"/>
                </a:solidFill>
                <a:latin typeface="Nunito"/>
                <a:ea typeface="Nunito"/>
                <a:cs typeface="Nunito"/>
                <a:sym typeface="Nunito"/>
              </a:rPr>
              <a:t>Background</a:t>
            </a:r>
            <a:endParaRPr>
              <a:solidFill>
                <a:schemeClr val="accent5"/>
              </a:solidFill>
              <a:latin typeface="Nunito"/>
              <a:ea typeface="Nunito"/>
              <a:cs typeface="Nunito"/>
              <a:sym typeface="Nunito"/>
            </a:endParaRPr>
          </a:p>
        </p:txBody>
      </p:sp>
      <p:sp>
        <p:nvSpPr>
          <p:cNvPr id="296" name="Google Shape;296;p15"/>
          <p:cNvSpPr txBox="1"/>
          <p:nvPr>
            <p:ph idx="1" type="body"/>
          </p:nvPr>
        </p:nvSpPr>
        <p:spPr>
          <a:xfrm>
            <a:off x="1303800" y="1402400"/>
            <a:ext cx="7030500" cy="32406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1200"/>
              </a:spcAft>
              <a:buNone/>
            </a:pPr>
            <a:r>
              <a:rPr lang="tr" sz="1600"/>
              <a:t>The retailer company aims to lower the negative effect of the plastics on the environment. In order to do that the business goal is to lower the sold plastic packaging with their product by 20% till 2025. By developing a data product which calculates the KPI of sold plastic packaging by the HU-contracted suppliers in tones and compare it to the goals an instant intervention would be possible in case of a risk.</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6"/>
          <p:cNvSpPr txBox="1"/>
          <p:nvPr>
            <p:ph idx="1" type="body"/>
          </p:nvPr>
        </p:nvSpPr>
        <p:spPr>
          <a:xfrm>
            <a:off x="1114250" y="520375"/>
            <a:ext cx="7789500" cy="4664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tr" sz="1800" u="sng">
                <a:solidFill>
                  <a:schemeClr val="accent5"/>
                </a:solidFill>
                <a:latin typeface="Maven Pro Medium"/>
                <a:ea typeface="Maven Pro Medium"/>
                <a:cs typeface="Maven Pro Medium"/>
                <a:sym typeface="Maven Pro Medium"/>
              </a:rPr>
              <a:t>Key problems:</a:t>
            </a:r>
            <a:endParaRPr sz="1800" u="sng">
              <a:solidFill>
                <a:schemeClr val="accent5"/>
              </a:solidFill>
              <a:latin typeface="Maven Pro Medium"/>
              <a:ea typeface="Maven Pro Medium"/>
              <a:cs typeface="Maven Pro Medium"/>
              <a:sym typeface="Maven Pro Medium"/>
            </a:endParaRPr>
          </a:p>
          <a:p>
            <a:pPr indent="-342900" lvl="0" marL="457200" rtl="0" algn="just">
              <a:spcBef>
                <a:spcPts val="0"/>
              </a:spcBef>
              <a:spcAft>
                <a:spcPts val="0"/>
              </a:spcAft>
              <a:buClr>
                <a:srgbClr val="000000"/>
              </a:buClr>
              <a:buSzPts val="1800"/>
              <a:buChar char="➔"/>
            </a:pPr>
            <a:r>
              <a:rPr lang="tr" sz="1800">
                <a:solidFill>
                  <a:srgbClr val="000000"/>
                </a:solidFill>
              </a:rPr>
              <a:t>evaluating the business goals is done quarterly</a:t>
            </a:r>
            <a:endParaRPr sz="1800">
              <a:solidFill>
                <a:srgbClr val="000000"/>
              </a:solidFill>
            </a:endParaRPr>
          </a:p>
          <a:p>
            <a:pPr indent="-342900" lvl="0" marL="457200" rtl="0" algn="just">
              <a:spcBef>
                <a:spcPts val="0"/>
              </a:spcBef>
              <a:spcAft>
                <a:spcPts val="0"/>
              </a:spcAft>
              <a:buClr>
                <a:srgbClr val="000000"/>
              </a:buClr>
              <a:buSzPts val="1800"/>
              <a:buChar char="➔"/>
            </a:pPr>
            <a:r>
              <a:rPr lang="tr" sz="1800">
                <a:solidFill>
                  <a:srgbClr val="000000"/>
                </a:solidFill>
              </a:rPr>
              <a:t>there is only a high effort possibility to follow the measures within the year, no forecast is available</a:t>
            </a:r>
            <a:endParaRPr sz="1800">
              <a:solidFill>
                <a:srgbClr val="000000"/>
              </a:solidFill>
            </a:endParaRPr>
          </a:p>
          <a:p>
            <a:pPr indent="0" lvl="0" marL="0" rtl="0" algn="l">
              <a:spcBef>
                <a:spcPts val="0"/>
              </a:spcBef>
              <a:spcAft>
                <a:spcPts val="0"/>
              </a:spcAft>
              <a:buNone/>
            </a:pPr>
            <a:r>
              <a:rPr lang="tr" sz="1800">
                <a:solidFill>
                  <a:srgbClr val="000000"/>
                </a:solidFill>
              </a:rPr>
              <a:t> </a:t>
            </a:r>
            <a:endParaRPr sz="1800">
              <a:solidFill>
                <a:srgbClr val="000000"/>
              </a:solidFill>
            </a:endParaRPr>
          </a:p>
          <a:p>
            <a:pPr indent="0" lvl="0" marL="0" rtl="0" algn="l">
              <a:spcBef>
                <a:spcPts val="0"/>
              </a:spcBef>
              <a:spcAft>
                <a:spcPts val="0"/>
              </a:spcAft>
              <a:buNone/>
            </a:pPr>
            <a:r>
              <a:rPr lang="tr" sz="1800" u="sng">
                <a:solidFill>
                  <a:schemeClr val="accent5"/>
                </a:solidFill>
                <a:latin typeface="Maven Pro Medium"/>
                <a:ea typeface="Maven Pro Medium"/>
                <a:cs typeface="Maven Pro Medium"/>
                <a:sym typeface="Maven Pro Medium"/>
              </a:rPr>
              <a:t>Objectives:</a:t>
            </a:r>
            <a:endParaRPr sz="1800" u="sng">
              <a:solidFill>
                <a:schemeClr val="accent5"/>
              </a:solidFill>
              <a:latin typeface="Maven Pro Medium"/>
              <a:ea typeface="Maven Pro Medium"/>
              <a:cs typeface="Maven Pro Medium"/>
              <a:sym typeface="Maven Pro Medium"/>
            </a:endParaRPr>
          </a:p>
          <a:p>
            <a:pPr indent="-342900" lvl="0" marL="457200" rtl="0" algn="just">
              <a:spcBef>
                <a:spcPts val="0"/>
              </a:spcBef>
              <a:spcAft>
                <a:spcPts val="0"/>
              </a:spcAft>
              <a:buClr>
                <a:srgbClr val="000000"/>
              </a:buClr>
              <a:buSzPts val="1800"/>
              <a:buChar char="➔"/>
            </a:pPr>
            <a:r>
              <a:rPr lang="tr" sz="1800">
                <a:solidFill>
                  <a:srgbClr val="000000"/>
                </a:solidFill>
              </a:rPr>
              <a:t>building a data product, which allows the user to see the sold plastic packaging in tones and to compare it with the business goals also by seeing the predicted outcome till end of business year</a:t>
            </a:r>
            <a:endParaRPr sz="1800">
              <a:solidFill>
                <a:srgbClr val="000000"/>
              </a:solidFill>
            </a:endParaRPr>
          </a:p>
          <a:p>
            <a:pPr indent="-228600" lvl="0" marL="457200" rtl="0" algn="l">
              <a:spcBef>
                <a:spcPts val="0"/>
              </a:spcBef>
              <a:spcAft>
                <a:spcPts val="0"/>
              </a:spcAft>
              <a:buNone/>
            </a:pPr>
            <a:r>
              <a:t/>
            </a:r>
            <a:endParaRPr sz="1800">
              <a:solidFill>
                <a:srgbClr val="000000"/>
              </a:solidFill>
            </a:endParaRPr>
          </a:p>
          <a:p>
            <a:pPr indent="0" lvl="0" marL="0" rtl="0" algn="l">
              <a:spcBef>
                <a:spcPts val="0"/>
              </a:spcBef>
              <a:spcAft>
                <a:spcPts val="0"/>
              </a:spcAft>
              <a:buNone/>
            </a:pPr>
            <a:r>
              <a:rPr lang="tr" sz="1800" u="sng">
                <a:solidFill>
                  <a:schemeClr val="accent5"/>
                </a:solidFill>
                <a:latin typeface="Maven Pro Medium"/>
                <a:ea typeface="Maven Pro Medium"/>
                <a:cs typeface="Maven Pro Medium"/>
                <a:sym typeface="Maven Pro Medium"/>
              </a:rPr>
              <a:t>Solution type</a:t>
            </a:r>
            <a:r>
              <a:rPr lang="tr" sz="1800" u="sng">
                <a:solidFill>
                  <a:schemeClr val="accent5"/>
                </a:solidFill>
                <a:latin typeface="Maven Pro Medium"/>
                <a:ea typeface="Maven Pro Medium"/>
                <a:cs typeface="Maven Pro Medium"/>
                <a:sym typeface="Maven Pro Medium"/>
              </a:rPr>
              <a:t>:</a:t>
            </a:r>
            <a:endParaRPr sz="1800" u="sng">
              <a:solidFill>
                <a:schemeClr val="accent5"/>
              </a:solidFill>
              <a:latin typeface="Maven Pro Medium"/>
              <a:ea typeface="Maven Pro Medium"/>
              <a:cs typeface="Maven Pro Medium"/>
              <a:sym typeface="Maven Pro Medium"/>
            </a:endParaRPr>
          </a:p>
          <a:p>
            <a:pPr indent="-342900" lvl="0" marL="457200" rtl="0" algn="l">
              <a:spcBef>
                <a:spcPts val="0"/>
              </a:spcBef>
              <a:spcAft>
                <a:spcPts val="0"/>
              </a:spcAft>
              <a:buClr>
                <a:srgbClr val="000000"/>
              </a:buClr>
              <a:buSzPts val="1800"/>
              <a:buChar char="➔"/>
            </a:pPr>
            <a:r>
              <a:rPr lang="tr" sz="1800">
                <a:solidFill>
                  <a:srgbClr val="000000"/>
                </a:solidFill>
              </a:rPr>
              <a:t>dashboarding + prediction</a:t>
            </a:r>
            <a:endParaRPr sz="1800">
              <a:solidFill>
                <a:srgbClr val="000000"/>
              </a:solidFill>
            </a:endParaRPr>
          </a:p>
          <a:p>
            <a:pPr indent="-228600" lvl="0" marL="457200" rtl="0" algn="l">
              <a:spcBef>
                <a:spcPts val="0"/>
              </a:spcBef>
              <a:spcAft>
                <a:spcPts val="0"/>
              </a:spcAft>
              <a:buNone/>
            </a:pPr>
            <a:r>
              <a:t/>
            </a:r>
            <a:endParaRPr sz="1800">
              <a:solidFill>
                <a:srgbClr val="000000"/>
              </a:solidFill>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7"/>
          <p:cNvSpPr txBox="1"/>
          <p:nvPr>
            <p:ph idx="1" type="body"/>
          </p:nvPr>
        </p:nvSpPr>
        <p:spPr>
          <a:xfrm>
            <a:off x="1303800" y="408950"/>
            <a:ext cx="7897200" cy="4642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tr" sz="2000">
                <a:solidFill>
                  <a:schemeClr val="accent5"/>
                </a:solidFill>
              </a:rPr>
              <a:t>Methods of approach</a:t>
            </a:r>
            <a:endParaRPr b="1" sz="2700" u="sng">
              <a:solidFill>
                <a:schemeClr val="accent5"/>
              </a:solidFill>
            </a:endParaRPr>
          </a:p>
          <a:p>
            <a:pPr indent="0" lvl="0" marL="0" rtl="0" algn="l">
              <a:spcBef>
                <a:spcPts val="0"/>
              </a:spcBef>
              <a:spcAft>
                <a:spcPts val="0"/>
              </a:spcAft>
              <a:buNone/>
            </a:pPr>
            <a:r>
              <a:t/>
            </a:r>
            <a:endParaRPr b="1" sz="1700" u="sng">
              <a:solidFill>
                <a:srgbClr val="000000"/>
              </a:solidFill>
            </a:endParaRPr>
          </a:p>
          <a:p>
            <a:pPr indent="0" lvl="0" marL="0" rtl="0" algn="l">
              <a:spcBef>
                <a:spcPts val="0"/>
              </a:spcBef>
              <a:spcAft>
                <a:spcPts val="0"/>
              </a:spcAft>
              <a:buNone/>
            </a:pPr>
            <a:r>
              <a:rPr b="1" lang="tr" sz="1700" u="sng">
                <a:solidFill>
                  <a:srgbClr val="000000"/>
                </a:solidFill>
              </a:rPr>
              <a:t>Data-science methods to be used:</a:t>
            </a:r>
            <a:endParaRPr b="1" sz="1700" u="sng">
              <a:solidFill>
                <a:srgbClr val="000000"/>
              </a:solidFill>
            </a:endParaRPr>
          </a:p>
          <a:p>
            <a:pPr indent="0" lvl="0" marL="0" rtl="0" algn="l">
              <a:spcBef>
                <a:spcPts val="0"/>
              </a:spcBef>
              <a:spcAft>
                <a:spcPts val="0"/>
              </a:spcAft>
              <a:buNone/>
            </a:pPr>
            <a:r>
              <a:t/>
            </a:r>
            <a:endParaRPr b="1" sz="1700" u="sng">
              <a:solidFill>
                <a:srgbClr val="000000"/>
              </a:solidFill>
            </a:endParaRPr>
          </a:p>
          <a:p>
            <a:pPr indent="-336550" lvl="0" marL="457200" rtl="0" algn="l">
              <a:spcBef>
                <a:spcPts val="0"/>
              </a:spcBef>
              <a:spcAft>
                <a:spcPts val="0"/>
              </a:spcAft>
              <a:buClr>
                <a:srgbClr val="000000"/>
              </a:buClr>
              <a:buSzPts val="1700"/>
              <a:buChar char="➔"/>
            </a:pPr>
            <a:r>
              <a:rPr lang="tr" sz="1700">
                <a:solidFill>
                  <a:srgbClr val="000000"/>
                </a:solidFill>
              </a:rPr>
              <a:t>Model based prediction, data-cleaning, dashboarding. (Sales and goods-in based.)</a:t>
            </a:r>
            <a:endParaRPr sz="1700">
              <a:solidFill>
                <a:srgbClr val="000000"/>
              </a:solidFill>
            </a:endParaRPr>
          </a:p>
          <a:p>
            <a:pPr indent="-336550" lvl="0" marL="457200" rtl="0" algn="l">
              <a:spcBef>
                <a:spcPts val="0"/>
              </a:spcBef>
              <a:spcAft>
                <a:spcPts val="0"/>
              </a:spcAft>
              <a:buClr>
                <a:srgbClr val="000000"/>
              </a:buClr>
              <a:buSzPts val="1700"/>
              <a:buChar char="➔"/>
            </a:pPr>
            <a:r>
              <a:rPr lang="tr" sz="1700">
                <a:solidFill>
                  <a:srgbClr val="000000"/>
                </a:solidFill>
              </a:rPr>
              <a:t>Receipt data analysis</a:t>
            </a:r>
            <a:endParaRPr sz="1700">
              <a:solidFill>
                <a:srgbClr val="000000"/>
              </a:solidFill>
            </a:endParaRPr>
          </a:p>
          <a:p>
            <a:pPr indent="-336550" lvl="0" marL="457200" rtl="0" algn="l">
              <a:spcBef>
                <a:spcPts val="0"/>
              </a:spcBef>
              <a:spcAft>
                <a:spcPts val="0"/>
              </a:spcAft>
              <a:buClr>
                <a:srgbClr val="000000"/>
              </a:buClr>
              <a:buSzPts val="1700"/>
              <a:buChar char="➔"/>
            </a:pPr>
            <a:r>
              <a:rPr lang="tr" sz="1700">
                <a:solidFill>
                  <a:srgbClr val="000000"/>
                </a:solidFill>
              </a:rPr>
              <a:t>Predicting yearly outcome</a:t>
            </a:r>
            <a:endParaRPr sz="1700">
              <a:solidFill>
                <a:srgbClr val="000000"/>
              </a:solidFill>
            </a:endParaRPr>
          </a:p>
          <a:p>
            <a:pPr indent="-336550" lvl="0" marL="457200" rtl="0" algn="l">
              <a:spcBef>
                <a:spcPts val="0"/>
              </a:spcBef>
              <a:spcAft>
                <a:spcPts val="0"/>
              </a:spcAft>
              <a:buClr>
                <a:srgbClr val="000000"/>
              </a:buClr>
              <a:buSzPts val="1700"/>
              <a:buChar char="➔"/>
            </a:pPr>
            <a:r>
              <a:rPr lang="tr" sz="1700">
                <a:solidFill>
                  <a:srgbClr val="000000"/>
                </a:solidFill>
              </a:rPr>
              <a:t>Importing main item data</a:t>
            </a:r>
            <a:endParaRPr sz="1700">
              <a:solidFill>
                <a:srgbClr val="000000"/>
              </a:solidFill>
            </a:endParaRPr>
          </a:p>
          <a:p>
            <a:pPr indent="-336550" lvl="0" marL="457200" rtl="0" algn="l">
              <a:spcBef>
                <a:spcPts val="0"/>
              </a:spcBef>
              <a:spcAft>
                <a:spcPts val="0"/>
              </a:spcAft>
              <a:buClr>
                <a:srgbClr val="000000"/>
              </a:buClr>
              <a:buSzPts val="1700"/>
              <a:buChar char="➔"/>
            </a:pPr>
            <a:r>
              <a:rPr lang="tr" sz="1700">
                <a:solidFill>
                  <a:srgbClr val="000000"/>
                </a:solidFill>
              </a:rPr>
              <a:t>Dashboarding, creating visualization</a:t>
            </a:r>
            <a:endParaRPr sz="1700">
              <a:solidFill>
                <a:srgbClr val="000000"/>
              </a:solidFill>
            </a:endParaRPr>
          </a:p>
          <a:p>
            <a:pPr indent="-228600" lvl="0" marL="914400" rtl="0" algn="l">
              <a:spcBef>
                <a:spcPts val="0"/>
              </a:spcBef>
              <a:spcAft>
                <a:spcPts val="0"/>
              </a:spcAft>
              <a:buNone/>
            </a:pPr>
            <a:r>
              <a:t/>
            </a:r>
            <a:endParaRPr sz="1700">
              <a:solidFill>
                <a:srgbClr val="000000"/>
              </a:solidFill>
            </a:endParaRPr>
          </a:p>
          <a:p>
            <a:pPr indent="0" lvl="0" marL="0" rtl="0" algn="l">
              <a:spcBef>
                <a:spcPts val="0"/>
              </a:spcBef>
              <a:spcAft>
                <a:spcPts val="0"/>
              </a:spcAft>
              <a:buNone/>
            </a:pPr>
            <a:r>
              <a:rPr lang="tr" sz="1700">
                <a:solidFill>
                  <a:srgbClr val="000000"/>
                </a:solidFill>
              </a:rPr>
              <a:t>Software and Tools:</a:t>
            </a:r>
            <a:endParaRPr sz="1700">
              <a:solidFill>
                <a:srgbClr val="000000"/>
              </a:solidFill>
            </a:endParaRPr>
          </a:p>
          <a:p>
            <a:pPr indent="0" lvl="0" marL="0" rtl="0" algn="l">
              <a:spcBef>
                <a:spcPts val="0"/>
              </a:spcBef>
              <a:spcAft>
                <a:spcPts val="0"/>
              </a:spcAft>
              <a:buNone/>
            </a:pPr>
            <a:r>
              <a:t/>
            </a:r>
            <a:endParaRPr sz="1700">
              <a:solidFill>
                <a:srgbClr val="000000"/>
              </a:solidFill>
            </a:endParaRPr>
          </a:p>
          <a:p>
            <a:pPr indent="0" lvl="0" marL="0" rtl="0" algn="l">
              <a:spcBef>
                <a:spcPts val="0"/>
              </a:spcBef>
              <a:spcAft>
                <a:spcPts val="0"/>
              </a:spcAft>
              <a:buNone/>
            </a:pPr>
            <a:r>
              <a:t/>
            </a:r>
            <a:endParaRPr sz="1700">
              <a:solidFill>
                <a:srgbClr val="000000"/>
              </a:solidFill>
            </a:endParaRPr>
          </a:p>
          <a:p>
            <a:pPr indent="0" lvl="0" marL="0" rtl="0" algn="l">
              <a:spcBef>
                <a:spcPts val="0"/>
              </a:spcBef>
              <a:spcAft>
                <a:spcPts val="0"/>
              </a:spcAft>
              <a:buNone/>
            </a:pPr>
            <a:r>
              <a:t/>
            </a:r>
            <a:endParaRPr sz="1000">
              <a:solidFill>
                <a:srgbClr val="000000"/>
              </a:solidFill>
            </a:endParaRPr>
          </a:p>
          <a:p>
            <a:pPr indent="0" lvl="0" marL="0" rtl="0" algn="l">
              <a:spcBef>
                <a:spcPts val="0"/>
              </a:spcBef>
              <a:spcAft>
                <a:spcPts val="1200"/>
              </a:spcAft>
              <a:buNone/>
            </a:pPr>
            <a:r>
              <a:t/>
            </a:r>
            <a:endParaRPr/>
          </a:p>
        </p:txBody>
      </p:sp>
      <p:pic>
        <p:nvPicPr>
          <p:cNvPr id="307" name="Google Shape;307;p17"/>
          <p:cNvPicPr preferRelativeResize="0"/>
          <p:nvPr/>
        </p:nvPicPr>
        <p:blipFill>
          <a:blip r:embed="rId3">
            <a:alphaModFix/>
          </a:blip>
          <a:stretch>
            <a:fillRect/>
          </a:stretch>
        </p:blipFill>
        <p:spPr>
          <a:xfrm>
            <a:off x="3315800" y="3371976"/>
            <a:ext cx="2264150" cy="1188674"/>
          </a:xfrm>
          <a:prstGeom prst="rect">
            <a:avLst/>
          </a:prstGeom>
          <a:noFill/>
          <a:ln>
            <a:noFill/>
          </a:ln>
        </p:spPr>
      </p:pic>
      <p:pic>
        <p:nvPicPr>
          <p:cNvPr id="308" name="Google Shape;308;p17"/>
          <p:cNvPicPr preferRelativeResize="0"/>
          <p:nvPr/>
        </p:nvPicPr>
        <p:blipFill>
          <a:blip r:embed="rId4">
            <a:alphaModFix/>
          </a:blip>
          <a:stretch>
            <a:fillRect/>
          </a:stretch>
        </p:blipFill>
        <p:spPr>
          <a:xfrm>
            <a:off x="137650" y="3938225"/>
            <a:ext cx="1112924" cy="1112924"/>
          </a:xfrm>
          <a:prstGeom prst="rect">
            <a:avLst/>
          </a:prstGeom>
          <a:noFill/>
          <a:ln>
            <a:noFill/>
          </a:ln>
        </p:spPr>
      </p:pic>
      <p:pic>
        <p:nvPicPr>
          <p:cNvPr id="309" name="Google Shape;309;p17"/>
          <p:cNvPicPr preferRelativeResize="0"/>
          <p:nvPr/>
        </p:nvPicPr>
        <p:blipFill>
          <a:blip r:embed="rId5">
            <a:alphaModFix/>
          </a:blip>
          <a:stretch>
            <a:fillRect/>
          </a:stretch>
        </p:blipFill>
        <p:spPr>
          <a:xfrm>
            <a:off x="1587575" y="4234251"/>
            <a:ext cx="1464499" cy="760850"/>
          </a:xfrm>
          <a:prstGeom prst="rect">
            <a:avLst/>
          </a:prstGeom>
          <a:noFill/>
          <a:ln>
            <a:noFill/>
          </a:ln>
        </p:spPr>
      </p:pic>
      <p:pic>
        <p:nvPicPr>
          <p:cNvPr id="310" name="Google Shape;310;p17"/>
          <p:cNvPicPr preferRelativeResize="0"/>
          <p:nvPr/>
        </p:nvPicPr>
        <p:blipFill>
          <a:blip r:embed="rId6">
            <a:alphaModFix/>
          </a:blip>
          <a:stretch>
            <a:fillRect/>
          </a:stretch>
        </p:blipFill>
        <p:spPr>
          <a:xfrm>
            <a:off x="7371849" y="4359963"/>
            <a:ext cx="1706200" cy="691175"/>
          </a:xfrm>
          <a:prstGeom prst="rect">
            <a:avLst/>
          </a:prstGeom>
          <a:noFill/>
          <a:ln>
            <a:noFill/>
          </a:ln>
        </p:spPr>
      </p:pic>
      <p:pic>
        <p:nvPicPr>
          <p:cNvPr id="311" name="Google Shape;311;p17"/>
          <p:cNvPicPr preferRelativeResize="0"/>
          <p:nvPr/>
        </p:nvPicPr>
        <p:blipFill>
          <a:blip r:embed="rId7">
            <a:alphaModFix/>
          </a:blip>
          <a:stretch>
            <a:fillRect/>
          </a:stretch>
        </p:blipFill>
        <p:spPr>
          <a:xfrm>
            <a:off x="6248575" y="3473350"/>
            <a:ext cx="2785175" cy="849150"/>
          </a:xfrm>
          <a:prstGeom prst="rect">
            <a:avLst/>
          </a:prstGeom>
          <a:noFill/>
          <a:ln>
            <a:noFill/>
          </a:ln>
        </p:spPr>
      </p:pic>
      <p:pic>
        <p:nvPicPr>
          <p:cNvPr id="312" name="Google Shape;312;p17"/>
          <p:cNvPicPr preferRelativeResize="0"/>
          <p:nvPr/>
        </p:nvPicPr>
        <p:blipFill>
          <a:blip r:embed="rId8">
            <a:alphaModFix/>
          </a:blip>
          <a:stretch>
            <a:fillRect/>
          </a:stretch>
        </p:blipFill>
        <p:spPr>
          <a:xfrm>
            <a:off x="5302450" y="4468300"/>
            <a:ext cx="1747141" cy="582850"/>
          </a:xfrm>
          <a:prstGeom prst="rect">
            <a:avLst/>
          </a:prstGeom>
          <a:noFill/>
          <a:ln>
            <a:noFill/>
          </a:ln>
        </p:spPr>
      </p:pic>
      <p:pic>
        <p:nvPicPr>
          <p:cNvPr id="313" name="Google Shape;313;p17"/>
          <p:cNvPicPr preferRelativeResize="0"/>
          <p:nvPr/>
        </p:nvPicPr>
        <p:blipFill>
          <a:blip r:embed="rId9">
            <a:alphaModFix/>
          </a:blip>
          <a:stretch>
            <a:fillRect/>
          </a:stretch>
        </p:blipFill>
        <p:spPr>
          <a:xfrm>
            <a:off x="3268375" y="4560650"/>
            <a:ext cx="1931951" cy="582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pic>
        <p:nvPicPr>
          <p:cNvPr id="318" name="Google Shape;318;p18"/>
          <p:cNvPicPr preferRelativeResize="0"/>
          <p:nvPr/>
        </p:nvPicPr>
        <p:blipFill>
          <a:blip r:embed="rId3">
            <a:alphaModFix/>
          </a:blip>
          <a:stretch>
            <a:fillRect/>
          </a:stretch>
        </p:blipFill>
        <p:spPr>
          <a:xfrm rot="5400000">
            <a:off x="1568663" y="1610213"/>
            <a:ext cx="4754273" cy="2106175"/>
          </a:xfrm>
          <a:prstGeom prst="rect">
            <a:avLst/>
          </a:prstGeom>
          <a:noFill/>
          <a:ln>
            <a:noFill/>
          </a:ln>
        </p:spPr>
      </p:pic>
      <p:sp>
        <p:nvSpPr>
          <p:cNvPr id="319" name="Google Shape;319;p18"/>
          <p:cNvSpPr txBox="1"/>
          <p:nvPr/>
        </p:nvSpPr>
        <p:spPr>
          <a:xfrm>
            <a:off x="5095850" y="529650"/>
            <a:ext cx="24246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sz="1600">
                <a:latin typeface="Nunito"/>
                <a:ea typeface="Nunito"/>
                <a:cs typeface="Nunito"/>
                <a:sym typeface="Nunito"/>
              </a:rPr>
              <a:t>Importing Data</a:t>
            </a:r>
            <a:endParaRPr sz="1600">
              <a:latin typeface="Nunito"/>
              <a:ea typeface="Nunito"/>
              <a:cs typeface="Nunito"/>
              <a:sym typeface="Nunito"/>
            </a:endParaRPr>
          </a:p>
          <a:p>
            <a:pPr indent="0" lvl="0" marL="0" rtl="0" algn="l">
              <a:spcBef>
                <a:spcPts val="0"/>
              </a:spcBef>
              <a:spcAft>
                <a:spcPts val="0"/>
              </a:spcAft>
              <a:buNone/>
            </a:pPr>
            <a:r>
              <a:rPr lang="tr" sz="1600">
                <a:latin typeface="Nunito"/>
                <a:ea typeface="Nunito"/>
                <a:cs typeface="Nunito"/>
                <a:sym typeface="Nunito"/>
              </a:rPr>
              <a:t>Data Cleaning</a:t>
            </a:r>
            <a:endParaRPr sz="1600">
              <a:latin typeface="Nunito"/>
              <a:ea typeface="Nunito"/>
              <a:cs typeface="Nunito"/>
              <a:sym typeface="Nunito"/>
            </a:endParaRPr>
          </a:p>
          <a:p>
            <a:pPr indent="0" lvl="0" marL="0" rtl="0" algn="l">
              <a:spcBef>
                <a:spcPts val="0"/>
              </a:spcBef>
              <a:spcAft>
                <a:spcPts val="0"/>
              </a:spcAft>
              <a:buNone/>
            </a:pPr>
            <a:r>
              <a:rPr lang="tr" sz="1600">
                <a:latin typeface="Nunito"/>
                <a:ea typeface="Nunito"/>
                <a:cs typeface="Nunito"/>
                <a:sym typeface="Nunito"/>
              </a:rPr>
              <a:t>Data Exploration</a:t>
            </a:r>
            <a:endParaRPr sz="1600">
              <a:latin typeface="Nunito"/>
              <a:ea typeface="Nunito"/>
              <a:cs typeface="Nunito"/>
              <a:sym typeface="Nunito"/>
            </a:endParaRPr>
          </a:p>
        </p:txBody>
      </p:sp>
      <p:sp>
        <p:nvSpPr>
          <p:cNvPr id="320" name="Google Shape;320;p18"/>
          <p:cNvSpPr txBox="1"/>
          <p:nvPr/>
        </p:nvSpPr>
        <p:spPr>
          <a:xfrm>
            <a:off x="5095850" y="1816850"/>
            <a:ext cx="33291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a:latin typeface="Nunito"/>
                <a:ea typeface="Nunito"/>
                <a:cs typeface="Nunito"/>
                <a:sym typeface="Nunito"/>
              </a:rPr>
              <a:t>Time Series Analysis</a:t>
            </a:r>
            <a:endParaRPr>
              <a:latin typeface="Nunito"/>
              <a:ea typeface="Nunito"/>
              <a:cs typeface="Nunito"/>
              <a:sym typeface="Nunito"/>
            </a:endParaRPr>
          </a:p>
          <a:p>
            <a:pPr indent="0" lvl="0" marL="0" rtl="0" algn="l">
              <a:spcBef>
                <a:spcPts val="0"/>
              </a:spcBef>
              <a:spcAft>
                <a:spcPts val="0"/>
              </a:spcAft>
              <a:buNone/>
            </a:pPr>
            <a:r>
              <a:rPr lang="tr">
                <a:latin typeface="Nunito"/>
                <a:ea typeface="Nunito"/>
                <a:cs typeface="Nunito"/>
                <a:sym typeface="Nunito"/>
              </a:rPr>
              <a:t>	EWMA</a:t>
            </a:r>
            <a:endParaRPr>
              <a:latin typeface="Nunito"/>
              <a:ea typeface="Nunito"/>
              <a:cs typeface="Nunito"/>
              <a:sym typeface="Nunito"/>
            </a:endParaRPr>
          </a:p>
          <a:p>
            <a:pPr indent="0" lvl="0" marL="0" rtl="0" algn="l">
              <a:spcBef>
                <a:spcPts val="0"/>
              </a:spcBef>
              <a:spcAft>
                <a:spcPts val="0"/>
              </a:spcAft>
              <a:buNone/>
            </a:pPr>
            <a:r>
              <a:rPr lang="tr">
                <a:latin typeface="Nunito"/>
                <a:ea typeface="Nunito"/>
                <a:cs typeface="Nunito"/>
                <a:sym typeface="Nunito"/>
              </a:rPr>
              <a:t>Forecasting Models</a:t>
            </a:r>
            <a:endParaRPr>
              <a:latin typeface="Nunito"/>
              <a:ea typeface="Nunito"/>
              <a:cs typeface="Nunito"/>
              <a:sym typeface="Nunito"/>
            </a:endParaRPr>
          </a:p>
          <a:p>
            <a:pPr indent="0" lvl="0" marL="0" rtl="0" algn="l">
              <a:spcBef>
                <a:spcPts val="0"/>
              </a:spcBef>
              <a:spcAft>
                <a:spcPts val="0"/>
              </a:spcAft>
              <a:buNone/>
            </a:pPr>
            <a:r>
              <a:rPr lang="tr">
                <a:latin typeface="Nunito"/>
                <a:ea typeface="Nunito"/>
                <a:cs typeface="Nunito"/>
                <a:sym typeface="Nunito"/>
              </a:rPr>
              <a:t>	Persistence Algorithm (baseline)</a:t>
            </a:r>
            <a:endParaRPr>
              <a:latin typeface="Nunito"/>
              <a:ea typeface="Nunito"/>
              <a:cs typeface="Nunito"/>
              <a:sym typeface="Nunito"/>
            </a:endParaRPr>
          </a:p>
          <a:p>
            <a:pPr indent="0" lvl="0" marL="0" rtl="0" algn="l">
              <a:spcBef>
                <a:spcPts val="0"/>
              </a:spcBef>
              <a:spcAft>
                <a:spcPts val="0"/>
              </a:spcAft>
              <a:buNone/>
            </a:pPr>
            <a:r>
              <a:rPr lang="tr">
                <a:latin typeface="Nunito"/>
                <a:ea typeface="Nunito"/>
                <a:cs typeface="Nunito"/>
                <a:sym typeface="Nunito"/>
              </a:rPr>
              <a:t>	Holts-Winters</a:t>
            </a:r>
            <a:endParaRPr>
              <a:latin typeface="Nunito"/>
              <a:ea typeface="Nunito"/>
              <a:cs typeface="Nunito"/>
              <a:sym typeface="Nunito"/>
            </a:endParaRPr>
          </a:p>
          <a:p>
            <a:pPr indent="0" lvl="0" marL="0" rtl="0" algn="l">
              <a:spcBef>
                <a:spcPts val="0"/>
              </a:spcBef>
              <a:spcAft>
                <a:spcPts val="0"/>
              </a:spcAft>
              <a:buNone/>
            </a:pPr>
            <a:r>
              <a:rPr lang="tr">
                <a:latin typeface="Nunito"/>
                <a:ea typeface="Nunito"/>
                <a:cs typeface="Nunito"/>
                <a:sym typeface="Nunito"/>
              </a:rPr>
              <a:t>	SARIMA</a:t>
            </a:r>
            <a:endParaRPr>
              <a:latin typeface="Nunito"/>
              <a:ea typeface="Nunito"/>
              <a:cs typeface="Nunito"/>
              <a:sym typeface="Nunito"/>
            </a:endParaRPr>
          </a:p>
          <a:p>
            <a:pPr indent="0" lvl="0" marL="0" rtl="0" algn="l">
              <a:spcBef>
                <a:spcPts val="0"/>
              </a:spcBef>
              <a:spcAft>
                <a:spcPts val="0"/>
              </a:spcAft>
              <a:buNone/>
            </a:pPr>
            <a:r>
              <a:rPr lang="tr">
                <a:latin typeface="Nunito"/>
                <a:ea typeface="Nunito"/>
                <a:cs typeface="Nunito"/>
                <a:sym typeface="Nunito"/>
              </a:rPr>
              <a:t>	SARIMAX</a:t>
            </a:r>
            <a:endParaRPr>
              <a:latin typeface="Nunito"/>
              <a:ea typeface="Nunito"/>
              <a:cs typeface="Nunito"/>
              <a:sym typeface="Nunito"/>
            </a:endParaRPr>
          </a:p>
          <a:p>
            <a:pPr indent="0" lvl="0" marL="0" rtl="0" algn="l">
              <a:spcBef>
                <a:spcPts val="0"/>
              </a:spcBef>
              <a:spcAft>
                <a:spcPts val="0"/>
              </a:spcAft>
              <a:buNone/>
            </a:pPr>
            <a:r>
              <a:rPr lang="tr">
                <a:latin typeface="Nunito"/>
                <a:ea typeface="Nunito"/>
                <a:cs typeface="Nunito"/>
                <a:sym typeface="Nunito"/>
              </a:rPr>
              <a:t>	PROPHET</a:t>
            </a:r>
            <a:endParaRPr>
              <a:latin typeface="Nunito"/>
              <a:ea typeface="Nunito"/>
              <a:cs typeface="Nunito"/>
              <a:sym typeface="Nunito"/>
            </a:endParaRPr>
          </a:p>
          <a:p>
            <a:pPr indent="0" lvl="0" marL="0" rtl="0" algn="l">
              <a:spcBef>
                <a:spcPts val="0"/>
              </a:spcBef>
              <a:spcAft>
                <a:spcPts val="0"/>
              </a:spcAft>
              <a:buNone/>
            </a:pPr>
            <a:r>
              <a:rPr lang="tr">
                <a:latin typeface="Nunito"/>
                <a:ea typeface="Nunito"/>
                <a:cs typeface="Nunito"/>
                <a:sym typeface="Nunito"/>
              </a:rPr>
              <a:t>	LSTM</a:t>
            </a:r>
            <a:endParaRPr>
              <a:latin typeface="Nunito"/>
              <a:ea typeface="Nunito"/>
              <a:cs typeface="Nunito"/>
              <a:sym typeface="Nunito"/>
            </a:endParaRPr>
          </a:p>
        </p:txBody>
      </p:sp>
      <p:sp>
        <p:nvSpPr>
          <p:cNvPr id="321" name="Google Shape;321;p18"/>
          <p:cNvSpPr txBox="1"/>
          <p:nvPr/>
        </p:nvSpPr>
        <p:spPr>
          <a:xfrm>
            <a:off x="5198000" y="4024425"/>
            <a:ext cx="1821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sz="1600">
                <a:latin typeface="Nunito Medium"/>
                <a:ea typeface="Nunito Medium"/>
                <a:cs typeface="Nunito Medium"/>
                <a:sym typeface="Nunito Medium"/>
              </a:rPr>
              <a:t>SQL Dashboard</a:t>
            </a:r>
            <a:endParaRPr sz="1600">
              <a:latin typeface="Nunito Medium"/>
              <a:ea typeface="Nunito Medium"/>
              <a:cs typeface="Nunito Medium"/>
              <a:sym typeface="Nunito Medium"/>
            </a:endParaRPr>
          </a:p>
        </p:txBody>
      </p:sp>
      <p:sp>
        <p:nvSpPr>
          <p:cNvPr id="322" name="Google Shape;322;p18"/>
          <p:cNvSpPr txBox="1"/>
          <p:nvPr/>
        </p:nvSpPr>
        <p:spPr>
          <a:xfrm rot="-5400000">
            <a:off x="-1060700" y="2238275"/>
            <a:ext cx="49869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sz="3300">
                <a:solidFill>
                  <a:schemeClr val="accent5"/>
                </a:solidFill>
                <a:latin typeface="Nunito SemiBold"/>
                <a:ea typeface="Nunito SemiBold"/>
                <a:cs typeface="Nunito SemiBold"/>
                <a:sym typeface="Nunito SemiBold"/>
              </a:rPr>
              <a:t>The </a:t>
            </a:r>
            <a:r>
              <a:rPr lang="tr" sz="3300">
                <a:solidFill>
                  <a:schemeClr val="accent5"/>
                </a:solidFill>
                <a:latin typeface="Nunito SemiBold"/>
                <a:ea typeface="Nunito SemiBold"/>
                <a:cs typeface="Nunito SemiBold"/>
                <a:sym typeface="Nunito SemiBold"/>
              </a:rPr>
              <a:t>Process of </a:t>
            </a:r>
            <a:r>
              <a:rPr lang="tr" sz="3300">
                <a:solidFill>
                  <a:schemeClr val="accent5"/>
                </a:solidFill>
                <a:latin typeface="Nunito SemiBold"/>
                <a:ea typeface="Nunito SemiBold"/>
                <a:cs typeface="Nunito SemiBold"/>
                <a:sym typeface="Nunito SemiBold"/>
              </a:rPr>
              <a:t>Analysis</a:t>
            </a:r>
            <a:endParaRPr sz="3300">
              <a:solidFill>
                <a:schemeClr val="accent5"/>
              </a:solidFill>
              <a:latin typeface="Nunito SemiBold"/>
              <a:ea typeface="Nunito SemiBold"/>
              <a:cs typeface="Nunito SemiBold"/>
              <a:sym typeface="Nunito SemiBold"/>
            </a:endParaRPr>
          </a:p>
        </p:txBody>
      </p:sp>
      <p:sp>
        <p:nvSpPr>
          <p:cNvPr id="323" name="Google Shape;323;p18"/>
          <p:cNvSpPr/>
          <p:nvPr/>
        </p:nvSpPr>
        <p:spPr>
          <a:xfrm>
            <a:off x="1921900" y="2247250"/>
            <a:ext cx="1039800" cy="754800"/>
          </a:xfrm>
          <a:prstGeom prst="notched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8"/>
          <p:cNvSpPr txBox="1"/>
          <p:nvPr/>
        </p:nvSpPr>
        <p:spPr>
          <a:xfrm>
            <a:off x="3240350" y="566800"/>
            <a:ext cx="28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
                <a:latin typeface="Nunito"/>
                <a:ea typeface="Nunito"/>
                <a:cs typeface="Nunito"/>
                <a:sym typeface="Nunito"/>
              </a:rPr>
              <a:t>1</a:t>
            </a:r>
            <a:endParaRPr b="1">
              <a:latin typeface="Nunito"/>
              <a:ea typeface="Nunito"/>
              <a:cs typeface="Nunito"/>
              <a:sym typeface="Nunito"/>
            </a:endParaRPr>
          </a:p>
        </p:txBody>
      </p:sp>
      <p:sp>
        <p:nvSpPr>
          <p:cNvPr id="325" name="Google Shape;325;p18"/>
          <p:cNvSpPr txBox="1"/>
          <p:nvPr/>
        </p:nvSpPr>
        <p:spPr>
          <a:xfrm>
            <a:off x="3240350" y="2121150"/>
            <a:ext cx="28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
                <a:latin typeface="Nunito"/>
                <a:ea typeface="Nunito"/>
                <a:cs typeface="Nunito"/>
                <a:sym typeface="Nunito"/>
              </a:rPr>
              <a:t>2</a:t>
            </a:r>
            <a:endParaRPr b="1">
              <a:latin typeface="Nunito"/>
              <a:ea typeface="Nunito"/>
              <a:cs typeface="Nunito"/>
              <a:sym typeface="Nunito"/>
            </a:endParaRPr>
          </a:p>
        </p:txBody>
      </p:sp>
      <p:sp>
        <p:nvSpPr>
          <p:cNvPr id="326" name="Google Shape;326;p18"/>
          <p:cNvSpPr txBox="1"/>
          <p:nvPr/>
        </p:nvSpPr>
        <p:spPr>
          <a:xfrm>
            <a:off x="3308925" y="3540650"/>
            <a:ext cx="28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
                <a:latin typeface="Nunito"/>
                <a:ea typeface="Nunito"/>
                <a:cs typeface="Nunito"/>
                <a:sym typeface="Nunito"/>
              </a:rPr>
              <a:t>3</a:t>
            </a:r>
            <a:endParaRPr b="1">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19"/>
          <p:cNvSpPr txBox="1"/>
          <p:nvPr>
            <p:ph idx="1" type="body"/>
          </p:nvPr>
        </p:nvSpPr>
        <p:spPr>
          <a:xfrm>
            <a:off x="78300" y="1368000"/>
            <a:ext cx="2280000" cy="18885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lang="tr" sz="1800" u="sng"/>
              <a:t>Available Data:</a:t>
            </a:r>
            <a:endParaRPr b="1" sz="1800" u="sng"/>
          </a:p>
          <a:p>
            <a:pPr indent="-317500" lvl="0" marL="457200" rtl="0" algn="l">
              <a:lnSpc>
                <a:spcPct val="150000"/>
              </a:lnSpc>
              <a:spcBef>
                <a:spcPts val="1200"/>
              </a:spcBef>
              <a:spcAft>
                <a:spcPts val="0"/>
              </a:spcAft>
              <a:buSzPts val="1400"/>
              <a:buChar char="➔"/>
            </a:pPr>
            <a:r>
              <a:rPr lang="tr" sz="1400"/>
              <a:t>Receipt data </a:t>
            </a:r>
            <a:endParaRPr sz="1400"/>
          </a:p>
          <a:p>
            <a:pPr indent="-317500" lvl="0" marL="457200" rtl="0" algn="l">
              <a:lnSpc>
                <a:spcPct val="150000"/>
              </a:lnSpc>
              <a:spcBef>
                <a:spcPts val="0"/>
              </a:spcBef>
              <a:spcAft>
                <a:spcPts val="0"/>
              </a:spcAft>
              <a:buSzPts val="1400"/>
              <a:buChar char="➔"/>
            </a:pPr>
            <a:r>
              <a:rPr lang="tr" sz="1400"/>
              <a:t>Item main data</a:t>
            </a:r>
            <a:endParaRPr sz="1400"/>
          </a:p>
          <a:p>
            <a:pPr indent="-317500" lvl="0" marL="457200" rtl="0" algn="l">
              <a:lnSpc>
                <a:spcPct val="100000"/>
              </a:lnSpc>
              <a:spcBef>
                <a:spcPts val="0"/>
              </a:spcBef>
              <a:spcAft>
                <a:spcPts val="0"/>
              </a:spcAft>
              <a:buSzPts val="1400"/>
              <a:buChar char="➔"/>
            </a:pPr>
            <a:r>
              <a:rPr lang="tr" sz="1400"/>
              <a:t>Plastic Packaging </a:t>
            </a:r>
            <a:endParaRPr sz="1400"/>
          </a:p>
          <a:p>
            <a:pPr indent="0" lvl="0" marL="457200" rtl="0" algn="l">
              <a:lnSpc>
                <a:spcPct val="100000"/>
              </a:lnSpc>
              <a:spcBef>
                <a:spcPts val="1200"/>
              </a:spcBef>
              <a:spcAft>
                <a:spcPts val="1200"/>
              </a:spcAft>
              <a:buNone/>
            </a:pPr>
            <a:r>
              <a:rPr lang="tr" sz="1400"/>
              <a:t>Content data</a:t>
            </a:r>
            <a:endParaRPr sz="1400"/>
          </a:p>
        </p:txBody>
      </p:sp>
      <p:pic>
        <p:nvPicPr>
          <p:cNvPr id="332" name="Google Shape;332;p19"/>
          <p:cNvPicPr preferRelativeResize="0"/>
          <p:nvPr/>
        </p:nvPicPr>
        <p:blipFill>
          <a:blip r:embed="rId3">
            <a:alphaModFix/>
          </a:blip>
          <a:stretch>
            <a:fillRect/>
          </a:stretch>
        </p:blipFill>
        <p:spPr>
          <a:xfrm rot="-5400000">
            <a:off x="2165688" y="2213810"/>
            <a:ext cx="674025" cy="715875"/>
          </a:xfrm>
          <a:prstGeom prst="rect">
            <a:avLst/>
          </a:prstGeom>
          <a:noFill/>
          <a:ln>
            <a:noFill/>
          </a:ln>
        </p:spPr>
      </p:pic>
      <p:sp>
        <p:nvSpPr>
          <p:cNvPr id="333" name="Google Shape;333;p19"/>
          <p:cNvSpPr txBox="1"/>
          <p:nvPr>
            <p:ph idx="1" type="body"/>
          </p:nvPr>
        </p:nvSpPr>
        <p:spPr>
          <a:xfrm>
            <a:off x="2920463" y="1368000"/>
            <a:ext cx="2666100" cy="3026100"/>
          </a:xfrm>
          <a:prstGeom prst="rect">
            <a:avLst/>
          </a:prstGeom>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tr" sz="1800" u="sng"/>
              <a:t>Monthly Aggregated Data:</a:t>
            </a:r>
            <a:endParaRPr b="1" sz="1800" u="sng"/>
          </a:p>
          <a:p>
            <a:pPr indent="0" lvl="0" marL="0" rtl="0" algn="l">
              <a:spcBef>
                <a:spcPts val="1200"/>
              </a:spcBef>
              <a:spcAft>
                <a:spcPts val="0"/>
              </a:spcAft>
              <a:buNone/>
            </a:pPr>
            <a:r>
              <a:rPr lang="tr" sz="1400"/>
              <a:t>Currently 2402 rows, 9 columns</a:t>
            </a:r>
            <a:endParaRPr sz="1400"/>
          </a:p>
          <a:p>
            <a:pPr indent="0" lvl="0" marL="0" rtl="0" algn="l">
              <a:spcBef>
                <a:spcPts val="1200"/>
              </a:spcBef>
              <a:spcAft>
                <a:spcPts val="0"/>
              </a:spcAft>
              <a:buNone/>
            </a:pPr>
            <a:r>
              <a:rPr lang="tr" sz="1400"/>
              <a:t>Date Index: Jan 2014 -&gt; June 2022  (Monthly)</a:t>
            </a:r>
            <a:endParaRPr sz="1400"/>
          </a:p>
          <a:p>
            <a:pPr indent="0" lvl="0" marL="0" rtl="0" algn="l">
              <a:spcBef>
                <a:spcPts val="1200"/>
              </a:spcBef>
              <a:spcAft>
                <a:spcPts val="0"/>
              </a:spcAft>
              <a:buNone/>
            </a:pPr>
            <a:r>
              <a:rPr lang="tr" sz="1400"/>
              <a:t>40 Unique Plastic Packaged Items</a:t>
            </a:r>
            <a:endParaRPr sz="1400"/>
          </a:p>
          <a:p>
            <a:pPr indent="0" lvl="0" marL="0" rtl="0" algn="l">
              <a:spcBef>
                <a:spcPts val="1200"/>
              </a:spcBef>
              <a:spcAft>
                <a:spcPts val="1200"/>
              </a:spcAft>
              <a:buNone/>
            </a:pPr>
            <a:r>
              <a:t/>
            </a:r>
            <a:endParaRPr sz="1200"/>
          </a:p>
        </p:txBody>
      </p:sp>
      <p:sp>
        <p:nvSpPr>
          <p:cNvPr id="334" name="Google Shape;334;p19"/>
          <p:cNvSpPr txBox="1"/>
          <p:nvPr/>
        </p:nvSpPr>
        <p:spPr>
          <a:xfrm>
            <a:off x="1262625" y="798450"/>
            <a:ext cx="3000000" cy="49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tr" sz="2000">
                <a:solidFill>
                  <a:schemeClr val="accent5"/>
                </a:solidFill>
                <a:latin typeface="Nunito"/>
                <a:ea typeface="Nunito"/>
                <a:cs typeface="Nunito"/>
                <a:sym typeface="Nunito"/>
              </a:rPr>
              <a:t>About the Data:</a:t>
            </a:r>
            <a:endParaRPr>
              <a:solidFill>
                <a:schemeClr val="accent5"/>
              </a:solidFill>
            </a:endParaRPr>
          </a:p>
        </p:txBody>
      </p:sp>
      <p:sp>
        <p:nvSpPr>
          <p:cNvPr id="335" name="Google Shape;335;p19"/>
          <p:cNvSpPr txBox="1"/>
          <p:nvPr>
            <p:ph idx="1" type="body"/>
          </p:nvPr>
        </p:nvSpPr>
        <p:spPr>
          <a:xfrm>
            <a:off x="6399250" y="1368000"/>
            <a:ext cx="2666100" cy="2684400"/>
          </a:xfrm>
          <a:prstGeom prst="rect">
            <a:avLst/>
          </a:prstGeom>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tr" sz="1800" u="sng"/>
              <a:t>Monthly Forecasted</a:t>
            </a:r>
            <a:endParaRPr b="1" sz="1800" u="sng"/>
          </a:p>
          <a:p>
            <a:pPr indent="0" lvl="0" marL="0" rtl="0" algn="l">
              <a:lnSpc>
                <a:spcPct val="100000"/>
              </a:lnSpc>
              <a:spcBef>
                <a:spcPts val="0"/>
              </a:spcBef>
              <a:spcAft>
                <a:spcPts val="0"/>
              </a:spcAft>
              <a:buNone/>
            </a:pPr>
            <a:r>
              <a:rPr b="1" lang="tr" sz="1800" u="sng"/>
              <a:t>Data:</a:t>
            </a:r>
            <a:endParaRPr b="1" sz="1800" u="sng"/>
          </a:p>
          <a:p>
            <a:pPr indent="0" lvl="0" marL="0" rtl="0" algn="l">
              <a:lnSpc>
                <a:spcPct val="100000"/>
              </a:lnSpc>
              <a:spcBef>
                <a:spcPts val="0"/>
              </a:spcBef>
              <a:spcAft>
                <a:spcPts val="0"/>
              </a:spcAft>
              <a:buNone/>
            </a:pPr>
            <a:r>
              <a:t/>
            </a:r>
            <a:endParaRPr b="1" sz="2000" u="sng"/>
          </a:p>
          <a:p>
            <a:pPr indent="0" lvl="0" marL="0" rtl="0" algn="l">
              <a:spcBef>
                <a:spcPts val="0"/>
              </a:spcBef>
              <a:spcAft>
                <a:spcPts val="0"/>
              </a:spcAft>
              <a:buNone/>
            </a:pPr>
            <a:r>
              <a:rPr lang="tr" sz="1400"/>
              <a:t>Currently 344 rows, 7 columns</a:t>
            </a:r>
            <a:endParaRPr sz="1400"/>
          </a:p>
          <a:p>
            <a:pPr indent="0" lvl="0" marL="0" rtl="0" algn="l">
              <a:spcBef>
                <a:spcPts val="1200"/>
              </a:spcBef>
              <a:spcAft>
                <a:spcPts val="0"/>
              </a:spcAft>
              <a:buNone/>
            </a:pPr>
            <a:r>
              <a:rPr lang="tr" sz="1400"/>
              <a:t>Date Index: June 2022 -&gt; March 2023  (Monthly)</a:t>
            </a:r>
            <a:endParaRPr sz="1400"/>
          </a:p>
          <a:p>
            <a:pPr indent="0" lvl="0" marL="0" rtl="0" algn="l">
              <a:spcBef>
                <a:spcPts val="1200"/>
              </a:spcBef>
              <a:spcAft>
                <a:spcPts val="0"/>
              </a:spcAft>
              <a:buNone/>
            </a:pPr>
            <a:r>
              <a:t/>
            </a:r>
            <a:endParaRPr sz="1400"/>
          </a:p>
          <a:p>
            <a:pPr indent="0" lvl="0" marL="0" rtl="0" algn="l">
              <a:spcBef>
                <a:spcPts val="1200"/>
              </a:spcBef>
              <a:spcAft>
                <a:spcPts val="1200"/>
              </a:spcAft>
              <a:buNone/>
            </a:pPr>
            <a:r>
              <a:t/>
            </a:r>
            <a:endParaRPr sz="1200"/>
          </a:p>
        </p:txBody>
      </p:sp>
      <p:pic>
        <p:nvPicPr>
          <p:cNvPr id="336" name="Google Shape;336;p19"/>
          <p:cNvPicPr preferRelativeResize="0"/>
          <p:nvPr/>
        </p:nvPicPr>
        <p:blipFill>
          <a:blip r:embed="rId4">
            <a:alphaModFix/>
          </a:blip>
          <a:stretch>
            <a:fillRect/>
          </a:stretch>
        </p:blipFill>
        <p:spPr>
          <a:xfrm>
            <a:off x="5586575" y="2234738"/>
            <a:ext cx="674025" cy="674025"/>
          </a:xfrm>
          <a:prstGeom prst="rect">
            <a:avLst/>
          </a:prstGeom>
          <a:noFill/>
          <a:ln>
            <a:noFill/>
          </a:ln>
        </p:spPr>
      </p:pic>
      <p:cxnSp>
        <p:nvCxnSpPr>
          <p:cNvPr id="337" name="Google Shape;337;p19"/>
          <p:cNvCxnSpPr>
            <a:stCxn id="332" idx="1"/>
          </p:cNvCxnSpPr>
          <p:nvPr/>
        </p:nvCxnSpPr>
        <p:spPr>
          <a:xfrm>
            <a:off x="2502700" y="2908760"/>
            <a:ext cx="4200" cy="1622400"/>
          </a:xfrm>
          <a:prstGeom prst="straightConnector1">
            <a:avLst/>
          </a:prstGeom>
          <a:noFill/>
          <a:ln cap="flat" cmpd="sng" w="9525">
            <a:solidFill>
              <a:schemeClr val="dk2"/>
            </a:solidFill>
            <a:prstDash val="solid"/>
            <a:round/>
            <a:headEnd len="med" w="med" type="none"/>
            <a:tailEnd len="med" w="med" type="triangle"/>
          </a:ln>
        </p:spPr>
      </p:cxnSp>
      <p:cxnSp>
        <p:nvCxnSpPr>
          <p:cNvPr id="338" name="Google Shape;338;p19"/>
          <p:cNvCxnSpPr/>
          <p:nvPr/>
        </p:nvCxnSpPr>
        <p:spPr>
          <a:xfrm>
            <a:off x="5921475" y="2908748"/>
            <a:ext cx="4200" cy="1622400"/>
          </a:xfrm>
          <a:prstGeom prst="straightConnector1">
            <a:avLst/>
          </a:prstGeom>
          <a:noFill/>
          <a:ln cap="flat" cmpd="sng" w="9525">
            <a:solidFill>
              <a:schemeClr val="dk2"/>
            </a:solidFill>
            <a:prstDash val="solid"/>
            <a:round/>
            <a:headEnd len="med" w="med" type="none"/>
            <a:tailEnd len="med" w="med" type="triangle"/>
          </a:ln>
        </p:spPr>
      </p:cxnSp>
      <p:sp>
        <p:nvSpPr>
          <p:cNvPr id="339" name="Google Shape;339;p19"/>
          <p:cNvSpPr txBox="1"/>
          <p:nvPr/>
        </p:nvSpPr>
        <p:spPr>
          <a:xfrm>
            <a:off x="1755288" y="4548000"/>
            <a:ext cx="164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a:latin typeface="Nunito"/>
                <a:ea typeface="Nunito"/>
                <a:cs typeface="Nunito"/>
                <a:sym typeface="Nunito"/>
              </a:rPr>
              <a:t>Merge Datasets</a:t>
            </a:r>
            <a:endParaRPr>
              <a:latin typeface="Nunito"/>
              <a:ea typeface="Nunito"/>
              <a:cs typeface="Nunito"/>
              <a:sym typeface="Nunito"/>
            </a:endParaRPr>
          </a:p>
        </p:txBody>
      </p:sp>
      <p:sp>
        <p:nvSpPr>
          <p:cNvPr id="340" name="Google Shape;340;p19"/>
          <p:cNvSpPr txBox="1"/>
          <p:nvPr/>
        </p:nvSpPr>
        <p:spPr>
          <a:xfrm>
            <a:off x="5319563" y="4440300"/>
            <a:ext cx="1643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a:latin typeface="Nunito"/>
                <a:ea typeface="Nunito"/>
                <a:cs typeface="Nunito"/>
                <a:sym typeface="Nunito"/>
              </a:rPr>
              <a:t>Forecast for the future data</a:t>
            </a:r>
            <a:endParaRPr>
              <a:latin typeface="Nunito"/>
              <a:ea typeface="Nunito"/>
              <a:cs typeface="Nunito"/>
              <a:sym typeface="Nunito"/>
            </a:endParaRPr>
          </a:p>
        </p:txBody>
      </p:sp>
      <p:sp>
        <p:nvSpPr>
          <p:cNvPr id="341" name="Google Shape;341;p19"/>
          <p:cNvSpPr/>
          <p:nvPr/>
        </p:nvSpPr>
        <p:spPr>
          <a:xfrm>
            <a:off x="2144775" y="1588075"/>
            <a:ext cx="510600" cy="204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chemeClr val="accent5">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9"/>
          <p:cNvSpPr/>
          <p:nvPr/>
        </p:nvSpPr>
        <p:spPr>
          <a:xfrm>
            <a:off x="5668275" y="1588075"/>
            <a:ext cx="510600" cy="204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chemeClr val="accent5">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9"/>
          <p:cNvSpPr/>
          <p:nvPr/>
        </p:nvSpPr>
        <p:spPr>
          <a:xfrm rot="5400000">
            <a:off x="7193775" y="3686300"/>
            <a:ext cx="575700" cy="324900"/>
          </a:xfrm>
          <a:prstGeom prst="bentUpArrow">
            <a:avLst>
              <a:gd fmla="val 25000" name="adj1"/>
              <a:gd fmla="val 25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9"/>
          <p:cNvSpPr txBox="1"/>
          <p:nvPr/>
        </p:nvSpPr>
        <p:spPr>
          <a:xfrm>
            <a:off x="2224300" y="1291050"/>
            <a:ext cx="27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
                <a:latin typeface="Nunito"/>
                <a:ea typeface="Nunito"/>
                <a:cs typeface="Nunito"/>
                <a:sym typeface="Nunito"/>
              </a:rPr>
              <a:t>1</a:t>
            </a:r>
            <a:endParaRPr b="1">
              <a:latin typeface="Nunito"/>
              <a:ea typeface="Nunito"/>
              <a:cs typeface="Nunito"/>
              <a:sym typeface="Nunito"/>
            </a:endParaRPr>
          </a:p>
        </p:txBody>
      </p:sp>
      <p:sp>
        <p:nvSpPr>
          <p:cNvPr id="345" name="Google Shape;345;p19"/>
          <p:cNvSpPr txBox="1"/>
          <p:nvPr/>
        </p:nvSpPr>
        <p:spPr>
          <a:xfrm>
            <a:off x="5784375" y="1291050"/>
            <a:ext cx="27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
                <a:latin typeface="Nunito"/>
                <a:ea typeface="Nunito"/>
                <a:cs typeface="Nunito"/>
                <a:sym typeface="Nunito"/>
              </a:rPr>
              <a:t>2</a:t>
            </a:r>
            <a:endParaRPr b="1">
              <a:latin typeface="Nunito"/>
              <a:ea typeface="Nunito"/>
              <a:cs typeface="Nunito"/>
              <a:sym typeface="Nunito"/>
            </a:endParaRPr>
          </a:p>
        </p:txBody>
      </p:sp>
      <p:sp>
        <p:nvSpPr>
          <p:cNvPr id="346" name="Google Shape;346;p19"/>
          <p:cNvSpPr txBox="1"/>
          <p:nvPr/>
        </p:nvSpPr>
        <p:spPr>
          <a:xfrm>
            <a:off x="7040775" y="3648650"/>
            <a:ext cx="27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tr">
                <a:latin typeface="Nunito"/>
                <a:ea typeface="Nunito"/>
                <a:cs typeface="Nunito"/>
                <a:sym typeface="Nunito"/>
              </a:rPr>
              <a:t>3</a:t>
            </a:r>
            <a:endParaRPr b="1">
              <a:latin typeface="Nunito"/>
              <a:ea typeface="Nunito"/>
              <a:cs typeface="Nunito"/>
              <a:sym typeface="Nunito"/>
            </a:endParaRPr>
          </a:p>
        </p:txBody>
      </p:sp>
      <p:pic>
        <p:nvPicPr>
          <p:cNvPr id="347" name="Google Shape;347;p19"/>
          <p:cNvPicPr preferRelativeResize="0"/>
          <p:nvPr/>
        </p:nvPicPr>
        <p:blipFill>
          <a:blip r:embed="rId5">
            <a:alphaModFix/>
          </a:blip>
          <a:stretch>
            <a:fillRect/>
          </a:stretch>
        </p:blipFill>
        <p:spPr>
          <a:xfrm>
            <a:off x="7673479" y="3560894"/>
            <a:ext cx="1470515" cy="852400"/>
          </a:xfrm>
          <a:prstGeom prst="rect">
            <a:avLst/>
          </a:prstGeom>
          <a:noFill/>
          <a:ln>
            <a:noFill/>
          </a:ln>
        </p:spPr>
      </p:pic>
      <p:sp>
        <p:nvSpPr>
          <p:cNvPr id="348" name="Google Shape;348;p19"/>
          <p:cNvSpPr txBox="1"/>
          <p:nvPr/>
        </p:nvSpPr>
        <p:spPr>
          <a:xfrm>
            <a:off x="7421938" y="4548000"/>
            <a:ext cx="164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tr">
                <a:latin typeface="Nunito"/>
                <a:ea typeface="Nunito"/>
                <a:cs typeface="Nunito"/>
                <a:sym typeface="Nunito"/>
              </a:rPr>
              <a:t>SQL Dashboard</a:t>
            </a:r>
            <a:endParaRPr>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20"/>
          <p:cNvSpPr txBox="1"/>
          <p:nvPr>
            <p:ph type="title"/>
          </p:nvPr>
        </p:nvSpPr>
        <p:spPr>
          <a:xfrm>
            <a:off x="1303800" y="598575"/>
            <a:ext cx="7030500" cy="4695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tr" sz="2000">
                <a:solidFill>
                  <a:schemeClr val="accent5"/>
                </a:solidFill>
                <a:latin typeface="Nunito"/>
                <a:ea typeface="Nunito"/>
                <a:cs typeface="Nunito"/>
                <a:sym typeface="Nunito"/>
              </a:rPr>
              <a:t>Time Series Analysis</a:t>
            </a:r>
            <a:endParaRPr/>
          </a:p>
        </p:txBody>
      </p:sp>
      <p:sp>
        <p:nvSpPr>
          <p:cNvPr id="354" name="Google Shape;354;p20"/>
          <p:cNvSpPr txBox="1"/>
          <p:nvPr>
            <p:ph idx="1" type="body"/>
          </p:nvPr>
        </p:nvSpPr>
        <p:spPr>
          <a:xfrm>
            <a:off x="1243688" y="1068075"/>
            <a:ext cx="7631700" cy="9099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tr" sz="1200">
                <a:solidFill>
                  <a:srgbClr val="222222"/>
                </a:solidFill>
                <a:highlight>
                  <a:srgbClr val="FFFFFF"/>
                </a:highlight>
                <a:latin typeface="Times New Roman"/>
                <a:ea typeface="Times New Roman"/>
                <a:cs typeface="Times New Roman"/>
                <a:sym typeface="Times New Roman"/>
              </a:rPr>
              <a:t>General trend upwards</a:t>
            </a:r>
            <a:endParaRPr sz="1200">
              <a:solidFill>
                <a:srgbClr val="222222"/>
              </a:solidFill>
              <a:highlight>
                <a:srgbClr val="FFFFFF"/>
              </a:highlight>
              <a:latin typeface="Times New Roman"/>
              <a:ea typeface="Times New Roman"/>
              <a:cs typeface="Times New Roman"/>
              <a:sym typeface="Times New Roman"/>
            </a:endParaRPr>
          </a:p>
          <a:p>
            <a:pPr indent="-304800" lvl="0" marL="457200" rtl="0" algn="l">
              <a:spcBef>
                <a:spcPts val="0"/>
              </a:spcBef>
              <a:spcAft>
                <a:spcPts val="0"/>
              </a:spcAft>
              <a:buClr>
                <a:srgbClr val="222222"/>
              </a:buClr>
              <a:buSzPts val="1200"/>
              <a:buFont typeface="Times New Roman"/>
              <a:buChar char="-"/>
            </a:pPr>
            <a:r>
              <a:rPr lang="tr" sz="1200">
                <a:solidFill>
                  <a:srgbClr val="222222"/>
                </a:solidFill>
                <a:highlight>
                  <a:srgbClr val="FFFFFF"/>
                </a:highlight>
                <a:latin typeface="Times New Roman"/>
                <a:ea typeface="Times New Roman"/>
                <a:cs typeface="Times New Roman"/>
                <a:sym typeface="Times New Roman"/>
              </a:rPr>
              <a:t>Peak sales during the summer months</a:t>
            </a:r>
            <a:endParaRPr sz="1200">
              <a:solidFill>
                <a:srgbClr val="222222"/>
              </a:solidFill>
              <a:highlight>
                <a:srgbClr val="FFFFFF"/>
              </a:highlight>
              <a:latin typeface="Times New Roman"/>
              <a:ea typeface="Times New Roman"/>
              <a:cs typeface="Times New Roman"/>
              <a:sym typeface="Times New Roman"/>
            </a:endParaRPr>
          </a:p>
          <a:p>
            <a:pPr indent="-304800" lvl="0" marL="457200" rtl="0" algn="l">
              <a:spcBef>
                <a:spcPts val="0"/>
              </a:spcBef>
              <a:spcAft>
                <a:spcPts val="0"/>
              </a:spcAft>
              <a:buClr>
                <a:srgbClr val="222222"/>
              </a:buClr>
              <a:buSzPts val="1200"/>
              <a:buFont typeface="Times New Roman"/>
              <a:buChar char="-"/>
            </a:pPr>
            <a:r>
              <a:rPr lang="tr" sz="1200">
                <a:solidFill>
                  <a:srgbClr val="222222"/>
                </a:solidFill>
                <a:highlight>
                  <a:srgbClr val="FFFFFF"/>
                </a:highlight>
                <a:latin typeface="Times New Roman"/>
                <a:ea typeface="Times New Roman"/>
                <a:cs typeface="Times New Roman"/>
                <a:sym typeface="Times New Roman"/>
              </a:rPr>
              <a:t>Seasonality</a:t>
            </a:r>
            <a:endParaRPr sz="1200">
              <a:solidFill>
                <a:srgbClr val="222222"/>
              </a:solidFill>
              <a:highlight>
                <a:srgbClr val="FFFFFF"/>
              </a:highlight>
              <a:latin typeface="Times New Roman"/>
              <a:ea typeface="Times New Roman"/>
              <a:cs typeface="Times New Roman"/>
              <a:sym typeface="Times New Roman"/>
            </a:endParaRPr>
          </a:p>
        </p:txBody>
      </p:sp>
      <p:pic>
        <p:nvPicPr>
          <p:cNvPr id="355" name="Google Shape;355;p20"/>
          <p:cNvPicPr preferRelativeResize="0"/>
          <p:nvPr/>
        </p:nvPicPr>
        <p:blipFill>
          <a:blip r:embed="rId3">
            <a:alphaModFix/>
          </a:blip>
          <a:stretch>
            <a:fillRect/>
          </a:stretch>
        </p:blipFill>
        <p:spPr>
          <a:xfrm>
            <a:off x="874224" y="1866599"/>
            <a:ext cx="7713375" cy="3156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21"/>
          <p:cNvSpPr txBox="1"/>
          <p:nvPr>
            <p:ph type="title"/>
          </p:nvPr>
        </p:nvSpPr>
        <p:spPr>
          <a:xfrm>
            <a:off x="1303800" y="598575"/>
            <a:ext cx="7030500" cy="5253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tr" sz="2000">
                <a:solidFill>
                  <a:schemeClr val="accent5"/>
                </a:solidFill>
                <a:latin typeface="Nunito"/>
                <a:ea typeface="Nunito"/>
                <a:cs typeface="Nunito"/>
                <a:sym typeface="Nunito"/>
              </a:rPr>
              <a:t>Forecasting Models</a:t>
            </a:r>
            <a:endParaRPr/>
          </a:p>
        </p:txBody>
      </p:sp>
      <p:sp>
        <p:nvSpPr>
          <p:cNvPr id="361" name="Google Shape;361;p21"/>
          <p:cNvSpPr txBox="1"/>
          <p:nvPr>
            <p:ph idx="1" type="body"/>
          </p:nvPr>
        </p:nvSpPr>
        <p:spPr>
          <a:xfrm>
            <a:off x="1221525" y="1123875"/>
            <a:ext cx="7030500" cy="12906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SzPts val="935"/>
              <a:buNone/>
            </a:pPr>
            <a:r>
              <a:rPr lang="tr" sz="1020">
                <a:solidFill>
                  <a:srgbClr val="000000"/>
                </a:solidFill>
              </a:rPr>
              <a:t>With the Persistence Algorithm 6 different models created, Holts-Winters, SARIMA, SARIMAX, PROPHET and LSTM for the time series data by following; choose a Model, split data into training and test sets, fit the model on the training set, evaluate the model on the test set, re-fit the model on entire dataset, forecast for the future data. RMSE is more sensitive to outliers and </a:t>
            </a:r>
            <a:r>
              <a:rPr lang="tr" sz="1020">
                <a:solidFill>
                  <a:srgbClr val="202124"/>
                </a:solidFill>
                <a:highlight>
                  <a:srgbClr val="FFFFFF"/>
                </a:highlight>
              </a:rPr>
              <a:t>RMSE has the benefit of penalizing large errors more so can be more appropriate in some cases.</a:t>
            </a:r>
            <a:endParaRPr sz="1020">
              <a:solidFill>
                <a:srgbClr val="202124"/>
              </a:solidFill>
              <a:highlight>
                <a:srgbClr val="FFFFFF"/>
              </a:highlight>
            </a:endParaRPr>
          </a:p>
          <a:p>
            <a:pPr indent="0" lvl="0" marL="0" rtl="0" algn="just">
              <a:lnSpc>
                <a:spcPct val="95000"/>
              </a:lnSpc>
              <a:spcBef>
                <a:spcPts val="1200"/>
              </a:spcBef>
              <a:spcAft>
                <a:spcPts val="1200"/>
              </a:spcAft>
              <a:buSzPts val="935"/>
              <a:buNone/>
            </a:pPr>
            <a:r>
              <a:t/>
            </a:r>
            <a:endParaRPr sz="1020">
              <a:solidFill>
                <a:srgbClr val="000000"/>
              </a:solidFill>
            </a:endParaRPr>
          </a:p>
        </p:txBody>
      </p:sp>
      <p:pic>
        <p:nvPicPr>
          <p:cNvPr id="362" name="Google Shape;362;p21"/>
          <p:cNvPicPr preferRelativeResize="0"/>
          <p:nvPr/>
        </p:nvPicPr>
        <p:blipFill>
          <a:blip r:embed="rId3">
            <a:alphaModFix/>
          </a:blip>
          <a:stretch>
            <a:fillRect/>
          </a:stretch>
        </p:blipFill>
        <p:spPr>
          <a:xfrm>
            <a:off x="5762100" y="2480725"/>
            <a:ext cx="3170179" cy="2409900"/>
          </a:xfrm>
          <a:prstGeom prst="rect">
            <a:avLst/>
          </a:prstGeom>
          <a:noFill/>
          <a:ln>
            <a:noFill/>
          </a:ln>
        </p:spPr>
      </p:pic>
      <p:sp>
        <p:nvSpPr>
          <p:cNvPr id="363" name="Google Shape;363;p21"/>
          <p:cNvSpPr txBox="1"/>
          <p:nvPr>
            <p:ph idx="1" type="body"/>
          </p:nvPr>
        </p:nvSpPr>
        <p:spPr>
          <a:xfrm>
            <a:off x="1221525" y="2571750"/>
            <a:ext cx="4459800" cy="25854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SzPts val="770"/>
              <a:buNone/>
            </a:pPr>
            <a:r>
              <a:rPr lang="tr" sz="939">
                <a:solidFill>
                  <a:srgbClr val="000000"/>
                </a:solidFill>
              </a:rPr>
              <a:t>According to the table below, the model that works best according to the RMSE value is the Prophet Model. By examining the components of the prophet model, we can see that it can identify key trends in the data. The overall trend represents the overall increase in sales. It accurately depicts the annual seasonality, so it's understandable why the performance was reasonably good. Prophet's is more convenient, as LSTMs are trained on time-series windows out of context and do not necessarily account for seasonality in the data. In the next stage, Prophet will be used as the forecasting model in the calculation of the amount of plastic packaging.</a:t>
            </a:r>
            <a:endParaRPr sz="939">
              <a:solidFill>
                <a:srgbClr val="000000"/>
              </a:solidFill>
            </a:endParaRPr>
          </a:p>
          <a:p>
            <a:pPr indent="0" lvl="0" marL="0" rtl="0" algn="just">
              <a:lnSpc>
                <a:spcPct val="150000"/>
              </a:lnSpc>
              <a:spcBef>
                <a:spcPts val="800"/>
              </a:spcBef>
              <a:spcAft>
                <a:spcPts val="1200"/>
              </a:spcAft>
              <a:buSzPts val="770"/>
              <a:buNone/>
            </a:pPr>
            <a:r>
              <a:t/>
            </a:r>
            <a:endParaRPr sz="939">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2"/>
          <p:cNvSpPr txBox="1"/>
          <p:nvPr>
            <p:ph type="title"/>
          </p:nvPr>
        </p:nvSpPr>
        <p:spPr>
          <a:xfrm>
            <a:off x="1155700" y="483350"/>
            <a:ext cx="2630100" cy="5706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tr" sz="2000">
                <a:solidFill>
                  <a:schemeClr val="accent5"/>
                </a:solidFill>
                <a:latin typeface="Nunito"/>
                <a:ea typeface="Nunito"/>
                <a:cs typeface="Nunito"/>
                <a:sym typeface="Nunito"/>
              </a:rPr>
              <a:t>Prophet Model</a:t>
            </a:r>
            <a:endParaRPr/>
          </a:p>
        </p:txBody>
      </p:sp>
      <p:sp>
        <p:nvSpPr>
          <p:cNvPr id="369" name="Google Shape;369;p22"/>
          <p:cNvSpPr txBox="1"/>
          <p:nvPr>
            <p:ph idx="1" type="body"/>
          </p:nvPr>
        </p:nvSpPr>
        <p:spPr>
          <a:xfrm>
            <a:off x="1033200" y="1012650"/>
            <a:ext cx="3538800" cy="35190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tr" sz="1200">
                <a:solidFill>
                  <a:srgbClr val="000000"/>
                </a:solidFill>
              </a:rPr>
              <a:t>Prophet takes a dataset with two attributes as input. The first of these features is the ds timestamp, and it supports time formats that can be handled by pandas, a Python data manipulation library. The other feature, y, is the numerical measurement value that is the subject of the estimation. The model trained with the data set containing ds and y values can produce predictions in different periods. The intuitive approach to the operation of the Prophet model allows to create effective predictions without drowning in the details of the data.</a:t>
            </a:r>
            <a:endParaRPr sz="1200">
              <a:solidFill>
                <a:srgbClr val="000000"/>
              </a:solidFill>
            </a:endParaRPr>
          </a:p>
          <a:p>
            <a:pPr indent="0" lvl="0" marL="0" rtl="0" algn="l">
              <a:spcBef>
                <a:spcPts val="800"/>
              </a:spcBef>
              <a:spcAft>
                <a:spcPts val="1200"/>
              </a:spcAft>
              <a:buNone/>
            </a:pPr>
            <a:r>
              <a:rPr lang="tr" sz="1200"/>
              <a:t>RMSE: 134645.47 (lowest)</a:t>
            </a:r>
            <a:endParaRPr sz="1200"/>
          </a:p>
        </p:txBody>
      </p:sp>
      <p:pic>
        <p:nvPicPr>
          <p:cNvPr id="370" name="Google Shape;370;p22"/>
          <p:cNvPicPr preferRelativeResize="0"/>
          <p:nvPr/>
        </p:nvPicPr>
        <p:blipFill>
          <a:blip r:embed="rId3">
            <a:alphaModFix/>
          </a:blip>
          <a:stretch>
            <a:fillRect/>
          </a:stretch>
        </p:blipFill>
        <p:spPr>
          <a:xfrm>
            <a:off x="4682750" y="49375"/>
            <a:ext cx="4734924" cy="2362075"/>
          </a:xfrm>
          <a:prstGeom prst="rect">
            <a:avLst/>
          </a:prstGeom>
          <a:noFill/>
          <a:ln>
            <a:noFill/>
          </a:ln>
        </p:spPr>
      </p:pic>
      <p:pic>
        <p:nvPicPr>
          <p:cNvPr id="371" name="Google Shape;371;p22"/>
          <p:cNvPicPr preferRelativeResize="0"/>
          <p:nvPr/>
        </p:nvPicPr>
        <p:blipFill>
          <a:blip r:embed="rId4">
            <a:alphaModFix/>
          </a:blip>
          <a:stretch>
            <a:fillRect/>
          </a:stretch>
        </p:blipFill>
        <p:spPr>
          <a:xfrm>
            <a:off x="4682750" y="2571750"/>
            <a:ext cx="4575625" cy="2125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