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394" r:id="rId5"/>
    <p:sldId id="571" r:id="rId6"/>
    <p:sldId id="600" r:id="rId7"/>
    <p:sldId id="609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594" r:id="rId17"/>
    <p:sldId id="5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Въведение в алгоритмите. Сложност на алгоритъм" id="{51D0FD15-3932-43D9-82C9-6AF03C9EE001}">
          <p14:sldIdLst>
            <p14:sldId id="600"/>
            <p14:sldId id="609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BE6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3" d="100"/>
          <a:sy n="73" d="100"/>
        </p:scale>
        <p:origin x="72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28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719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43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59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350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53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87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902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5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77" y="4517701"/>
            <a:ext cx="3247725" cy="1421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689" y="2037884"/>
            <a:ext cx="2922022" cy="3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>
                <a:ea typeface="굴림" pitchFamily="50" charset="-127"/>
              </a:rPr>
              <a:t>Някои изрази </a:t>
            </a:r>
            <a:r>
              <a:rPr lang="ru-RU" dirty="0">
                <a:ea typeface="굴림" pitchFamily="50" charset="-127"/>
              </a:rPr>
              <a:t>нарастват много по-бързо от други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По-високия степенен показател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доминира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по-малкия степенен показател </a:t>
            </a:r>
            <a:r>
              <a:rPr lang="en-US" dirty="0">
                <a:ea typeface="굴림" pitchFamily="50" charset="-127"/>
              </a:rPr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 &gt; 2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Константните множители може да бъдат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пропуснати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12n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ko-KR" dirty="0">
                <a:ea typeface="굴림" pitchFamily="50" charset="-127"/>
              </a:rPr>
              <a:t>Опростяване и намаляване на броя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0979" y="1676400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13812" y="1919001"/>
            <a:ext cx="2971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 = 1000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стъпки</a:t>
            </a:r>
            <a:r>
              <a:rPr lang="en-US" sz="2800" b="1" dirty="0">
                <a:solidFill>
                  <a:srgbClr val="FFFFFF"/>
                </a:solidFill>
              </a:rPr>
              <a:t>: 4000 + 4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32046" y="3479175"/>
            <a:ext cx="2876119" cy="541206"/>
          </a:xfrm>
          <a:prstGeom prst="wedgeRoundRectCallout">
            <a:avLst>
              <a:gd name="adj1" fmla="val -63251"/>
              <a:gd name="adj2" fmla="val -48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Съответна част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60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стъпките за намиране на </a:t>
            </a:r>
            <a:r>
              <a:rPr lang="en-US" altLang="ko-KR" dirty="0">
                <a:ea typeface="굴림" pitchFamily="50" charset="-127"/>
              </a:rPr>
              <a:t>n</a:t>
            </a:r>
            <a:r>
              <a:rPr lang="bg-BG" altLang="ko-KR" baseline="30000" dirty="0">
                <a:ea typeface="굴림" pitchFamily="50" charset="-127"/>
              </a:rPr>
              <a:t>ти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член на редицата от числа на Фибоначи рекурсивно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но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, което е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≤ T(n)</a:t>
            </a: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обаче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примерно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40</a:t>
            </a:r>
            <a:r>
              <a:rPr lang="en-US" dirty="0">
                <a:ea typeface="굴림" pitchFamily="50" charset="-127"/>
              </a:rPr>
              <a:t> = </a:t>
            </a:r>
            <a:r>
              <a:rPr lang="en-GB" dirty="0"/>
              <a:t>102,334,155!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Брой стъпки в задачата Фибоначи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991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0)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1)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1981200"/>
            <a:ext cx="4343400" cy="990600"/>
          </a:xfrm>
          <a:prstGeom prst="wedgeRoundRectCallout">
            <a:avLst>
              <a:gd name="adj1" fmla="val -59490"/>
              <a:gd name="adj2" fmla="val -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T(n) = 3 + T(n - 1) + T(n - 2)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956981"/>
            <a:ext cx="3657600" cy="553635"/>
          </a:xfrm>
          <a:prstGeom prst="wedgeRoundRectCallout">
            <a:avLst>
              <a:gd name="adj1" fmla="val -59196"/>
              <a:gd name="adj2" fmla="val -19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Стъпки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0.694n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≈ (1.6)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прави около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/>
              <a:t>рекурсивни извиквания</a:t>
            </a:r>
            <a:endParaRPr lang="en-US" dirty="0"/>
          </a:p>
          <a:p>
            <a:r>
              <a:rPr lang="bg-BG" dirty="0"/>
              <a:t>Една стойност се изчислява много много пъти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Рекурсивно дърво на Фибоначи</a:t>
            </a:r>
            <a:endParaRPr lang="en-US" dirty="0"/>
          </a:p>
        </p:txBody>
      </p:sp>
      <p:pic>
        <p:nvPicPr>
          <p:cNvPr id="11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812" y="2519363"/>
            <a:ext cx="9220200" cy="403383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Анализ на алгоритъм. Брой операции в алгоритъм</a:t>
            </a:r>
          </a:p>
          <a:p>
            <a:pPr marL="819097" lvl="2" indent="-514350">
              <a:buClr>
                <a:srgbClr val="F2B254"/>
              </a:buClr>
              <a:buSzPct val="100000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Ресурси : </a:t>
            </a:r>
            <a:r>
              <a:rPr lang="en-US" dirty="0"/>
              <a:t>CPU, RAM, </a:t>
            </a:r>
            <a:r>
              <a:rPr lang="bg-BG" dirty="0"/>
              <a:t>шина, външна памет, други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Най-добър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 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Най-лош </a:t>
            </a:r>
            <a:r>
              <a:rPr lang="bg-BG" dirty="0"/>
              <a:t>Случай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Опростяване и намаляване на броя на стъпките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/>
              <a:t>Задачи за изчисляване на сложност</a:t>
            </a:r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Определение за алгоритъм (неформално) 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краен брой, еднозначно определени стъпки (команди),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bg-BG" altLang="ko-KR" dirty="0">
                <a:ea typeface="굴림" pitchFamily="50" charset="-127"/>
              </a:rPr>
              <a:t>водещи до решаването на даден проблем</a:t>
            </a: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Видове алгоритми – линейни, разклонени, циклични</a:t>
            </a: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По-важни свойства на алгоритмите:  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дискретност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определеност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крайност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масовост </a:t>
            </a:r>
          </a:p>
          <a:p>
            <a:pPr lvl="1">
              <a:lnSpc>
                <a:spcPct val="110000"/>
              </a:lnSpc>
            </a:pPr>
            <a:r>
              <a:rPr lang="bg-BG" altLang="ko-KR" b="1" dirty="0">
                <a:solidFill>
                  <a:srgbClr val="D2A010"/>
                </a:solidFill>
                <a:ea typeface="굴림" pitchFamily="50" charset="-127"/>
              </a:rPr>
              <a:t>сложност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203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Защо трябва да анализираме алгоритмите</a:t>
            </a:r>
            <a:r>
              <a:rPr lang="en-US" altLang="ko-KR" dirty="0">
                <a:ea typeface="굴림" pitchFamily="50" charset="-127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Предсказване на небходимите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ресурси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за алгритъма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Изчислително време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bg-BG" altLang="ko-KR" dirty="0">
                <a:ea typeface="굴림" pitchFamily="50" charset="-127"/>
              </a:rPr>
              <a:t>работа на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Необходимо количество оперативна памет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RAM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Ползване на </a:t>
            </a:r>
            <a:r>
              <a:rPr lang="bg-BG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честотната лента (шина)</a:t>
            </a:r>
            <a:r>
              <a:rPr lang="bg-BG" altLang="ko-KR" dirty="0">
                <a:solidFill>
                  <a:srgbClr val="FFCC00"/>
                </a:solidFill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за комуникация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Операции с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твърдия диск</a:t>
            </a:r>
          </a:p>
          <a:p>
            <a:pPr lvl="2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Употреба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Всякакви времеемки и енергоемки </a:t>
            </a:r>
            <a:endParaRPr lang="en-US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682634" lvl="2" indent="0">
              <a:lnSpc>
                <a:spcPct val="110000"/>
              </a:lnSpc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ресурси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алгоритъм(2)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016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Очакваното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време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за изпълнение </a:t>
            </a:r>
            <a:r>
              <a:rPr lang="bg-BG" altLang="ko-KR" dirty="0">
                <a:ea typeface="굴림" pitchFamily="50" charset="-127"/>
              </a:rPr>
              <a:t>на алгоритъма е: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Общият брой изпълнени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елементарни операции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машинно-зависими стъпки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Също позната като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 на алгоритъма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Сравняване на алгоритмите, като се </a:t>
            </a:r>
            <a:r>
              <a:rPr lang="en-US" dirty="0">
                <a:ea typeface="굴림" pitchFamily="50" charset="-127"/>
              </a:rPr>
              <a:t>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изключват детайлит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e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като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език или хардуер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Анализ на алгоритъм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bg-BG" dirty="0"/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31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bg-BG" altLang="ko-KR" b="1" dirty="0">
                <a:ea typeface="굴림" pitchFamily="50" charset="-127"/>
              </a:rPr>
              <a:t>Какво измерва</a:t>
            </a:r>
            <a:r>
              <a:rPr lang="en-US" altLang="ko-KR" b="1" dirty="0">
                <a:ea typeface="굴림" pitchFamily="50" charset="-127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време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Консумация на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памет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стъпки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частични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операции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дискови операции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Брой мрежови пакети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>
                <a:ea typeface="굴림" pitchFamily="50" charset="-127"/>
              </a:rPr>
              <a:t>Асимптотична </a:t>
            </a: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алгоритъм</a:t>
            </a:r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максималния брой стъпки за намиране на сбора от нечетните елементи в масив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Предполагаме, 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 една инструкция на </a:t>
            </a:r>
            <a:r>
              <a:rPr lang="en-US" dirty="0">
                <a:ea typeface="굴림" pitchFamily="50" charset="-127"/>
              </a:rPr>
              <a:t>CPU: 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Подредби, търсения на елемент в масив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сравнения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Намерете сбора от стъпките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2049314"/>
            <a:ext cx="3352800" cy="990600"/>
          </a:xfrm>
          <a:prstGeom prst="wedgeRoundRectCallout">
            <a:avLst>
              <a:gd name="adj1" fmla="val -68830"/>
              <a:gd name="adj2" fmla="val -12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9n + 3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18011" y="4187003"/>
            <a:ext cx="6910940" cy="892084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Изчисляването на максималния брой стъпки се нарича анализ 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Най-лош случай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9390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Най-лош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>
                <a:ea typeface="굴림" pitchFamily="50" charset="-127"/>
              </a:rPr>
              <a:t>Горна граница на времето за изпълнение</a:t>
            </a:r>
          </a:p>
          <a:p>
            <a:pPr lvl="1"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Средно аритметичен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Средно време за изпълнение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Най-добър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>
                <a:ea typeface="굴림" pitchFamily="50" charset="-127"/>
              </a:rPr>
              <a:t>Долна граница на времето за изпълнение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оптимален случай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ko-KR" dirty="0">
                <a:ea typeface="굴림" pitchFamily="50" charset="-127"/>
              </a:rPr>
              <a:t>Време за изпълнение. Екстремални случаи. Средно-аритметичен случай</a:t>
            </a:r>
            <a:endParaRPr lang="bg-BG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92" y="1219200"/>
            <a:ext cx="4164440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Изчислете максималния брой стъпки за намиране на съществуващ в масива елемент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Предполагаме, 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>
                <a:ea typeface="굴림" pitchFamily="50" charset="-127"/>
              </a:rPr>
              <a:t> </a:t>
            </a:r>
            <a:r>
              <a:rPr lang="bg-BG" dirty="0">
                <a:ea typeface="굴림" pitchFamily="50" charset="-127"/>
              </a:rPr>
              <a:t>е една инструкция на </a:t>
            </a:r>
            <a:r>
              <a:rPr lang="en-US" dirty="0">
                <a:ea typeface="굴림" pitchFamily="50" charset="-127"/>
              </a:rPr>
              <a:t>CPU</a:t>
            </a:r>
            <a:r>
              <a:rPr lang="bg-BG" dirty="0">
                <a:ea typeface="굴림" pitchFamily="50" charset="-127"/>
              </a:rPr>
              <a:t>, като</a:t>
            </a:r>
            <a:r>
              <a:rPr lang="en-US" dirty="0">
                <a:ea typeface="굴림" pitchFamily="50" charset="-127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ea typeface="굴림" pitchFamily="50" charset="-127"/>
              </a:rPr>
              <a:t>подредба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търсене в масив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сравнения</a:t>
            </a:r>
            <a:r>
              <a:rPr lang="en-US" dirty="0">
                <a:ea typeface="굴림" pitchFamily="50" charset="-127"/>
              </a:rPr>
              <a:t>, </a:t>
            </a:r>
            <a:r>
              <a:rPr lang="bg-BG" dirty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>
                <a:ea typeface="굴림" pitchFamily="50" charset="-127"/>
              </a:rPr>
              <a:t>Задача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bg-BG" altLang="ko-KR" dirty="0">
                <a:ea typeface="굴림" pitchFamily="50" charset="-127"/>
              </a:rPr>
              <a:t>Изчисляване броя на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0649" y="2324100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1412" y="2450398"/>
            <a:ext cx="2314835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Решение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4n + 4</a:t>
            </a:r>
          </a:p>
        </p:txBody>
      </p:sp>
    </p:spTree>
    <p:extLst>
      <p:ext uri="{BB962C8B-B14F-4D97-AF65-F5344CB8AC3E}">
        <p14:creationId xmlns:p14="http://schemas.microsoft.com/office/powerpoint/2010/main" val="34252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d0c5f72-413f-4f0d-a0c6-eeabeb7621f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F5FDCD9003AF14B894EC7EA0FE5A0DB" ma:contentTypeVersion="1" ma:contentTypeDescription="Създаване на нов документ" ma:contentTypeScope="" ma:versionID="f67176d3ab0c985b8e6c985e6bf5bb04">
  <xsd:schema xmlns:xsd="http://www.w3.org/2001/XMLSchema" xmlns:xs="http://www.w3.org/2001/XMLSchema" xmlns:p="http://schemas.microsoft.com/office/2006/metadata/properties" xmlns:ns2="6d0c5f72-413f-4f0d-a0c6-eeabeb7621ff" targetNamespace="http://schemas.microsoft.com/office/2006/metadata/properties" ma:root="true" ma:fieldsID="8e6600f6102ef2331d231048298dd8df" ns2:_="">
    <xsd:import namespace="6d0c5f72-413f-4f0d-a0c6-eeabeb7621ff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c5f72-413f-4f0d-a0c6-eeabeb7621f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7388A8-B664-4E2D-A7AD-831D9697D885}">
  <ds:schemaRefs>
    <ds:schemaRef ds:uri="http://schemas.microsoft.com/office/2006/metadata/properties"/>
    <ds:schemaRef ds:uri="http://schemas.microsoft.com/office/infopath/2007/PartnerControls"/>
    <ds:schemaRef ds:uri="6d0c5f72-413f-4f0d-a0c6-eeabeb7621ff"/>
  </ds:schemaRefs>
</ds:datastoreItem>
</file>

<file path=customXml/itemProps2.xml><?xml version="1.0" encoding="utf-8"?>
<ds:datastoreItem xmlns:ds="http://schemas.openxmlformats.org/officeDocument/2006/customXml" ds:itemID="{DDC842B7-3488-4810-9A54-1AE41F02D9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c5f72-413f-4f0d-a0c6-eeabeb762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8FB3C1-EF1A-41F4-B872-BB2048639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1006</Words>
  <Application>Microsoft Office PowerPoint</Application>
  <PresentationFormat>Custom</PresentationFormat>
  <Paragraphs>173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PowerPoint Presentation</vt:lpstr>
      <vt:lpstr>Съдържание</vt:lpstr>
      <vt:lpstr>Анализ на алгоритъм</vt:lpstr>
      <vt:lpstr>Анализ на алгоритъм(2)</vt:lpstr>
      <vt:lpstr>Анализ на алгоритъм(3)</vt:lpstr>
      <vt:lpstr>Сложност на алгоритъм</vt:lpstr>
      <vt:lpstr>Задача: Намерете сбора от стъпките</vt:lpstr>
      <vt:lpstr>Време за изпълнение. Екстремални случаи. Средно-аритметичен случай</vt:lpstr>
      <vt:lpstr>Задача: Изчисляване броя на стъпки</vt:lpstr>
      <vt:lpstr>Опростяване и намаляване на броя стъпки</vt:lpstr>
      <vt:lpstr>Задача: Брой стъпки в задачата Фибоначи</vt:lpstr>
      <vt:lpstr>Рекурсивно дърво на Фибоначи</vt:lpstr>
      <vt:lpstr>Въведение в алгоритмите. Сложност на алгоритъм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2</cp:revision>
  <dcterms:created xsi:type="dcterms:W3CDTF">2014-01-02T17:00:34Z</dcterms:created>
  <dcterms:modified xsi:type="dcterms:W3CDTF">2024-02-06T21:40:04Z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0x0101005F5FDCD9003AF14B894EC7EA0FE5A0DB</vt:lpwstr>
  </property>
</Properties>
</file>