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71"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1" d="100"/>
          <a:sy n="101" d="100"/>
        </p:scale>
        <p:origin x="49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ensorflow.org/api_docs/python/tf" TargetMode="External"/><Relationship Id="rId3" Type="http://schemas.openxmlformats.org/officeDocument/2006/relationships/hyperlink" Target="https://colab.research.google.com/drive/17prNEuPrnl30iuxd86OZL_8xqzkcE3YN?usp=sharing" TargetMode="External"/><Relationship Id="rId7" Type="http://schemas.openxmlformats.org/officeDocument/2006/relationships/hyperlink" Target="https://keras.io/guides/" TargetMode="External"/><Relationship Id="rId2" Type="http://schemas.openxmlformats.org/officeDocument/2006/relationships/hyperlink" Target="https://colab.research.google.com/drive/1HRiqvht-Vdd0XIHY6otErnr2hJ0Oyt5R?usp=sharing" TargetMode="External"/><Relationship Id="rId1" Type="http://schemas.openxmlformats.org/officeDocument/2006/relationships/slideLayout" Target="../slideLayouts/slideLayout2.xml"/><Relationship Id="rId6" Type="http://schemas.openxmlformats.org/officeDocument/2006/relationships/hyperlink" Target="https://drive.google.com/file/d/1cO1REvnlZ-g19caGOuxTM4U4x8pD4DTR/view?usp=sharing" TargetMode="External"/><Relationship Id="rId5" Type="http://schemas.openxmlformats.org/officeDocument/2006/relationships/hyperlink" Target="https://www.kaggle.com/nipunarora8/age-gender-and-ethnicity-face-data-csv" TargetMode="External"/><Relationship Id="rId4" Type="http://schemas.openxmlformats.org/officeDocument/2006/relationships/hyperlink" Target="https://colab.research.google.com/drive/10iQ25dOek-EKIyjEHoJMnLZUKkRN7n0z?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nipunarora8/age-gender-and-ethnicity-face-data-csv"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69AE-6F4C-4B5F-BBC7-318FD4515358}"/>
              </a:ext>
            </a:extLst>
          </p:cNvPr>
          <p:cNvSpPr>
            <a:spLocks noGrp="1"/>
          </p:cNvSpPr>
          <p:nvPr>
            <p:ph type="ctrTitle"/>
          </p:nvPr>
        </p:nvSpPr>
        <p:spPr>
          <a:xfrm>
            <a:off x="3962399" y="1964267"/>
            <a:ext cx="7197726" cy="1582238"/>
          </a:xfrm>
        </p:spPr>
        <p:txBody>
          <a:bodyPr>
            <a:noAutofit/>
          </a:bodyPr>
          <a:lstStyle/>
          <a:p>
            <a:r>
              <a:rPr lang="en-US" sz="3200" b="1" dirty="0"/>
              <a:t>Human Gender And Age Detection from Facial Images Using Convolution Neural Network</a:t>
            </a:r>
            <a:endParaRPr lang="en-IN" sz="3200" b="1" dirty="0"/>
          </a:p>
        </p:txBody>
      </p:sp>
      <p:sp>
        <p:nvSpPr>
          <p:cNvPr id="3" name="Subtitle 2">
            <a:extLst>
              <a:ext uri="{FF2B5EF4-FFF2-40B4-BE49-F238E27FC236}">
                <a16:creationId xmlns:a16="http://schemas.microsoft.com/office/drawing/2014/main" id="{111BA3DD-E9B1-41D5-B1CE-2F5F1B0D34EE}"/>
              </a:ext>
            </a:extLst>
          </p:cNvPr>
          <p:cNvSpPr>
            <a:spLocks noGrp="1"/>
          </p:cNvSpPr>
          <p:nvPr>
            <p:ph type="subTitle" idx="1"/>
          </p:nvPr>
        </p:nvSpPr>
        <p:spPr/>
        <p:txBody>
          <a:bodyPr>
            <a:normAutofit/>
          </a:bodyPr>
          <a:lstStyle/>
          <a:p>
            <a:r>
              <a:rPr lang="en-US" dirty="0"/>
              <a:t>    								SRIVATSAV R (20191035066)</a:t>
            </a:r>
          </a:p>
          <a:p>
            <a:r>
              <a:rPr lang="en-US" dirty="0"/>
              <a:t>SACHIN RAGHUL T (2019103573)</a:t>
            </a:r>
          </a:p>
          <a:p>
            <a:r>
              <a:rPr lang="en-US" dirty="0"/>
              <a:t>SANJEEV K M (2019103576)</a:t>
            </a:r>
            <a:endParaRPr lang="en-IN" dirty="0"/>
          </a:p>
        </p:txBody>
      </p:sp>
      <p:sp>
        <p:nvSpPr>
          <p:cNvPr id="4" name="TextBox 3">
            <a:extLst>
              <a:ext uri="{FF2B5EF4-FFF2-40B4-BE49-F238E27FC236}">
                <a16:creationId xmlns:a16="http://schemas.microsoft.com/office/drawing/2014/main" id="{887F7147-72CE-4200-996C-D2CF535C049E}"/>
              </a:ext>
            </a:extLst>
          </p:cNvPr>
          <p:cNvSpPr txBox="1"/>
          <p:nvPr/>
        </p:nvSpPr>
        <p:spPr>
          <a:xfrm>
            <a:off x="940038" y="965675"/>
            <a:ext cx="9571290" cy="369332"/>
          </a:xfrm>
          <a:prstGeom prst="rect">
            <a:avLst/>
          </a:prstGeom>
          <a:noFill/>
        </p:spPr>
        <p:txBody>
          <a:bodyPr wrap="square" rtlCol="0">
            <a:spAutoFit/>
          </a:bodyPr>
          <a:lstStyle/>
          <a:p>
            <a:r>
              <a:rPr lang="en-US" dirty="0"/>
              <a:t>CS6301 MACHINE LEARNING</a:t>
            </a:r>
            <a:endParaRPr lang="en-IN" dirty="0"/>
          </a:p>
        </p:txBody>
      </p:sp>
    </p:spTree>
    <p:extLst>
      <p:ext uri="{BB962C8B-B14F-4D97-AF65-F5344CB8AC3E}">
        <p14:creationId xmlns:p14="http://schemas.microsoft.com/office/powerpoint/2010/main" val="177679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0241E-393A-486B-A1A0-BDDFF6C46742}"/>
              </a:ext>
            </a:extLst>
          </p:cNvPr>
          <p:cNvSpPr>
            <a:spLocks noGrp="1"/>
          </p:cNvSpPr>
          <p:nvPr>
            <p:ph idx="1"/>
          </p:nvPr>
        </p:nvSpPr>
        <p:spPr>
          <a:xfrm>
            <a:off x="685801" y="753979"/>
            <a:ext cx="10131425" cy="5037221"/>
          </a:xfrm>
        </p:spPr>
        <p:txBody>
          <a:bodyPr/>
          <a:lstStyle/>
          <a:p>
            <a:pPr marL="0" indent="0">
              <a:buNone/>
            </a:pPr>
            <a:r>
              <a:rPr lang="en-US" dirty="0"/>
              <a:t>BATCH NORMALIZATION</a:t>
            </a:r>
          </a:p>
          <a:p>
            <a:r>
              <a:rPr lang="en-US" dirty="0"/>
              <a:t>Batch normalization applies a transformation that maintains the mean output close to 0 and the output standard deviation close to 1.</a:t>
            </a:r>
          </a:p>
          <a:p>
            <a:endParaRPr lang="en-US" dirty="0"/>
          </a:p>
          <a:p>
            <a:pPr marL="0" indent="0">
              <a:buNone/>
            </a:pPr>
            <a:r>
              <a:rPr lang="en-US" dirty="0"/>
              <a:t>FLATTEN LAYER</a:t>
            </a:r>
          </a:p>
          <a:p>
            <a:r>
              <a:rPr lang="en-US" dirty="0"/>
              <a:t>A flatten operation on a tensor reshapes the tensor to have the shape that is equal to the number of elements contained in tensor non including the batch dimension.</a:t>
            </a:r>
          </a:p>
          <a:p>
            <a:endParaRPr lang="en-US" dirty="0"/>
          </a:p>
          <a:p>
            <a:pPr marL="0" indent="0">
              <a:buNone/>
            </a:pPr>
            <a:r>
              <a:rPr lang="en-US" dirty="0"/>
              <a:t>DROPOUT LAYER</a:t>
            </a:r>
          </a:p>
          <a:p>
            <a:r>
              <a:rPr lang="en-US" dirty="0"/>
              <a:t>The Dropout layer randomly sets input units to 0 with a frequency of rate at each step during training time, which helps prevent overfitting</a:t>
            </a:r>
          </a:p>
        </p:txBody>
      </p:sp>
    </p:spTree>
    <p:extLst>
      <p:ext uri="{BB962C8B-B14F-4D97-AF65-F5344CB8AC3E}">
        <p14:creationId xmlns:p14="http://schemas.microsoft.com/office/powerpoint/2010/main" val="365932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51FF-1CBF-445C-A0B5-528D2F8411A6}"/>
              </a:ext>
            </a:extLst>
          </p:cNvPr>
          <p:cNvSpPr>
            <a:spLocks noGrp="1"/>
          </p:cNvSpPr>
          <p:nvPr>
            <p:ph type="title"/>
          </p:nvPr>
        </p:nvSpPr>
        <p:spPr>
          <a:xfrm>
            <a:off x="675118" y="420945"/>
            <a:ext cx="10142108" cy="835287"/>
          </a:xfrm>
        </p:spPr>
        <p:txBody>
          <a:bodyPr/>
          <a:lstStyle/>
          <a:p>
            <a:r>
              <a:rPr lang="en-US" dirty="0"/>
              <a:t>Training the </a:t>
            </a:r>
            <a:r>
              <a:rPr lang="en-US" dirty="0" err="1"/>
              <a:t>keras</a:t>
            </a:r>
            <a:r>
              <a:rPr lang="en-US" dirty="0"/>
              <a:t> model</a:t>
            </a:r>
            <a:endParaRPr lang="en-IN" dirty="0"/>
          </a:p>
        </p:txBody>
      </p:sp>
      <p:sp>
        <p:nvSpPr>
          <p:cNvPr id="3" name="Content Placeholder 2">
            <a:extLst>
              <a:ext uri="{FF2B5EF4-FFF2-40B4-BE49-F238E27FC236}">
                <a16:creationId xmlns:a16="http://schemas.microsoft.com/office/drawing/2014/main" id="{9815D04C-B012-414B-91DE-E19EA2E4095D}"/>
              </a:ext>
            </a:extLst>
          </p:cNvPr>
          <p:cNvSpPr>
            <a:spLocks noGrp="1"/>
          </p:cNvSpPr>
          <p:nvPr>
            <p:ph idx="1"/>
          </p:nvPr>
        </p:nvSpPr>
        <p:spPr>
          <a:xfrm>
            <a:off x="675118" y="1546142"/>
            <a:ext cx="10131425" cy="1116346"/>
          </a:xfrm>
        </p:spPr>
        <p:txBody>
          <a:bodyPr/>
          <a:lstStyle/>
          <a:p>
            <a:r>
              <a:rPr lang="en-US" dirty="0"/>
              <a:t>The model is trained using batch size of 64 also a higher batch size of 128 or 256 is also preferable it all depends on the memory. It contributes massively to determining the learning parameters and affects the prediction accuracy. So, this model is trained using 20 epochs so that the model doesn’t overfit.</a:t>
            </a:r>
          </a:p>
          <a:p>
            <a:endParaRPr lang="en-IN" dirty="0"/>
          </a:p>
        </p:txBody>
      </p:sp>
      <p:pic>
        <p:nvPicPr>
          <p:cNvPr id="5" name="Picture 4">
            <a:extLst>
              <a:ext uri="{FF2B5EF4-FFF2-40B4-BE49-F238E27FC236}">
                <a16:creationId xmlns:a16="http://schemas.microsoft.com/office/drawing/2014/main" id="{BCF70D77-9410-4BB1-A842-78A3FDFD99B1}"/>
              </a:ext>
            </a:extLst>
          </p:cNvPr>
          <p:cNvPicPr>
            <a:picLocks noChangeAspect="1"/>
          </p:cNvPicPr>
          <p:nvPr/>
        </p:nvPicPr>
        <p:blipFill rotWithShape="1">
          <a:blip r:embed="rId2"/>
          <a:srcRect b="78577"/>
          <a:stretch/>
        </p:blipFill>
        <p:spPr>
          <a:xfrm>
            <a:off x="752842" y="2809845"/>
            <a:ext cx="8459524" cy="1002358"/>
          </a:xfrm>
          <a:prstGeom prst="rect">
            <a:avLst/>
          </a:prstGeom>
        </p:spPr>
      </p:pic>
      <p:pic>
        <p:nvPicPr>
          <p:cNvPr id="7" name="Picture 6">
            <a:extLst>
              <a:ext uri="{FF2B5EF4-FFF2-40B4-BE49-F238E27FC236}">
                <a16:creationId xmlns:a16="http://schemas.microsoft.com/office/drawing/2014/main" id="{8755E102-D0EA-486F-AF54-8A3E355EF70A}"/>
              </a:ext>
            </a:extLst>
          </p:cNvPr>
          <p:cNvPicPr>
            <a:picLocks noChangeAspect="1"/>
          </p:cNvPicPr>
          <p:nvPr/>
        </p:nvPicPr>
        <p:blipFill rotWithShape="1">
          <a:blip r:embed="rId2"/>
          <a:srcRect t="47499"/>
          <a:stretch/>
        </p:blipFill>
        <p:spPr>
          <a:xfrm>
            <a:off x="752842" y="3700800"/>
            <a:ext cx="8459524" cy="2456429"/>
          </a:xfrm>
          <a:prstGeom prst="rect">
            <a:avLst/>
          </a:prstGeom>
        </p:spPr>
      </p:pic>
    </p:spTree>
    <p:extLst>
      <p:ext uri="{BB962C8B-B14F-4D97-AF65-F5344CB8AC3E}">
        <p14:creationId xmlns:p14="http://schemas.microsoft.com/office/powerpoint/2010/main" val="215425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99B-6386-4F15-A5EB-5820D5B1E09D}"/>
              </a:ext>
            </a:extLst>
          </p:cNvPr>
          <p:cNvSpPr>
            <a:spLocks noGrp="1"/>
          </p:cNvSpPr>
          <p:nvPr>
            <p:ph type="title"/>
          </p:nvPr>
        </p:nvSpPr>
        <p:spPr>
          <a:xfrm>
            <a:off x="696484" y="363088"/>
            <a:ext cx="10131425" cy="1456267"/>
          </a:xfrm>
        </p:spPr>
        <p:txBody>
          <a:bodyPr/>
          <a:lstStyle/>
          <a:p>
            <a:r>
              <a:rPr lang="en-US" dirty="0"/>
              <a:t>Formula involved</a:t>
            </a:r>
            <a:endParaRPr lang="en-IN" dirty="0"/>
          </a:p>
        </p:txBody>
      </p:sp>
      <p:sp>
        <p:nvSpPr>
          <p:cNvPr id="3" name="Content Placeholder 2">
            <a:extLst>
              <a:ext uri="{FF2B5EF4-FFF2-40B4-BE49-F238E27FC236}">
                <a16:creationId xmlns:a16="http://schemas.microsoft.com/office/drawing/2014/main" id="{7F26415B-D59B-4133-B57C-2E3A76B7834B}"/>
              </a:ext>
            </a:extLst>
          </p:cNvPr>
          <p:cNvSpPr>
            <a:spLocks noGrp="1"/>
          </p:cNvSpPr>
          <p:nvPr>
            <p:ph idx="1"/>
          </p:nvPr>
        </p:nvSpPr>
        <p:spPr>
          <a:xfrm>
            <a:off x="685801" y="1819355"/>
            <a:ext cx="10131425" cy="874598"/>
          </a:xfrm>
        </p:spPr>
        <p:txBody>
          <a:bodyPr/>
          <a:lstStyle/>
          <a:p>
            <a:r>
              <a:rPr lang="en-US" dirty="0"/>
              <a:t>Sigmoid function</a:t>
            </a:r>
          </a:p>
          <a:p>
            <a:pPr marL="0" indent="0">
              <a:buNone/>
            </a:pPr>
            <a:endParaRPr lang="en-IN" dirty="0"/>
          </a:p>
        </p:txBody>
      </p:sp>
      <p:pic>
        <p:nvPicPr>
          <p:cNvPr id="5" name="Picture 4">
            <a:extLst>
              <a:ext uri="{FF2B5EF4-FFF2-40B4-BE49-F238E27FC236}">
                <a16:creationId xmlns:a16="http://schemas.microsoft.com/office/drawing/2014/main" id="{38559FD4-9343-4DF7-9EEB-FEDEE76F6B85}"/>
              </a:ext>
            </a:extLst>
          </p:cNvPr>
          <p:cNvPicPr>
            <a:picLocks noChangeAspect="1"/>
          </p:cNvPicPr>
          <p:nvPr/>
        </p:nvPicPr>
        <p:blipFill>
          <a:blip r:embed="rId2"/>
          <a:stretch>
            <a:fillRect/>
          </a:stretch>
        </p:blipFill>
        <p:spPr>
          <a:xfrm>
            <a:off x="810603" y="2459449"/>
            <a:ext cx="4769801" cy="501175"/>
          </a:xfrm>
          <a:prstGeom prst="rect">
            <a:avLst/>
          </a:prstGeom>
        </p:spPr>
      </p:pic>
      <p:pic>
        <p:nvPicPr>
          <p:cNvPr id="7" name="Picture 6">
            <a:extLst>
              <a:ext uri="{FF2B5EF4-FFF2-40B4-BE49-F238E27FC236}">
                <a16:creationId xmlns:a16="http://schemas.microsoft.com/office/drawing/2014/main" id="{B0E386D4-5B03-41FE-9EBF-EDF53D79E75A}"/>
              </a:ext>
            </a:extLst>
          </p:cNvPr>
          <p:cNvPicPr>
            <a:picLocks noChangeAspect="1"/>
          </p:cNvPicPr>
          <p:nvPr/>
        </p:nvPicPr>
        <p:blipFill>
          <a:blip r:embed="rId3"/>
          <a:stretch>
            <a:fillRect/>
          </a:stretch>
        </p:blipFill>
        <p:spPr>
          <a:xfrm>
            <a:off x="810603" y="3903708"/>
            <a:ext cx="3762900" cy="2095792"/>
          </a:xfrm>
          <a:prstGeom prst="rect">
            <a:avLst/>
          </a:prstGeom>
        </p:spPr>
      </p:pic>
      <p:sp>
        <p:nvSpPr>
          <p:cNvPr id="8" name="TextBox 7">
            <a:extLst>
              <a:ext uri="{FF2B5EF4-FFF2-40B4-BE49-F238E27FC236}">
                <a16:creationId xmlns:a16="http://schemas.microsoft.com/office/drawing/2014/main" id="{7AF4BFF2-6231-4A2C-99C8-883C3945AF52}"/>
              </a:ext>
            </a:extLst>
          </p:cNvPr>
          <p:cNvSpPr txBox="1"/>
          <p:nvPr/>
        </p:nvSpPr>
        <p:spPr>
          <a:xfrm>
            <a:off x="735636" y="3372185"/>
            <a:ext cx="73251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Sigmoid function gives higher accuracy on gender detection dataset</a:t>
            </a:r>
            <a:endParaRPr lang="en-IN" dirty="0"/>
          </a:p>
        </p:txBody>
      </p:sp>
    </p:spTree>
    <p:extLst>
      <p:ext uri="{BB962C8B-B14F-4D97-AF65-F5344CB8AC3E}">
        <p14:creationId xmlns:p14="http://schemas.microsoft.com/office/powerpoint/2010/main" val="13270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4B69-7CD2-454D-957C-0416B0508799}"/>
              </a:ext>
            </a:extLst>
          </p:cNvPr>
          <p:cNvSpPr>
            <a:spLocks noGrp="1"/>
          </p:cNvSpPr>
          <p:nvPr>
            <p:ph type="title"/>
          </p:nvPr>
        </p:nvSpPr>
        <p:spPr>
          <a:xfrm>
            <a:off x="685801" y="512747"/>
            <a:ext cx="10131425" cy="1290416"/>
          </a:xfrm>
        </p:spPr>
        <p:txBody>
          <a:bodyPr/>
          <a:lstStyle/>
          <a:p>
            <a:r>
              <a:rPr lang="en-US" dirty="0"/>
              <a:t>Performance metrics</a:t>
            </a:r>
            <a:endParaRPr lang="en-IN" dirty="0"/>
          </a:p>
        </p:txBody>
      </p:sp>
      <p:sp>
        <p:nvSpPr>
          <p:cNvPr id="3" name="Content Placeholder 2">
            <a:extLst>
              <a:ext uri="{FF2B5EF4-FFF2-40B4-BE49-F238E27FC236}">
                <a16:creationId xmlns:a16="http://schemas.microsoft.com/office/drawing/2014/main" id="{3CC04345-86AE-4352-B39C-F6EC59F3FCBC}"/>
              </a:ext>
            </a:extLst>
          </p:cNvPr>
          <p:cNvSpPr>
            <a:spLocks noGrp="1"/>
          </p:cNvSpPr>
          <p:nvPr>
            <p:ph idx="1"/>
          </p:nvPr>
        </p:nvSpPr>
        <p:spPr>
          <a:xfrm>
            <a:off x="685801" y="1803163"/>
            <a:ext cx="10131425" cy="1224976"/>
          </a:xfrm>
        </p:spPr>
        <p:txBody>
          <a:bodyPr/>
          <a:lstStyle/>
          <a:p>
            <a:r>
              <a:rPr lang="en-US" dirty="0"/>
              <a:t>Accuracy score</a:t>
            </a:r>
            <a:endParaRPr lang="en-IN" dirty="0"/>
          </a:p>
        </p:txBody>
      </p:sp>
      <p:pic>
        <p:nvPicPr>
          <p:cNvPr id="5" name="Picture 4">
            <a:extLst>
              <a:ext uri="{FF2B5EF4-FFF2-40B4-BE49-F238E27FC236}">
                <a16:creationId xmlns:a16="http://schemas.microsoft.com/office/drawing/2014/main" id="{698B503A-9126-47FA-9484-46B9B78CEFE9}"/>
              </a:ext>
            </a:extLst>
          </p:cNvPr>
          <p:cNvPicPr>
            <a:picLocks noChangeAspect="1"/>
          </p:cNvPicPr>
          <p:nvPr/>
        </p:nvPicPr>
        <p:blipFill rotWithShape="1">
          <a:blip r:embed="rId2"/>
          <a:srcRect r="14488" b="69221"/>
          <a:stretch/>
        </p:blipFill>
        <p:spPr>
          <a:xfrm>
            <a:off x="781942" y="2856432"/>
            <a:ext cx="5872383" cy="2110811"/>
          </a:xfrm>
          <a:prstGeom prst="rect">
            <a:avLst/>
          </a:prstGeom>
        </p:spPr>
      </p:pic>
    </p:spTree>
    <p:extLst>
      <p:ext uri="{BB962C8B-B14F-4D97-AF65-F5344CB8AC3E}">
        <p14:creationId xmlns:p14="http://schemas.microsoft.com/office/powerpoint/2010/main" val="153599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11AE4-9B2B-40B5-AFE6-628230B717DA}"/>
              </a:ext>
            </a:extLst>
          </p:cNvPr>
          <p:cNvSpPr>
            <a:spLocks noGrp="1"/>
          </p:cNvSpPr>
          <p:nvPr>
            <p:ph idx="1"/>
          </p:nvPr>
        </p:nvSpPr>
        <p:spPr>
          <a:xfrm>
            <a:off x="694346" y="552549"/>
            <a:ext cx="10131425" cy="1182247"/>
          </a:xfrm>
        </p:spPr>
        <p:txBody>
          <a:bodyPr/>
          <a:lstStyle/>
          <a:p>
            <a:r>
              <a:rPr lang="en-IN" dirty="0"/>
              <a:t>Confusion matrix</a:t>
            </a:r>
          </a:p>
          <a:p>
            <a:endParaRPr lang="en-IN" dirty="0"/>
          </a:p>
        </p:txBody>
      </p:sp>
      <p:pic>
        <p:nvPicPr>
          <p:cNvPr id="4" name="Picture 3">
            <a:extLst>
              <a:ext uri="{FF2B5EF4-FFF2-40B4-BE49-F238E27FC236}">
                <a16:creationId xmlns:a16="http://schemas.microsoft.com/office/drawing/2014/main" id="{29BF1A48-1B02-40C1-A063-7ECEC05D56FA}"/>
              </a:ext>
            </a:extLst>
          </p:cNvPr>
          <p:cNvPicPr>
            <a:picLocks noChangeAspect="1"/>
          </p:cNvPicPr>
          <p:nvPr/>
        </p:nvPicPr>
        <p:blipFill rotWithShape="1">
          <a:blip r:embed="rId2"/>
          <a:srcRect t="31527" r="26522"/>
          <a:stretch/>
        </p:blipFill>
        <p:spPr>
          <a:xfrm>
            <a:off x="782458" y="1424223"/>
            <a:ext cx="5045967" cy="4695914"/>
          </a:xfrm>
          <a:prstGeom prst="rect">
            <a:avLst/>
          </a:prstGeom>
        </p:spPr>
      </p:pic>
    </p:spTree>
    <p:extLst>
      <p:ext uri="{BB962C8B-B14F-4D97-AF65-F5344CB8AC3E}">
        <p14:creationId xmlns:p14="http://schemas.microsoft.com/office/powerpoint/2010/main" val="356711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CE47D-3E0F-438A-BA34-F6C51ED20550}"/>
              </a:ext>
            </a:extLst>
          </p:cNvPr>
          <p:cNvSpPr>
            <a:spLocks noGrp="1"/>
          </p:cNvSpPr>
          <p:nvPr>
            <p:ph idx="1"/>
          </p:nvPr>
        </p:nvSpPr>
        <p:spPr>
          <a:xfrm>
            <a:off x="643072" y="1020630"/>
            <a:ext cx="10131425" cy="1286933"/>
          </a:xfrm>
        </p:spPr>
        <p:txBody>
          <a:bodyPr/>
          <a:lstStyle/>
          <a:p>
            <a:r>
              <a:rPr lang="en-US" dirty="0"/>
              <a:t>Classification report</a:t>
            </a:r>
          </a:p>
          <a:p>
            <a:endParaRPr lang="en-IN" dirty="0"/>
          </a:p>
        </p:txBody>
      </p:sp>
      <p:pic>
        <p:nvPicPr>
          <p:cNvPr id="5" name="Picture 4">
            <a:extLst>
              <a:ext uri="{FF2B5EF4-FFF2-40B4-BE49-F238E27FC236}">
                <a16:creationId xmlns:a16="http://schemas.microsoft.com/office/drawing/2014/main" id="{18DED127-1F89-4DEB-98BD-C6A9A9EC195C}"/>
              </a:ext>
            </a:extLst>
          </p:cNvPr>
          <p:cNvPicPr>
            <a:picLocks noChangeAspect="1"/>
          </p:cNvPicPr>
          <p:nvPr/>
        </p:nvPicPr>
        <p:blipFill>
          <a:blip r:embed="rId2"/>
          <a:stretch>
            <a:fillRect/>
          </a:stretch>
        </p:blipFill>
        <p:spPr>
          <a:xfrm>
            <a:off x="788124" y="2023020"/>
            <a:ext cx="6411220" cy="2162477"/>
          </a:xfrm>
          <a:prstGeom prst="rect">
            <a:avLst/>
          </a:prstGeom>
        </p:spPr>
      </p:pic>
    </p:spTree>
    <p:extLst>
      <p:ext uri="{BB962C8B-B14F-4D97-AF65-F5344CB8AC3E}">
        <p14:creationId xmlns:p14="http://schemas.microsoft.com/office/powerpoint/2010/main" val="22305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4CC8-0DA5-41B5-8A33-09A6A1D3980F}"/>
              </a:ext>
            </a:extLst>
          </p:cNvPr>
          <p:cNvSpPr>
            <a:spLocks noGrp="1"/>
          </p:cNvSpPr>
          <p:nvPr>
            <p:ph type="title"/>
          </p:nvPr>
        </p:nvSpPr>
        <p:spPr>
          <a:xfrm>
            <a:off x="632389" y="413047"/>
            <a:ext cx="10184837" cy="1330295"/>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8E5204E-AF25-48D0-953B-5DD092811938}"/>
              </a:ext>
            </a:extLst>
          </p:cNvPr>
          <p:cNvSpPr>
            <a:spLocks noGrp="1"/>
          </p:cNvSpPr>
          <p:nvPr>
            <p:ph idx="1"/>
          </p:nvPr>
        </p:nvSpPr>
        <p:spPr>
          <a:xfrm>
            <a:off x="685801" y="1604432"/>
            <a:ext cx="10131425" cy="4369077"/>
          </a:xfrm>
        </p:spPr>
        <p:txBody>
          <a:bodyPr>
            <a:normAutofit fontScale="92500" lnSpcReduction="20000"/>
          </a:bodyPr>
          <a:lstStyle/>
          <a:p>
            <a:r>
              <a:rPr lang="en-US" dirty="0"/>
              <a:t>Project source files</a:t>
            </a:r>
          </a:p>
          <a:p>
            <a:pPr marL="0" indent="0">
              <a:buNone/>
            </a:pPr>
            <a:r>
              <a:rPr lang="en-IN" dirty="0"/>
              <a:t>      </a:t>
            </a:r>
            <a:r>
              <a:rPr lang="en-IN" dirty="0">
                <a:hlinkClick r:id="rId2"/>
              </a:rPr>
              <a:t>Model Training</a:t>
            </a:r>
            <a:endParaRPr lang="en-IN" dirty="0"/>
          </a:p>
          <a:p>
            <a:pPr marL="0" indent="0">
              <a:buNone/>
            </a:pPr>
            <a:r>
              <a:rPr lang="en-IN" dirty="0"/>
              <a:t>      </a:t>
            </a:r>
            <a:r>
              <a:rPr lang="en-IN" dirty="0">
                <a:hlinkClick r:id="rId3"/>
              </a:rPr>
              <a:t>Face Detection</a:t>
            </a:r>
            <a:endParaRPr lang="en-IN" dirty="0"/>
          </a:p>
          <a:p>
            <a:pPr marL="0" indent="0">
              <a:buNone/>
            </a:pPr>
            <a:r>
              <a:rPr lang="en-IN" dirty="0"/>
              <a:t>      </a:t>
            </a:r>
            <a:r>
              <a:rPr lang="en-IN" dirty="0">
                <a:hlinkClick r:id="rId4"/>
              </a:rPr>
              <a:t>Testing interface</a:t>
            </a:r>
            <a:endParaRPr lang="en-IN" dirty="0"/>
          </a:p>
          <a:p>
            <a:pPr marL="0" indent="0">
              <a:buNone/>
            </a:pPr>
            <a:r>
              <a:rPr lang="en-IN" dirty="0"/>
              <a:t>      </a:t>
            </a:r>
            <a:r>
              <a:rPr lang="en-IN" dirty="0">
                <a:hlinkClick r:id="rId5"/>
              </a:rPr>
              <a:t>Dataset</a:t>
            </a:r>
            <a:endParaRPr lang="en-IN" dirty="0"/>
          </a:p>
          <a:p>
            <a:r>
              <a:rPr lang="en-IN" dirty="0"/>
              <a:t>Base paper</a:t>
            </a:r>
          </a:p>
          <a:p>
            <a:pPr marL="0" indent="0">
              <a:buNone/>
            </a:pPr>
            <a:r>
              <a:rPr lang="en-IN" dirty="0"/>
              <a:t>     </a:t>
            </a:r>
            <a:r>
              <a:rPr lang="en-US" dirty="0">
                <a:hlinkClick r:id="rId6"/>
              </a:rPr>
              <a:t>Human Gender And Age Detection</a:t>
            </a:r>
            <a:endParaRPr lang="en-US" dirty="0"/>
          </a:p>
          <a:p>
            <a:pPr marL="0" indent="0">
              <a:buNone/>
            </a:pPr>
            <a:endParaRPr lang="en-US" dirty="0"/>
          </a:p>
          <a:p>
            <a:r>
              <a:rPr lang="en-US" dirty="0"/>
              <a:t>References</a:t>
            </a:r>
          </a:p>
          <a:p>
            <a:pPr lvl="1">
              <a:buFont typeface="Wingdings" panose="05000000000000000000" pitchFamily="2" charset="2"/>
              <a:buChar char="ü"/>
            </a:pPr>
            <a:r>
              <a:rPr lang="en-US" dirty="0"/>
              <a:t>G. Levi, and T. </a:t>
            </a:r>
            <a:r>
              <a:rPr lang="en-US" dirty="0" err="1"/>
              <a:t>Hassner</a:t>
            </a:r>
            <a:r>
              <a:rPr lang="en-US" dirty="0"/>
              <a:t>,” Age and Gender Classification Using Convolutional Neural Networks,” IEEE Workshop on Analysis and Modeling of Faces and Gestures (AMFG), IEEE Conf. on Computer Vision and Pattern Recognition (CVPR), Boston, 2015. </a:t>
            </a:r>
          </a:p>
          <a:p>
            <a:pPr lvl="1">
              <a:buFont typeface="Wingdings" panose="05000000000000000000" pitchFamily="2" charset="2"/>
              <a:buChar char="ü"/>
            </a:pPr>
            <a:r>
              <a:rPr lang="en-IN" dirty="0">
                <a:hlinkClick r:id="rId7"/>
              </a:rPr>
              <a:t>Developer guides (keras.io)</a:t>
            </a:r>
            <a:endParaRPr lang="en-US" dirty="0"/>
          </a:p>
          <a:p>
            <a:pPr lvl="1">
              <a:buFont typeface="Wingdings" panose="05000000000000000000" pitchFamily="2" charset="2"/>
              <a:buChar char="ü"/>
            </a:pPr>
            <a:r>
              <a:rPr lang="en-US" dirty="0">
                <a:hlinkClick r:id="rId8"/>
              </a:rPr>
              <a:t>Module: </a:t>
            </a:r>
            <a:r>
              <a:rPr lang="en-US" dirty="0" err="1">
                <a:hlinkClick r:id="rId8"/>
              </a:rPr>
              <a:t>tf</a:t>
            </a:r>
            <a:r>
              <a:rPr lang="en-US" dirty="0">
                <a:hlinkClick r:id="rId8"/>
              </a:rPr>
              <a:t>  |  TensorFlow Core v2.7.0</a:t>
            </a:r>
            <a:endParaRPr lang="en-IN" dirty="0"/>
          </a:p>
        </p:txBody>
      </p:sp>
    </p:spTree>
    <p:extLst>
      <p:ext uri="{BB962C8B-B14F-4D97-AF65-F5344CB8AC3E}">
        <p14:creationId xmlns:p14="http://schemas.microsoft.com/office/powerpoint/2010/main" val="206206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BD0F-1469-4A93-8BEE-096D5763BC5E}"/>
              </a:ext>
            </a:extLst>
          </p:cNvPr>
          <p:cNvSpPr>
            <a:spLocks noGrp="1"/>
          </p:cNvSpPr>
          <p:nvPr>
            <p:ph type="title"/>
          </p:nvPr>
        </p:nvSpPr>
        <p:spPr>
          <a:xfrm>
            <a:off x="668709" y="2378580"/>
            <a:ext cx="10131425" cy="1456267"/>
          </a:xfrm>
        </p:spPr>
        <p:txBody>
          <a:bodyPr>
            <a:normAutofit/>
          </a:bodyPr>
          <a:lstStyle/>
          <a:p>
            <a:pPr algn="ctr"/>
            <a:r>
              <a:rPr lang="en-US" sz="5400" dirty="0"/>
              <a:t>Thank you </a:t>
            </a:r>
            <a:r>
              <a:rPr lang="en-US" sz="5400" dirty="0">
                <a:sym typeface="Wingdings" panose="05000000000000000000" pitchFamily="2" charset="2"/>
              </a:rPr>
              <a:t></a:t>
            </a:r>
            <a:endParaRPr lang="en-IN" sz="5400" dirty="0"/>
          </a:p>
        </p:txBody>
      </p:sp>
    </p:spTree>
    <p:extLst>
      <p:ext uri="{BB962C8B-B14F-4D97-AF65-F5344CB8AC3E}">
        <p14:creationId xmlns:p14="http://schemas.microsoft.com/office/powerpoint/2010/main" val="378772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C56-E4F3-496B-AB8F-A1B222E1109F}"/>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90A0479B-F6DD-422A-82C3-02E7BD09B8A2}"/>
              </a:ext>
            </a:extLst>
          </p:cNvPr>
          <p:cNvPicPr>
            <a:picLocks noGrp="1" noChangeAspect="1"/>
          </p:cNvPicPr>
          <p:nvPr>
            <p:ph idx="1"/>
          </p:nvPr>
        </p:nvPicPr>
        <p:blipFill>
          <a:blip r:embed="rId2"/>
          <a:stretch>
            <a:fillRect/>
          </a:stretch>
        </p:blipFill>
        <p:spPr>
          <a:xfrm>
            <a:off x="830826" y="2065867"/>
            <a:ext cx="7448550" cy="3105150"/>
          </a:xfrm>
        </p:spPr>
      </p:pic>
      <p:sp>
        <p:nvSpPr>
          <p:cNvPr id="6" name="TextBox 5">
            <a:extLst>
              <a:ext uri="{FF2B5EF4-FFF2-40B4-BE49-F238E27FC236}">
                <a16:creationId xmlns:a16="http://schemas.microsoft.com/office/drawing/2014/main" id="{330B5E38-79F0-428F-88AE-57533873E08E}"/>
              </a:ext>
            </a:extLst>
          </p:cNvPr>
          <p:cNvSpPr txBox="1"/>
          <p:nvPr/>
        </p:nvSpPr>
        <p:spPr>
          <a:xfrm>
            <a:off x="769121" y="5640224"/>
            <a:ext cx="4067798" cy="369332"/>
          </a:xfrm>
          <a:prstGeom prst="rect">
            <a:avLst/>
          </a:prstGeom>
          <a:noFill/>
        </p:spPr>
        <p:txBody>
          <a:bodyPr wrap="square" rtlCol="0">
            <a:spAutoFit/>
          </a:bodyPr>
          <a:lstStyle/>
          <a:p>
            <a:r>
              <a:rPr lang="en-US" dirty="0"/>
              <a:t>Dataset : </a:t>
            </a:r>
            <a:r>
              <a:rPr lang="en-US" dirty="0">
                <a:hlinkClick r:id="rId3"/>
              </a:rPr>
              <a:t>Age and Gender Kaggle Dataset</a:t>
            </a:r>
            <a:endParaRPr lang="en-IN" dirty="0"/>
          </a:p>
        </p:txBody>
      </p:sp>
    </p:spTree>
    <p:extLst>
      <p:ext uri="{BB962C8B-B14F-4D97-AF65-F5344CB8AC3E}">
        <p14:creationId xmlns:p14="http://schemas.microsoft.com/office/powerpoint/2010/main" val="418222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638C-74AA-4D01-8A92-65E161568DDA}"/>
              </a:ext>
            </a:extLst>
          </p:cNvPr>
          <p:cNvSpPr>
            <a:spLocks noGrp="1"/>
          </p:cNvSpPr>
          <p:nvPr>
            <p:ph type="title"/>
          </p:nvPr>
        </p:nvSpPr>
        <p:spPr>
          <a:xfrm>
            <a:off x="685801" y="341833"/>
            <a:ext cx="10131425" cy="1042586"/>
          </a:xfrm>
        </p:spPr>
        <p:txBody>
          <a:bodyPr/>
          <a:lstStyle/>
          <a:p>
            <a:r>
              <a:rPr lang="en-US" dirty="0"/>
              <a:t>DETAILED BLOCK DIAGRAM</a:t>
            </a:r>
            <a:endParaRPr lang="en-IN" dirty="0"/>
          </a:p>
        </p:txBody>
      </p:sp>
      <p:pic>
        <p:nvPicPr>
          <p:cNvPr id="5" name="Content Placeholder 4">
            <a:extLst>
              <a:ext uri="{FF2B5EF4-FFF2-40B4-BE49-F238E27FC236}">
                <a16:creationId xmlns:a16="http://schemas.microsoft.com/office/drawing/2014/main" id="{DEBD8AC5-2050-4953-88E5-2421C56CE1EA}"/>
              </a:ext>
            </a:extLst>
          </p:cNvPr>
          <p:cNvPicPr>
            <a:picLocks noGrp="1" noChangeAspect="1"/>
          </p:cNvPicPr>
          <p:nvPr>
            <p:ph idx="1"/>
          </p:nvPr>
        </p:nvPicPr>
        <p:blipFill>
          <a:blip r:embed="rId2"/>
          <a:stretch>
            <a:fillRect/>
          </a:stretch>
        </p:blipFill>
        <p:spPr>
          <a:xfrm>
            <a:off x="826460" y="1384419"/>
            <a:ext cx="6215366" cy="4854011"/>
          </a:xfrm>
        </p:spPr>
      </p:pic>
    </p:spTree>
    <p:extLst>
      <p:ext uri="{BB962C8B-B14F-4D97-AF65-F5344CB8AC3E}">
        <p14:creationId xmlns:p14="http://schemas.microsoft.com/office/powerpoint/2010/main" val="264983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907E-75AF-42CA-A505-1683D097BC96}"/>
              </a:ext>
            </a:extLst>
          </p:cNvPr>
          <p:cNvSpPr>
            <a:spLocks noGrp="1"/>
          </p:cNvSpPr>
          <p:nvPr>
            <p:ph type="title"/>
          </p:nvPr>
        </p:nvSpPr>
        <p:spPr>
          <a:xfrm>
            <a:off x="685801" y="371683"/>
            <a:ext cx="10131425" cy="1294747"/>
          </a:xfrm>
        </p:spPr>
        <p:txBody>
          <a:bodyPr/>
          <a:lstStyle/>
          <a:p>
            <a:r>
              <a:rPr lang="en-US" dirty="0"/>
              <a:t>ALGORITHM (PREPROCESSING RAW DATA)</a:t>
            </a:r>
            <a:endParaRPr lang="en-IN" dirty="0"/>
          </a:p>
        </p:txBody>
      </p:sp>
      <p:sp>
        <p:nvSpPr>
          <p:cNvPr id="3" name="Content Placeholder 2">
            <a:extLst>
              <a:ext uri="{FF2B5EF4-FFF2-40B4-BE49-F238E27FC236}">
                <a16:creationId xmlns:a16="http://schemas.microsoft.com/office/drawing/2014/main" id="{58136CD6-36FC-47F9-8BCF-06389E2ADA44}"/>
              </a:ext>
            </a:extLst>
          </p:cNvPr>
          <p:cNvSpPr>
            <a:spLocks noGrp="1"/>
          </p:cNvSpPr>
          <p:nvPr>
            <p:ph idx="1"/>
          </p:nvPr>
        </p:nvSpPr>
        <p:spPr>
          <a:xfrm>
            <a:off x="696484" y="1666430"/>
            <a:ext cx="10131425" cy="3649133"/>
          </a:xfrm>
        </p:spPr>
        <p:txBody>
          <a:bodyPr>
            <a:normAutofit/>
          </a:bodyPr>
          <a:lstStyle/>
          <a:p>
            <a:r>
              <a:rPr lang="en-US" dirty="0"/>
              <a:t>Download the source  image from the </a:t>
            </a:r>
            <a:r>
              <a:rPr lang="en-US" dirty="0" err="1"/>
              <a:t>url</a:t>
            </a:r>
            <a:r>
              <a:rPr lang="en-US" dirty="0"/>
              <a:t> using python request module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Using OpenCV detect and extract the faces from the source image loaded</a:t>
            </a:r>
          </a:p>
          <a:p>
            <a:pPr marL="0" indent="0">
              <a:buNone/>
            </a:pPr>
            <a:endParaRPr lang="en-US" dirty="0"/>
          </a:p>
          <a:p>
            <a:endParaRPr lang="en-US" dirty="0"/>
          </a:p>
        </p:txBody>
      </p:sp>
      <p:pic>
        <p:nvPicPr>
          <p:cNvPr id="5" name="Picture 4">
            <a:extLst>
              <a:ext uri="{FF2B5EF4-FFF2-40B4-BE49-F238E27FC236}">
                <a16:creationId xmlns:a16="http://schemas.microsoft.com/office/drawing/2014/main" id="{2198C9F5-B31D-4996-B12E-3C63B21C838A}"/>
              </a:ext>
            </a:extLst>
          </p:cNvPr>
          <p:cNvPicPr>
            <a:picLocks noChangeAspect="1"/>
          </p:cNvPicPr>
          <p:nvPr/>
        </p:nvPicPr>
        <p:blipFill>
          <a:blip r:embed="rId2"/>
          <a:stretch>
            <a:fillRect/>
          </a:stretch>
        </p:blipFill>
        <p:spPr>
          <a:xfrm>
            <a:off x="1073495" y="2173597"/>
            <a:ext cx="6070787" cy="1317399"/>
          </a:xfrm>
          <a:prstGeom prst="rect">
            <a:avLst/>
          </a:prstGeom>
        </p:spPr>
      </p:pic>
      <p:pic>
        <p:nvPicPr>
          <p:cNvPr id="7" name="Picture 6">
            <a:extLst>
              <a:ext uri="{FF2B5EF4-FFF2-40B4-BE49-F238E27FC236}">
                <a16:creationId xmlns:a16="http://schemas.microsoft.com/office/drawing/2014/main" id="{BD0F41B1-7F98-44ED-B87B-0F3BF7B7F9BB}"/>
              </a:ext>
            </a:extLst>
          </p:cNvPr>
          <p:cNvPicPr>
            <a:picLocks noChangeAspect="1"/>
          </p:cNvPicPr>
          <p:nvPr/>
        </p:nvPicPr>
        <p:blipFill>
          <a:blip r:embed="rId3"/>
          <a:stretch>
            <a:fillRect/>
          </a:stretch>
        </p:blipFill>
        <p:spPr>
          <a:xfrm>
            <a:off x="1073495" y="4632857"/>
            <a:ext cx="6070787" cy="1317399"/>
          </a:xfrm>
          <a:prstGeom prst="rect">
            <a:avLst/>
          </a:prstGeom>
        </p:spPr>
      </p:pic>
    </p:spTree>
    <p:extLst>
      <p:ext uri="{BB962C8B-B14F-4D97-AF65-F5344CB8AC3E}">
        <p14:creationId xmlns:p14="http://schemas.microsoft.com/office/powerpoint/2010/main" val="404726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7928B-1E0E-4C8C-A3E2-CCDA31372955}"/>
              </a:ext>
            </a:extLst>
          </p:cNvPr>
          <p:cNvSpPr>
            <a:spLocks noGrp="1"/>
          </p:cNvSpPr>
          <p:nvPr>
            <p:ph idx="1"/>
          </p:nvPr>
        </p:nvSpPr>
        <p:spPr>
          <a:xfrm>
            <a:off x="685801" y="683665"/>
            <a:ext cx="10131425" cy="1811707"/>
          </a:xfrm>
        </p:spPr>
        <p:txBody>
          <a:bodyPr/>
          <a:lstStyle/>
          <a:p>
            <a:r>
              <a:rPr lang="en-US" dirty="0"/>
              <a:t>Reduce and compress the extracted image using resize module in OpenCV</a:t>
            </a:r>
          </a:p>
          <a:p>
            <a:r>
              <a:rPr lang="en-IN" dirty="0"/>
              <a:t>Convert the processed image to greyscale pixel data</a:t>
            </a:r>
          </a:p>
          <a:p>
            <a:r>
              <a:rPr lang="en-IN" dirty="0"/>
              <a:t>Insert each detected face pixel data into a csv file through iteration</a:t>
            </a:r>
          </a:p>
          <a:p>
            <a:pPr marL="0" indent="0">
              <a:buNone/>
            </a:pPr>
            <a:endParaRPr lang="en-IN" dirty="0"/>
          </a:p>
        </p:txBody>
      </p:sp>
      <p:pic>
        <p:nvPicPr>
          <p:cNvPr id="5" name="Picture 4">
            <a:extLst>
              <a:ext uri="{FF2B5EF4-FFF2-40B4-BE49-F238E27FC236}">
                <a16:creationId xmlns:a16="http://schemas.microsoft.com/office/drawing/2014/main" id="{322EA919-5259-44BF-8744-3C0472DD2D00}"/>
              </a:ext>
            </a:extLst>
          </p:cNvPr>
          <p:cNvPicPr>
            <a:picLocks noChangeAspect="1"/>
          </p:cNvPicPr>
          <p:nvPr/>
        </p:nvPicPr>
        <p:blipFill>
          <a:blip r:embed="rId2"/>
          <a:stretch>
            <a:fillRect/>
          </a:stretch>
        </p:blipFill>
        <p:spPr>
          <a:xfrm>
            <a:off x="1065218" y="2239961"/>
            <a:ext cx="4182059" cy="3934374"/>
          </a:xfrm>
          <a:prstGeom prst="rect">
            <a:avLst/>
          </a:prstGeom>
        </p:spPr>
      </p:pic>
    </p:spTree>
    <p:extLst>
      <p:ext uri="{BB962C8B-B14F-4D97-AF65-F5344CB8AC3E}">
        <p14:creationId xmlns:p14="http://schemas.microsoft.com/office/powerpoint/2010/main" val="211486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814A-2BC2-4CA3-B78E-C2FAF9D49F93}"/>
              </a:ext>
            </a:extLst>
          </p:cNvPr>
          <p:cNvSpPr>
            <a:spLocks noGrp="1"/>
          </p:cNvSpPr>
          <p:nvPr>
            <p:ph type="title"/>
          </p:nvPr>
        </p:nvSpPr>
        <p:spPr>
          <a:xfrm>
            <a:off x="685801" y="338666"/>
            <a:ext cx="10131425" cy="1261631"/>
          </a:xfrm>
        </p:spPr>
        <p:txBody>
          <a:bodyPr/>
          <a:lstStyle/>
          <a:p>
            <a:r>
              <a:rPr lang="en-US" dirty="0"/>
              <a:t>ALGORITHM (TRAINING THE KERAS MODEL)</a:t>
            </a:r>
            <a:endParaRPr lang="en-IN" dirty="0"/>
          </a:p>
        </p:txBody>
      </p:sp>
      <p:sp>
        <p:nvSpPr>
          <p:cNvPr id="3" name="Content Placeholder 2">
            <a:extLst>
              <a:ext uri="{FF2B5EF4-FFF2-40B4-BE49-F238E27FC236}">
                <a16:creationId xmlns:a16="http://schemas.microsoft.com/office/drawing/2014/main" id="{5A3BF713-748C-43C5-9191-28C5B7B8E170}"/>
              </a:ext>
            </a:extLst>
          </p:cNvPr>
          <p:cNvSpPr>
            <a:spLocks noGrp="1"/>
          </p:cNvSpPr>
          <p:nvPr>
            <p:ph idx="1"/>
          </p:nvPr>
        </p:nvSpPr>
        <p:spPr>
          <a:xfrm>
            <a:off x="685801" y="1959123"/>
            <a:ext cx="10131425" cy="3649133"/>
          </a:xfrm>
        </p:spPr>
        <p:txBody>
          <a:bodyPr/>
          <a:lstStyle/>
          <a:p>
            <a:r>
              <a:rPr lang="en-US" dirty="0"/>
              <a:t>Import training dataset and split into train and test data (80%, 20%) and convert pixel values between   0 and 1</a:t>
            </a:r>
          </a:p>
          <a:p>
            <a:pPr marL="0" indent="0">
              <a:buNone/>
            </a:pPr>
            <a:endParaRPr lang="en-US" dirty="0"/>
          </a:p>
          <a:p>
            <a:endParaRPr lang="en-US" dirty="0"/>
          </a:p>
          <a:p>
            <a:endParaRPr lang="en-US" dirty="0"/>
          </a:p>
          <a:p>
            <a:endParaRPr lang="en-US" dirty="0"/>
          </a:p>
          <a:p>
            <a:endParaRPr lang="en-US" dirty="0"/>
          </a:p>
          <a:p>
            <a:endParaRPr lang="en-US" dirty="0"/>
          </a:p>
          <a:p>
            <a:r>
              <a:rPr lang="en-US" dirty="0"/>
              <a:t>Feed the </a:t>
            </a:r>
            <a:r>
              <a:rPr lang="en-IN" dirty="0"/>
              <a:t>training set to </a:t>
            </a:r>
            <a:r>
              <a:rPr lang="en-IN" dirty="0" err="1"/>
              <a:t>keras</a:t>
            </a:r>
            <a:r>
              <a:rPr lang="en-IN" dirty="0"/>
              <a:t> model (</a:t>
            </a:r>
            <a:r>
              <a:rPr lang="en-IN" dirty="0" err="1"/>
              <a:t>tensorflow</a:t>
            </a:r>
            <a:r>
              <a:rPr lang="en-IN" dirty="0"/>
              <a:t>) through sequential module</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13AC5DD-5E4E-488F-A22E-FB9FB79BE419}"/>
              </a:ext>
            </a:extLst>
          </p:cNvPr>
          <p:cNvPicPr>
            <a:picLocks noChangeAspect="1"/>
          </p:cNvPicPr>
          <p:nvPr/>
        </p:nvPicPr>
        <p:blipFill>
          <a:blip r:embed="rId2"/>
          <a:stretch>
            <a:fillRect/>
          </a:stretch>
        </p:blipFill>
        <p:spPr>
          <a:xfrm>
            <a:off x="1080501" y="5068783"/>
            <a:ext cx="5877745" cy="790685"/>
          </a:xfrm>
          <a:prstGeom prst="rect">
            <a:avLst/>
          </a:prstGeom>
        </p:spPr>
      </p:pic>
      <p:pic>
        <p:nvPicPr>
          <p:cNvPr id="7" name="Picture 6">
            <a:extLst>
              <a:ext uri="{FF2B5EF4-FFF2-40B4-BE49-F238E27FC236}">
                <a16:creationId xmlns:a16="http://schemas.microsoft.com/office/drawing/2014/main" id="{1028014C-4590-4992-8FB7-50542BEB6E7A}"/>
              </a:ext>
            </a:extLst>
          </p:cNvPr>
          <p:cNvPicPr>
            <a:picLocks noChangeAspect="1"/>
          </p:cNvPicPr>
          <p:nvPr/>
        </p:nvPicPr>
        <p:blipFill>
          <a:blip r:embed="rId3"/>
          <a:stretch>
            <a:fillRect/>
          </a:stretch>
        </p:blipFill>
        <p:spPr>
          <a:xfrm>
            <a:off x="1080501" y="2210335"/>
            <a:ext cx="2295088" cy="1856215"/>
          </a:xfrm>
          <a:prstGeom prst="rect">
            <a:avLst/>
          </a:prstGeom>
        </p:spPr>
      </p:pic>
    </p:spTree>
    <p:extLst>
      <p:ext uri="{BB962C8B-B14F-4D97-AF65-F5344CB8AC3E}">
        <p14:creationId xmlns:p14="http://schemas.microsoft.com/office/powerpoint/2010/main" val="310257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8369D-69C5-4EA6-8A4F-8BB8AD6C86F9}"/>
              </a:ext>
            </a:extLst>
          </p:cNvPr>
          <p:cNvSpPr>
            <a:spLocks noGrp="1"/>
          </p:cNvSpPr>
          <p:nvPr>
            <p:ph idx="1"/>
          </p:nvPr>
        </p:nvSpPr>
        <p:spPr>
          <a:xfrm>
            <a:off x="685801" y="962525"/>
            <a:ext cx="10131425" cy="780817"/>
          </a:xfrm>
        </p:spPr>
        <p:txBody>
          <a:bodyPr>
            <a:normAutofit fontScale="25000" lnSpcReduction="20000"/>
          </a:bodyPr>
          <a:lstStyle/>
          <a:p>
            <a:pPr marL="0" indent="0">
              <a:buNone/>
            </a:pPr>
            <a:endParaRPr lang="en-IN" sz="7200" dirty="0"/>
          </a:p>
          <a:p>
            <a:pPr marL="0" indent="0">
              <a:buNone/>
            </a:pPr>
            <a:endParaRPr lang="en-IN" sz="7200" dirty="0"/>
          </a:p>
          <a:p>
            <a:pPr marL="0" indent="0">
              <a:buNone/>
            </a:pPr>
            <a:r>
              <a:rPr lang="en-IN" sz="7200" dirty="0"/>
              <a:t>KERAS</a:t>
            </a:r>
          </a:p>
          <a:p>
            <a:r>
              <a:rPr lang="en-US" sz="7200" b="0" i="0" dirty="0" err="1">
                <a:solidFill>
                  <a:srgbClr val="BDC1C6"/>
                </a:solidFill>
                <a:effectLst/>
                <a:latin typeface="Google Sans Text"/>
              </a:rPr>
              <a:t>Keras</a:t>
            </a:r>
            <a:r>
              <a:rPr lang="en-US" sz="7200" b="0" i="0" dirty="0">
                <a:solidFill>
                  <a:srgbClr val="BDC1C6"/>
                </a:solidFill>
                <a:effectLst/>
                <a:latin typeface="Google Sans Text"/>
              </a:rPr>
              <a:t> is an open-source software library that provides a Python interface for artificial neural networks. </a:t>
            </a:r>
            <a:r>
              <a:rPr lang="en-US" sz="7200" b="0" i="0" dirty="0" err="1">
                <a:solidFill>
                  <a:srgbClr val="BDC1C6"/>
                </a:solidFill>
                <a:effectLst/>
                <a:latin typeface="Google Sans Text"/>
              </a:rPr>
              <a:t>Keras</a:t>
            </a:r>
            <a:r>
              <a:rPr lang="en-US" sz="7200" b="0" i="0" dirty="0">
                <a:solidFill>
                  <a:srgbClr val="BDC1C6"/>
                </a:solidFill>
                <a:effectLst/>
                <a:latin typeface="Google Sans Text"/>
              </a:rPr>
              <a:t> acts as an interface for the TensorFlow library.</a:t>
            </a:r>
            <a:endParaRPr lang="en-IN" sz="7200" b="0" i="0" dirty="0">
              <a:solidFill>
                <a:srgbClr val="BDC1C6"/>
              </a:solidFill>
              <a:effectLst/>
              <a:latin typeface="Google Sans Text"/>
            </a:endParaRPr>
          </a:p>
          <a:p>
            <a:pPr marL="0" indent="0">
              <a:buNone/>
            </a:pPr>
            <a:endParaRPr lang="en-US" sz="7200" dirty="0"/>
          </a:p>
          <a:p>
            <a:pPr marL="0" indent="0">
              <a:buNone/>
            </a:pPr>
            <a:r>
              <a:rPr lang="en-US" sz="7200" dirty="0"/>
              <a:t>SEQUNTIAL MODULE LAYERS</a:t>
            </a:r>
          </a:p>
          <a:p>
            <a:pPr marL="0" indent="0">
              <a:buNone/>
            </a:pPr>
            <a:endParaRPr lang="en-IN" dirty="0"/>
          </a:p>
        </p:txBody>
      </p:sp>
      <p:pic>
        <p:nvPicPr>
          <p:cNvPr id="5" name="Picture 4">
            <a:extLst>
              <a:ext uri="{FF2B5EF4-FFF2-40B4-BE49-F238E27FC236}">
                <a16:creationId xmlns:a16="http://schemas.microsoft.com/office/drawing/2014/main" id="{7E7226DF-8387-40AB-8724-DDAD7BD1CF0B}"/>
              </a:ext>
            </a:extLst>
          </p:cNvPr>
          <p:cNvPicPr>
            <a:picLocks noChangeAspect="1"/>
          </p:cNvPicPr>
          <p:nvPr/>
        </p:nvPicPr>
        <p:blipFill>
          <a:blip r:embed="rId2"/>
          <a:stretch>
            <a:fillRect/>
          </a:stretch>
        </p:blipFill>
        <p:spPr>
          <a:xfrm>
            <a:off x="795822" y="2529555"/>
            <a:ext cx="5182323" cy="2467319"/>
          </a:xfrm>
          <a:prstGeom prst="rect">
            <a:avLst/>
          </a:prstGeom>
        </p:spPr>
      </p:pic>
      <p:pic>
        <p:nvPicPr>
          <p:cNvPr id="7" name="Picture 6">
            <a:extLst>
              <a:ext uri="{FF2B5EF4-FFF2-40B4-BE49-F238E27FC236}">
                <a16:creationId xmlns:a16="http://schemas.microsoft.com/office/drawing/2014/main" id="{0B2EAC2A-D392-406C-A7C1-B70CC37FD372}"/>
              </a:ext>
            </a:extLst>
          </p:cNvPr>
          <p:cNvPicPr>
            <a:picLocks noChangeAspect="1"/>
          </p:cNvPicPr>
          <p:nvPr/>
        </p:nvPicPr>
        <p:blipFill rotWithShape="1">
          <a:blip r:embed="rId3"/>
          <a:srcRect t="6082" b="3535"/>
          <a:stretch/>
        </p:blipFill>
        <p:spPr>
          <a:xfrm>
            <a:off x="6756440" y="1743342"/>
            <a:ext cx="4934639" cy="4572000"/>
          </a:xfrm>
          <a:prstGeom prst="rect">
            <a:avLst/>
          </a:prstGeom>
        </p:spPr>
      </p:pic>
    </p:spTree>
    <p:extLst>
      <p:ext uri="{BB962C8B-B14F-4D97-AF65-F5344CB8AC3E}">
        <p14:creationId xmlns:p14="http://schemas.microsoft.com/office/powerpoint/2010/main" val="177533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25BA6-BF15-43E5-8AE9-D67458A99C11}"/>
              </a:ext>
            </a:extLst>
          </p:cNvPr>
          <p:cNvSpPr>
            <a:spLocks noGrp="1"/>
          </p:cNvSpPr>
          <p:nvPr>
            <p:ph idx="1"/>
          </p:nvPr>
        </p:nvSpPr>
        <p:spPr>
          <a:xfrm>
            <a:off x="669759" y="249099"/>
            <a:ext cx="10131425" cy="6392333"/>
          </a:xfrm>
        </p:spPr>
        <p:txBody>
          <a:bodyPr/>
          <a:lstStyle/>
          <a:p>
            <a:r>
              <a:rPr lang="en-US" dirty="0"/>
              <a:t>The images are of size 48 x 48. You convert the image matrix to an array, rescale it between 0 and 1, reshape it so that it's of size 48 x 48 x 1, and feed this as an input to the network.</a:t>
            </a:r>
          </a:p>
          <a:p>
            <a:endParaRPr lang="en-US" dirty="0"/>
          </a:p>
          <a:p>
            <a:r>
              <a:rPr lang="en-US" dirty="0"/>
              <a:t>You'll use two convolutional layers:</a:t>
            </a:r>
          </a:p>
          <a:p>
            <a:r>
              <a:rPr lang="en-US" dirty="0"/>
              <a:t>The first layer will have 32-3 x 3 filters,</a:t>
            </a:r>
          </a:p>
          <a:p>
            <a:r>
              <a:rPr lang="en-US" dirty="0"/>
              <a:t>The second layer will have 64-3 x 3 filters and</a:t>
            </a:r>
          </a:p>
          <a:p>
            <a:r>
              <a:rPr lang="en-US" dirty="0"/>
              <a:t>In addition, there are two max-pooling layers each of size 2 x 2.</a:t>
            </a:r>
          </a:p>
          <a:p>
            <a:endParaRPr lang="en-US" dirty="0"/>
          </a:p>
          <a:p>
            <a:pPr marL="0" indent="0">
              <a:buNone/>
            </a:pPr>
            <a:r>
              <a:rPr lang="en-US" dirty="0"/>
              <a:t>Also the model contains </a:t>
            </a:r>
            <a:r>
              <a:rPr lang="en-US" dirty="0" err="1"/>
              <a:t>BatchNormalization</a:t>
            </a:r>
            <a:r>
              <a:rPr lang="en-US" dirty="0"/>
              <a:t>, Flatten and Dropout layers in the sequential module</a:t>
            </a:r>
          </a:p>
          <a:p>
            <a:pPr marL="0" indent="0">
              <a:buNone/>
            </a:pPr>
            <a:endParaRPr lang="en-US" dirty="0"/>
          </a:p>
          <a:p>
            <a:endParaRPr lang="en-IN" dirty="0"/>
          </a:p>
        </p:txBody>
      </p:sp>
    </p:spTree>
    <p:extLst>
      <p:ext uri="{BB962C8B-B14F-4D97-AF65-F5344CB8AC3E}">
        <p14:creationId xmlns:p14="http://schemas.microsoft.com/office/powerpoint/2010/main" val="10730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5AA-AA57-4CEA-AA21-910B1F6766CC}"/>
              </a:ext>
            </a:extLst>
          </p:cNvPr>
          <p:cNvSpPr>
            <a:spLocks noGrp="1"/>
          </p:cNvSpPr>
          <p:nvPr>
            <p:ph type="title"/>
          </p:nvPr>
        </p:nvSpPr>
        <p:spPr>
          <a:xfrm>
            <a:off x="685801" y="495300"/>
            <a:ext cx="10131425" cy="1143000"/>
          </a:xfrm>
        </p:spPr>
        <p:txBody>
          <a:bodyPr/>
          <a:lstStyle/>
          <a:p>
            <a:r>
              <a:rPr lang="en-US" dirty="0"/>
              <a:t>MODULE EXPLAINED..</a:t>
            </a:r>
            <a:endParaRPr lang="en-IN" dirty="0"/>
          </a:p>
        </p:txBody>
      </p:sp>
      <p:sp>
        <p:nvSpPr>
          <p:cNvPr id="3" name="Content Placeholder 2">
            <a:extLst>
              <a:ext uri="{FF2B5EF4-FFF2-40B4-BE49-F238E27FC236}">
                <a16:creationId xmlns:a16="http://schemas.microsoft.com/office/drawing/2014/main" id="{E491F1C6-2BFD-4849-826A-CE7BA9477D68}"/>
              </a:ext>
            </a:extLst>
          </p:cNvPr>
          <p:cNvSpPr>
            <a:spLocks noGrp="1"/>
          </p:cNvSpPr>
          <p:nvPr>
            <p:ph idx="1"/>
          </p:nvPr>
        </p:nvSpPr>
        <p:spPr>
          <a:xfrm>
            <a:off x="685800" y="1965534"/>
            <a:ext cx="10131425" cy="4136164"/>
          </a:xfrm>
        </p:spPr>
        <p:txBody>
          <a:bodyPr/>
          <a:lstStyle/>
          <a:p>
            <a:pPr marL="0" indent="0">
              <a:buNone/>
            </a:pPr>
            <a:r>
              <a:rPr lang="en-US" dirty="0"/>
              <a:t>SEQUENTIAL MODULE </a:t>
            </a:r>
          </a:p>
          <a:p>
            <a:r>
              <a:rPr lang="en-US" dirty="0"/>
              <a:t>Sequential groups a linear stack of layers into a “</a:t>
            </a:r>
            <a:r>
              <a:rPr lang="en-US" dirty="0" err="1"/>
              <a:t>tf.keras.Model</a:t>
            </a:r>
            <a:r>
              <a:rPr lang="en-US" dirty="0"/>
              <a:t>”. Sequential provides training and inference features on this model.</a:t>
            </a:r>
          </a:p>
          <a:p>
            <a:pPr marL="0" indent="0">
              <a:buNone/>
            </a:pPr>
            <a:r>
              <a:rPr lang="en-US" dirty="0"/>
              <a:t>CONVOLUTIONAL LAYERS (Conv2D)</a:t>
            </a:r>
          </a:p>
          <a:p>
            <a:r>
              <a:rPr lang="en-US" dirty="0"/>
              <a:t>Convolutional neural networks apply a filter to an input to create a feature map that summarizes the presence of detected features in the input.</a:t>
            </a:r>
          </a:p>
          <a:p>
            <a:pPr marL="0" indent="0">
              <a:buNone/>
            </a:pPr>
            <a:r>
              <a:rPr lang="en-US" dirty="0"/>
              <a:t>MAX POOLING (2D)</a:t>
            </a:r>
          </a:p>
          <a:p>
            <a:r>
              <a:rPr lang="en-US" dirty="0" err="1"/>
              <a:t>Downsamples</a:t>
            </a:r>
            <a:r>
              <a:rPr lang="en-US" dirty="0"/>
              <a:t> the input along its spatial dimensions (height and width) by taking the maximum value over an input window</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789859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{1497F51D-969F-4DB6-9837-D619AC3DD22E}tf03457452</Template>
  <TotalTime>177</TotalTime>
  <Words>630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Google Sans Text</vt:lpstr>
      <vt:lpstr>Wingdings</vt:lpstr>
      <vt:lpstr>Celestial</vt:lpstr>
      <vt:lpstr>Human Gender And Age Detection from Facial Images Using Convolution Neural Network</vt:lpstr>
      <vt:lpstr>BLOCK DIAGRAM</vt:lpstr>
      <vt:lpstr>DETAILED BLOCK DIAGRAM</vt:lpstr>
      <vt:lpstr>ALGORITHM (PREPROCESSING RAW DATA)</vt:lpstr>
      <vt:lpstr>PowerPoint Presentation</vt:lpstr>
      <vt:lpstr>ALGORITHM (TRAINING THE KERAS MODEL)</vt:lpstr>
      <vt:lpstr>PowerPoint Presentation</vt:lpstr>
      <vt:lpstr>PowerPoint Presentation</vt:lpstr>
      <vt:lpstr>MODULE EXPLAINED..</vt:lpstr>
      <vt:lpstr>PowerPoint Presentation</vt:lpstr>
      <vt:lpstr>Training the keras model</vt:lpstr>
      <vt:lpstr>Formula involved</vt:lpstr>
      <vt:lpstr>Performance metrics</vt:lpstr>
      <vt:lpstr>PowerPoint Presentation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Gender And Age Detection from Facial Images Using Convolution Neural Network</dc:title>
  <dc:creator>SANJEEV K M</dc:creator>
  <cp:lastModifiedBy>SANJEEV K M</cp:lastModifiedBy>
  <cp:revision>1</cp:revision>
  <dcterms:created xsi:type="dcterms:W3CDTF">2021-12-26T17:21:35Z</dcterms:created>
  <dcterms:modified xsi:type="dcterms:W3CDTF">2021-12-26T20:19:07Z</dcterms:modified>
</cp:coreProperties>
</file>