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x="18288000" cy="10287000"/>
  <p:notesSz cx="6858000" cy="9144000"/>
  <p:embeddedFontLst>
    <p:embeddedFont>
      <p:font typeface="Montnapha Medium" charset="1" panose="00000000000000000000"/>
      <p:regular r:id="rId23"/>
    </p:embeddedFont>
    <p:embeddedFont>
      <p:font typeface="Montnapha" charset="1" panose="00000000000000000000"/>
      <p:regular r:id="rId24"/>
    </p:embeddedFont>
    <p:embeddedFont>
      <p:font typeface="Merriweather Sans Bold" charset="1" panose="00000800000000000000"/>
      <p:regular r:id="rId2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 Id="rId4" Target="../media/image11.png" Type="http://schemas.openxmlformats.org/officeDocument/2006/relationships/image"/><Relationship Id="rId5" Target="../media/image10.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jpe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13.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 Id="rId4" Target="https://github.com/ersanputra3445/Project-Grup-3-Machine-Learning-Fix/blob/main/Project%20Grup%203%20Machine%20Learning.ipynb" TargetMode="External" Type="http://schemas.openxmlformats.org/officeDocument/2006/relationships/hyperlink"/></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 Id="rId3" Target="../media/image15.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5.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https://sehatnegeriku.kemkes.go.id/baca/rilis-media/20230125/3142280/prevalensi-stunting-di-indonesia-turun-ke-216-dari-244/" TargetMode="External" Type="http://schemas.openxmlformats.org/officeDocument/2006/relationships/hyperlink"/><Relationship Id="rId5" Target="https://www.kemkes.go.id/id/rilis-kesehatan/turunkan-aki-akb-kemenkes-pertajam-transformasi-sistem-kesehatan" TargetMode="External" Type="http://schemas.openxmlformats.org/officeDocument/2006/relationships/hyperlink"/></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 Id="rId4" Target="../media/image8.png" Type="http://schemas.openxmlformats.org/officeDocument/2006/relationships/image"/><Relationship Id="rId5" Target="../media/image9.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 Id="rId4" Target="../media/image8.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 Id="rId4" Target="../media/image10.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E7F5FF"/>
        </a:solidFill>
      </p:bgPr>
    </p:bg>
    <p:spTree>
      <p:nvGrpSpPr>
        <p:cNvPr id="1" name=""/>
        <p:cNvGrpSpPr/>
        <p:nvPr/>
      </p:nvGrpSpPr>
      <p:grpSpPr>
        <a:xfrm>
          <a:off x="0" y="0"/>
          <a:ext cx="0" cy="0"/>
          <a:chOff x="0" y="0"/>
          <a:chExt cx="0" cy="0"/>
        </a:xfrm>
      </p:grpSpPr>
      <p:sp>
        <p:nvSpPr>
          <p:cNvPr name="TextBox 2" id="2"/>
          <p:cNvSpPr txBox="true"/>
          <p:nvPr/>
        </p:nvSpPr>
        <p:spPr>
          <a:xfrm rot="0">
            <a:off x="2171005" y="3411526"/>
            <a:ext cx="14135624" cy="3749697"/>
          </a:xfrm>
          <a:prstGeom prst="rect">
            <a:avLst/>
          </a:prstGeom>
        </p:spPr>
        <p:txBody>
          <a:bodyPr anchor="t" rtlCol="false" tIns="0" lIns="0" bIns="0" rIns="0">
            <a:spAutoFit/>
          </a:bodyPr>
          <a:lstStyle/>
          <a:p>
            <a:pPr algn="ctr">
              <a:lnSpc>
                <a:spcPts val="7225"/>
              </a:lnSpc>
            </a:pPr>
            <a:r>
              <a:rPr lang="en-US" sz="8500">
                <a:solidFill>
                  <a:srgbClr val="1B3344"/>
                </a:solidFill>
                <a:latin typeface="Montnapha Medium"/>
              </a:rPr>
              <a:t>Study of Postpartum Maternal Health by Age in Districts and Cities with the Partitional Algorithm Method</a:t>
            </a:r>
          </a:p>
        </p:txBody>
      </p:sp>
      <p:grpSp>
        <p:nvGrpSpPr>
          <p:cNvPr name="Group 3" id="3"/>
          <p:cNvGrpSpPr/>
          <p:nvPr/>
        </p:nvGrpSpPr>
        <p:grpSpPr>
          <a:xfrm rot="0">
            <a:off x="-382920" y="-803710"/>
            <a:ext cx="19053840" cy="1832410"/>
            <a:chOff x="0" y="0"/>
            <a:chExt cx="5018295" cy="482610"/>
          </a:xfrm>
        </p:grpSpPr>
        <p:sp>
          <p:nvSpPr>
            <p:cNvPr name="Freeform 4" id="4"/>
            <p:cNvSpPr/>
            <p:nvPr/>
          </p:nvSpPr>
          <p:spPr>
            <a:xfrm flipH="false" flipV="false" rot="0">
              <a:off x="0" y="0"/>
              <a:ext cx="5018295" cy="482610"/>
            </a:xfrm>
            <a:custGeom>
              <a:avLst/>
              <a:gdLst/>
              <a:ahLst/>
              <a:cxnLst/>
              <a:rect r="r" b="b" t="t" l="l"/>
              <a:pathLst>
                <a:path h="482610" w="5018295">
                  <a:moveTo>
                    <a:pt x="40632" y="0"/>
                  </a:moveTo>
                  <a:lnTo>
                    <a:pt x="4977664" y="0"/>
                  </a:lnTo>
                  <a:cubicBezTo>
                    <a:pt x="5000104" y="0"/>
                    <a:pt x="5018295" y="18191"/>
                    <a:pt x="5018295" y="40632"/>
                  </a:cubicBezTo>
                  <a:lnTo>
                    <a:pt x="5018295" y="441978"/>
                  </a:lnTo>
                  <a:cubicBezTo>
                    <a:pt x="5018295" y="452755"/>
                    <a:pt x="5014014" y="463089"/>
                    <a:pt x="5006394" y="470709"/>
                  </a:cubicBezTo>
                  <a:cubicBezTo>
                    <a:pt x="4998774" y="478329"/>
                    <a:pt x="4988440" y="482610"/>
                    <a:pt x="4977664" y="482610"/>
                  </a:cubicBezTo>
                  <a:lnTo>
                    <a:pt x="40632" y="482610"/>
                  </a:lnTo>
                  <a:cubicBezTo>
                    <a:pt x="29856" y="482610"/>
                    <a:pt x="19521" y="478329"/>
                    <a:pt x="11901" y="470709"/>
                  </a:cubicBezTo>
                  <a:cubicBezTo>
                    <a:pt x="4281" y="463089"/>
                    <a:pt x="0" y="452755"/>
                    <a:pt x="0" y="441978"/>
                  </a:cubicBezTo>
                  <a:lnTo>
                    <a:pt x="0" y="40632"/>
                  </a:lnTo>
                  <a:cubicBezTo>
                    <a:pt x="0" y="29856"/>
                    <a:pt x="4281" y="19521"/>
                    <a:pt x="11901" y="11901"/>
                  </a:cubicBezTo>
                  <a:cubicBezTo>
                    <a:pt x="19521" y="4281"/>
                    <a:pt x="29856" y="0"/>
                    <a:pt x="40632" y="0"/>
                  </a:cubicBezTo>
                  <a:close/>
                </a:path>
              </a:pathLst>
            </a:custGeom>
            <a:solidFill>
              <a:srgbClr val="B5CBDB"/>
            </a:solidFill>
            <a:ln w="38100" cap="rnd">
              <a:solidFill>
                <a:srgbClr val="375F7B"/>
              </a:solidFill>
              <a:prstDash val="solid"/>
              <a:round/>
            </a:ln>
          </p:spPr>
        </p:sp>
        <p:sp>
          <p:nvSpPr>
            <p:cNvPr name="TextBox 5" id="5"/>
            <p:cNvSpPr txBox="true"/>
            <p:nvPr/>
          </p:nvSpPr>
          <p:spPr>
            <a:xfrm>
              <a:off x="0" y="9525"/>
              <a:ext cx="5018295" cy="473085"/>
            </a:xfrm>
            <a:prstGeom prst="rect">
              <a:avLst/>
            </a:prstGeom>
          </p:spPr>
          <p:txBody>
            <a:bodyPr anchor="ctr" rtlCol="false" tIns="50800" lIns="50800" bIns="50800" rIns="50800"/>
            <a:lstStyle/>
            <a:p>
              <a:pPr algn="ctr">
                <a:lnSpc>
                  <a:spcPts val="2000"/>
                </a:lnSpc>
              </a:pPr>
            </a:p>
          </p:txBody>
        </p:sp>
      </p:grpSp>
      <p:sp>
        <p:nvSpPr>
          <p:cNvPr name="Freeform 6" id="6"/>
          <p:cNvSpPr/>
          <p:nvPr/>
        </p:nvSpPr>
        <p:spPr>
          <a:xfrm flipH="false" flipV="false" rot="0">
            <a:off x="1028700" y="1574426"/>
            <a:ext cx="615445" cy="615445"/>
          </a:xfrm>
          <a:custGeom>
            <a:avLst/>
            <a:gdLst/>
            <a:ahLst/>
            <a:cxnLst/>
            <a:rect r="r" b="b" t="t" l="l"/>
            <a:pathLst>
              <a:path h="615445" w="615445">
                <a:moveTo>
                  <a:pt x="0" y="0"/>
                </a:moveTo>
                <a:lnTo>
                  <a:pt x="615445" y="0"/>
                </a:lnTo>
                <a:lnTo>
                  <a:pt x="615445" y="615445"/>
                </a:lnTo>
                <a:lnTo>
                  <a:pt x="0" y="61544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7" id="7"/>
          <p:cNvGrpSpPr/>
          <p:nvPr/>
        </p:nvGrpSpPr>
        <p:grpSpPr>
          <a:xfrm rot="0">
            <a:off x="-183991" y="9258300"/>
            <a:ext cx="18655982" cy="1832410"/>
            <a:chOff x="0" y="0"/>
            <a:chExt cx="4913510" cy="482610"/>
          </a:xfrm>
        </p:grpSpPr>
        <p:sp>
          <p:nvSpPr>
            <p:cNvPr name="Freeform 8" id="8"/>
            <p:cNvSpPr/>
            <p:nvPr/>
          </p:nvSpPr>
          <p:spPr>
            <a:xfrm flipH="false" flipV="false" rot="0">
              <a:off x="0" y="0"/>
              <a:ext cx="4913509" cy="482610"/>
            </a:xfrm>
            <a:custGeom>
              <a:avLst/>
              <a:gdLst/>
              <a:ahLst/>
              <a:cxnLst/>
              <a:rect r="r" b="b" t="t" l="l"/>
              <a:pathLst>
                <a:path h="482610" w="4913509">
                  <a:moveTo>
                    <a:pt x="41498" y="0"/>
                  </a:moveTo>
                  <a:lnTo>
                    <a:pt x="4872011" y="0"/>
                  </a:lnTo>
                  <a:cubicBezTo>
                    <a:pt x="4883017" y="0"/>
                    <a:pt x="4893572" y="4372"/>
                    <a:pt x="4901355" y="12155"/>
                  </a:cubicBezTo>
                  <a:cubicBezTo>
                    <a:pt x="4909137" y="19937"/>
                    <a:pt x="4913509" y="30492"/>
                    <a:pt x="4913509" y="41498"/>
                  </a:cubicBezTo>
                  <a:lnTo>
                    <a:pt x="4913509" y="441112"/>
                  </a:lnTo>
                  <a:cubicBezTo>
                    <a:pt x="4913509" y="452118"/>
                    <a:pt x="4909137" y="462673"/>
                    <a:pt x="4901355" y="470456"/>
                  </a:cubicBezTo>
                  <a:cubicBezTo>
                    <a:pt x="4893572" y="478238"/>
                    <a:pt x="4883017" y="482610"/>
                    <a:pt x="4872011" y="482610"/>
                  </a:cubicBezTo>
                  <a:lnTo>
                    <a:pt x="41498" y="482610"/>
                  </a:lnTo>
                  <a:cubicBezTo>
                    <a:pt x="30492" y="482610"/>
                    <a:pt x="19937" y="478238"/>
                    <a:pt x="12155" y="470456"/>
                  </a:cubicBezTo>
                  <a:cubicBezTo>
                    <a:pt x="4372" y="462673"/>
                    <a:pt x="0" y="452118"/>
                    <a:pt x="0" y="441112"/>
                  </a:cubicBezTo>
                  <a:lnTo>
                    <a:pt x="0" y="41498"/>
                  </a:lnTo>
                  <a:cubicBezTo>
                    <a:pt x="0" y="30492"/>
                    <a:pt x="4372" y="19937"/>
                    <a:pt x="12155" y="12155"/>
                  </a:cubicBezTo>
                  <a:cubicBezTo>
                    <a:pt x="19937" y="4372"/>
                    <a:pt x="30492" y="0"/>
                    <a:pt x="41498" y="0"/>
                  </a:cubicBezTo>
                  <a:close/>
                </a:path>
              </a:pathLst>
            </a:custGeom>
            <a:solidFill>
              <a:srgbClr val="B5CBDB"/>
            </a:solidFill>
            <a:ln w="38100" cap="rnd">
              <a:solidFill>
                <a:srgbClr val="1B3344"/>
              </a:solidFill>
              <a:prstDash val="solid"/>
              <a:round/>
            </a:ln>
          </p:spPr>
        </p:sp>
        <p:sp>
          <p:nvSpPr>
            <p:cNvPr name="TextBox 9" id="9"/>
            <p:cNvSpPr txBox="true"/>
            <p:nvPr/>
          </p:nvSpPr>
          <p:spPr>
            <a:xfrm>
              <a:off x="0" y="9525"/>
              <a:ext cx="4913510" cy="473085"/>
            </a:xfrm>
            <a:prstGeom prst="rect">
              <a:avLst/>
            </a:prstGeom>
          </p:spPr>
          <p:txBody>
            <a:bodyPr anchor="ctr" rtlCol="false" tIns="50800" lIns="50800" bIns="50800" rIns="50800"/>
            <a:lstStyle/>
            <a:p>
              <a:pPr algn="ctr">
                <a:lnSpc>
                  <a:spcPts val="2000"/>
                </a:lnSpc>
              </a:pPr>
            </a:p>
          </p:txBody>
        </p:sp>
      </p:grpSp>
      <p:sp>
        <p:nvSpPr>
          <p:cNvPr name="TextBox 10" id="10"/>
          <p:cNvSpPr txBox="true"/>
          <p:nvPr/>
        </p:nvSpPr>
        <p:spPr>
          <a:xfrm rot="0">
            <a:off x="4367433" y="9482392"/>
            <a:ext cx="9553133" cy="606425"/>
          </a:xfrm>
          <a:prstGeom prst="rect">
            <a:avLst/>
          </a:prstGeom>
        </p:spPr>
        <p:txBody>
          <a:bodyPr anchor="t" rtlCol="false" tIns="0" lIns="0" bIns="0" rIns="0">
            <a:spAutoFit/>
          </a:bodyPr>
          <a:lstStyle/>
          <a:p>
            <a:pPr algn="ctr">
              <a:lnSpc>
                <a:spcPts val="4900"/>
              </a:lnSpc>
            </a:pPr>
            <a:r>
              <a:rPr lang="en-US" sz="3500">
                <a:solidFill>
                  <a:srgbClr val="1B3344"/>
                </a:solidFill>
                <a:latin typeface="Montnapha"/>
              </a:rPr>
              <a:t>Tugas Presentasi Kelompok 3</a:t>
            </a:r>
          </a:p>
        </p:txBody>
      </p:sp>
      <p:sp>
        <p:nvSpPr>
          <p:cNvPr name="Freeform 11" id="11"/>
          <p:cNvSpPr/>
          <p:nvPr/>
        </p:nvSpPr>
        <p:spPr>
          <a:xfrm flipH="false" flipV="false" rot="0">
            <a:off x="1708330" y="1757174"/>
            <a:ext cx="925350" cy="925350"/>
          </a:xfrm>
          <a:custGeom>
            <a:avLst/>
            <a:gdLst/>
            <a:ahLst/>
            <a:cxnLst/>
            <a:rect r="r" b="b" t="t" l="l"/>
            <a:pathLst>
              <a:path h="925350" w="925350">
                <a:moveTo>
                  <a:pt x="0" y="0"/>
                </a:moveTo>
                <a:lnTo>
                  <a:pt x="925351" y="0"/>
                </a:lnTo>
                <a:lnTo>
                  <a:pt x="925351" y="925350"/>
                </a:lnTo>
                <a:lnTo>
                  <a:pt x="0" y="92535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2" id="12"/>
          <p:cNvSpPr/>
          <p:nvPr/>
        </p:nvSpPr>
        <p:spPr>
          <a:xfrm flipH="false" flipV="false" rot="0">
            <a:off x="-1047431" y="7139124"/>
            <a:ext cx="3348176" cy="845414"/>
          </a:xfrm>
          <a:custGeom>
            <a:avLst/>
            <a:gdLst/>
            <a:ahLst/>
            <a:cxnLst/>
            <a:rect r="r" b="b" t="t" l="l"/>
            <a:pathLst>
              <a:path h="845414" w="3348176">
                <a:moveTo>
                  <a:pt x="0" y="0"/>
                </a:moveTo>
                <a:lnTo>
                  <a:pt x="3348176" y="0"/>
                </a:lnTo>
                <a:lnTo>
                  <a:pt x="3348176" y="845415"/>
                </a:lnTo>
                <a:lnTo>
                  <a:pt x="0" y="84541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3" id="13"/>
          <p:cNvSpPr/>
          <p:nvPr/>
        </p:nvSpPr>
        <p:spPr>
          <a:xfrm flipH="false" flipV="false" rot="0">
            <a:off x="15905282" y="2259816"/>
            <a:ext cx="3348176" cy="845414"/>
          </a:xfrm>
          <a:custGeom>
            <a:avLst/>
            <a:gdLst/>
            <a:ahLst/>
            <a:cxnLst/>
            <a:rect r="r" b="b" t="t" l="l"/>
            <a:pathLst>
              <a:path h="845414" w="3348176">
                <a:moveTo>
                  <a:pt x="0" y="0"/>
                </a:moveTo>
                <a:lnTo>
                  <a:pt x="3348176" y="0"/>
                </a:lnTo>
                <a:lnTo>
                  <a:pt x="3348176" y="845415"/>
                </a:lnTo>
                <a:lnTo>
                  <a:pt x="0" y="84541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4" id="14"/>
          <p:cNvSpPr/>
          <p:nvPr/>
        </p:nvSpPr>
        <p:spPr>
          <a:xfrm flipH="false" flipV="false" rot="918880">
            <a:off x="15538898" y="6062168"/>
            <a:ext cx="1345829" cy="1345829"/>
          </a:xfrm>
          <a:custGeom>
            <a:avLst/>
            <a:gdLst/>
            <a:ahLst/>
            <a:cxnLst/>
            <a:rect r="r" b="b" t="t" l="l"/>
            <a:pathLst>
              <a:path h="1345829" w="1345829">
                <a:moveTo>
                  <a:pt x="0" y="0"/>
                </a:moveTo>
                <a:lnTo>
                  <a:pt x="1345829" y="0"/>
                </a:lnTo>
                <a:lnTo>
                  <a:pt x="1345829" y="1345828"/>
                </a:lnTo>
                <a:lnTo>
                  <a:pt x="0" y="134582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B5CBDB"/>
        </a:solidFill>
      </p:bgPr>
    </p:bg>
    <p:spTree>
      <p:nvGrpSpPr>
        <p:cNvPr id="1" name=""/>
        <p:cNvGrpSpPr/>
        <p:nvPr/>
      </p:nvGrpSpPr>
      <p:grpSpPr>
        <a:xfrm>
          <a:off x="0" y="0"/>
          <a:ext cx="0" cy="0"/>
          <a:chOff x="0" y="0"/>
          <a:chExt cx="0" cy="0"/>
        </a:xfrm>
      </p:grpSpPr>
      <p:grpSp>
        <p:nvGrpSpPr>
          <p:cNvPr name="Group 2" id="2"/>
          <p:cNvGrpSpPr/>
          <p:nvPr/>
        </p:nvGrpSpPr>
        <p:grpSpPr>
          <a:xfrm rot="0">
            <a:off x="-183991" y="9258300"/>
            <a:ext cx="18655982" cy="1832410"/>
            <a:chOff x="0" y="0"/>
            <a:chExt cx="4913510" cy="482610"/>
          </a:xfrm>
        </p:grpSpPr>
        <p:sp>
          <p:nvSpPr>
            <p:cNvPr name="Freeform 3" id="3"/>
            <p:cNvSpPr/>
            <p:nvPr/>
          </p:nvSpPr>
          <p:spPr>
            <a:xfrm flipH="false" flipV="false" rot="0">
              <a:off x="0" y="0"/>
              <a:ext cx="4913509" cy="482610"/>
            </a:xfrm>
            <a:custGeom>
              <a:avLst/>
              <a:gdLst/>
              <a:ahLst/>
              <a:cxnLst/>
              <a:rect r="r" b="b" t="t" l="l"/>
              <a:pathLst>
                <a:path h="482610" w="4913509">
                  <a:moveTo>
                    <a:pt x="41498" y="0"/>
                  </a:moveTo>
                  <a:lnTo>
                    <a:pt x="4872011" y="0"/>
                  </a:lnTo>
                  <a:cubicBezTo>
                    <a:pt x="4883017" y="0"/>
                    <a:pt x="4893572" y="4372"/>
                    <a:pt x="4901355" y="12155"/>
                  </a:cubicBezTo>
                  <a:cubicBezTo>
                    <a:pt x="4909137" y="19937"/>
                    <a:pt x="4913509" y="30492"/>
                    <a:pt x="4913509" y="41498"/>
                  </a:cubicBezTo>
                  <a:lnTo>
                    <a:pt x="4913509" y="441112"/>
                  </a:lnTo>
                  <a:cubicBezTo>
                    <a:pt x="4913509" y="452118"/>
                    <a:pt x="4909137" y="462673"/>
                    <a:pt x="4901355" y="470456"/>
                  </a:cubicBezTo>
                  <a:cubicBezTo>
                    <a:pt x="4893572" y="478238"/>
                    <a:pt x="4883017" y="482610"/>
                    <a:pt x="4872011" y="482610"/>
                  </a:cubicBezTo>
                  <a:lnTo>
                    <a:pt x="41498" y="482610"/>
                  </a:lnTo>
                  <a:cubicBezTo>
                    <a:pt x="30492" y="482610"/>
                    <a:pt x="19937" y="478238"/>
                    <a:pt x="12155" y="470456"/>
                  </a:cubicBezTo>
                  <a:cubicBezTo>
                    <a:pt x="4372" y="462673"/>
                    <a:pt x="0" y="452118"/>
                    <a:pt x="0" y="441112"/>
                  </a:cubicBezTo>
                  <a:lnTo>
                    <a:pt x="0" y="41498"/>
                  </a:lnTo>
                  <a:cubicBezTo>
                    <a:pt x="0" y="30492"/>
                    <a:pt x="4372" y="19937"/>
                    <a:pt x="12155" y="12155"/>
                  </a:cubicBezTo>
                  <a:cubicBezTo>
                    <a:pt x="19937" y="4372"/>
                    <a:pt x="30492" y="0"/>
                    <a:pt x="41498" y="0"/>
                  </a:cubicBezTo>
                  <a:close/>
                </a:path>
              </a:pathLst>
            </a:custGeom>
            <a:solidFill>
              <a:srgbClr val="E7F5FF"/>
            </a:solidFill>
            <a:ln w="38100" cap="rnd">
              <a:solidFill>
                <a:srgbClr val="1B3344"/>
              </a:solidFill>
              <a:prstDash val="solid"/>
              <a:round/>
            </a:ln>
          </p:spPr>
        </p:sp>
        <p:sp>
          <p:nvSpPr>
            <p:cNvPr name="TextBox 4" id="4"/>
            <p:cNvSpPr txBox="true"/>
            <p:nvPr/>
          </p:nvSpPr>
          <p:spPr>
            <a:xfrm>
              <a:off x="0" y="9525"/>
              <a:ext cx="4913510" cy="473085"/>
            </a:xfrm>
            <a:prstGeom prst="rect">
              <a:avLst/>
            </a:prstGeom>
          </p:spPr>
          <p:txBody>
            <a:bodyPr anchor="ctr" rtlCol="false" tIns="50800" lIns="50800" bIns="50800" rIns="50800"/>
            <a:lstStyle/>
            <a:p>
              <a:pPr algn="ctr">
                <a:lnSpc>
                  <a:spcPts val="2000"/>
                </a:lnSpc>
              </a:pPr>
            </a:p>
          </p:txBody>
        </p:sp>
      </p:grpSp>
      <p:sp>
        <p:nvSpPr>
          <p:cNvPr name="Freeform 5" id="5"/>
          <p:cNvSpPr/>
          <p:nvPr/>
        </p:nvSpPr>
        <p:spPr>
          <a:xfrm flipH="false" flipV="false" rot="9710221">
            <a:off x="16230600" y="-2440675"/>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6" id="6"/>
          <p:cNvGrpSpPr/>
          <p:nvPr/>
        </p:nvGrpSpPr>
        <p:grpSpPr>
          <a:xfrm rot="0">
            <a:off x="-183991" y="-1863381"/>
            <a:ext cx="6408512" cy="4638009"/>
            <a:chOff x="0" y="0"/>
            <a:chExt cx="1687838" cy="1221533"/>
          </a:xfrm>
        </p:grpSpPr>
        <p:sp>
          <p:nvSpPr>
            <p:cNvPr name="Freeform 7" id="7"/>
            <p:cNvSpPr/>
            <p:nvPr/>
          </p:nvSpPr>
          <p:spPr>
            <a:xfrm flipH="false" flipV="false" rot="0">
              <a:off x="0" y="0"/>
              <a:ext cx="1687838" cy="1221533"/>
            </a:xfrm>
            <a:custGeom>
              <a:avLst/>
              <a:gdLst/>
              <a:ahLst/>
              <a:cxnLst/>
              <a:rect r="r" b="b" t="t" l="l"/>
              <a:pathLst>
                <a:path h="1221533" w="1687838">
                  <a:moveTo>
                    <a:pt x="120807" y="0"/>
                  </a:moveTo>
                  <a:lnTo>
                    <a:pt x="1567032" y="0"/>
                  </a:lnTo>
                  <a:cubicBezTo>
                    <a:pt x="1633751" y="0"/>
                    <a:pt x="1687838" y="54087"/>
                    <a:pt x="1687838" y="120807"/>
                  </a:cubicBezTo>
                  <a:lnTo>
                    <a:pt x="1687838" y="1100726"/>
                  </a:lnTo>
                  <a:cubicBezTo>
                    <a:pt x="1687838" y="1132766"/>
                    <a:pt x="1675111" y="1163494"/>
                    <a:pt x="1652455" y="1186150"/>
                  </a:cubicBezTo>
                  <a:cubicBezTo>
                    <a:pt x="1629799" y="1208805"/>
                    <a:pt x="1599072" y="1221533"/>
                    <a:pt x="1567032" y="1221533"/>
                  </a:cubicBezTo>
                  <a:lnTo>
                    <a:pt x="120807" y="1221533"/>
                  </a:lnTo>
                  <a:cubicBezTo>
                    <a:pt x="88767" y="1221533"/>
                    <a:pt x="58039" y="1208805"/>
                    <a:pt x="35384" y="1186150"/>
                  </a:cubicBezTo>
                  <a:cubicBezTo>
                    <a:pt x="12728" y="1163494"/>
                    <a:pt x="0" y="1132766"/>
                    <a:pt x="0" y="1100726"/>
                  </a:cubicBezTo>
                  <a:lnTo>
                    <a:pt x="0" y="120807"/>
                  </a:lnTo>
                  <a:cubicBezTo>
                    <a:pt x="0" y="88767"/>
                    <a:pt x="12728" y="58039"/>
                    <a:pt x="35384" y="35384"/>
                  </a:cubicBezTo>
                  <a:cubicBezTo>
                    <a:pt x="58039" y="12728"/>
                    <a:pt x="88767" y="0"/>
                    <a:pt x="120807" y="0"/>
                  </a:cubicBezTo>
                  <a:close/>
                </a:path>
              </a:pathLst>
            </a:custGeom>
            <a:solidFill>
              <a:srgbClr val="E7F5FF"/>
            </a:solidFill>
            <a:ln w="38100" cap="rnd">
              <a:solidFill>
                <a:srgbClr val="1B3344"/>
              </a:solidFill>
              <a:prstDash val="solid"/>
              <a:round/>
            </a:ln>
          </p:spPr>
        </p:sp>
        <p:sp>
          <p:nvSpPr>
            <p:cNvPr name="TextBox 8" id="8"/>
            <p:cNvSpPr txBox="true"/>
            <p:nvPr/>
          </p:nvSpPr>
          <p:spPr>
            <a:xfrm>
              <a:off x="0" y="9525"/>
              <a:ext cx="1687838" cy="1212008"/>
            </a:xfrm>
            <a:prstGeom prst="rect">
              <a:avLst/>
            </a:prstGeom>
          </p:spPr>
          <p:txBody>
            <a:bodyPr anchor="ctr" rtlCol="false" tIns="50800" lIns="50800" bIns="50800" rIns="50800"/>
            <a:lstStyle/>
            <a:p>
              <a:pPr algn="ctr">
                <a:lnSpc>
                  <a:spcPts val="2000"/>
                </a:lnSpc>
              </a:pPr>
            </a:p>
          </p:txBody>
        </p:sp>
      </p:grpSp>
      <p:sp>
        <p:nvSpPr>
          <p:cNvPr name="Freeform 9" id="9"/>
          <p:cNvSpPr/>
          <p:nvPr/>
        </p:nvSpPr>
        <p:spPr>
          <a:xfrm flipH="false" flipV="false" rot="0">
            <a:off x="4150550" y="3249841"/>
            <a:ext cx="13259369" cy="6008459"/>
          </a:xfrm>
          <a:custGeom>
            <a:avLst/>
            <a:gdLst/>
            <a:ahLst/>
            <a:cxnLst/>
            <a:rect r="r" b="b" t="t" l="l"/>
            <a:pathLst>
              <a:path h="6008459" w="13259369">
                <a:moveTo>
                  <a:pt x="0" y="0"/>
                </a:moveTo>
                <a:lnTo>
                  <a:pt x="13259369" y="0"/>
                </a:lnTo>
                <a:lnTo>
                  <a:pt x="13259369" y="6008459"/>
                </a:lnTo>
                <a:lnTo>
                  <a:pt x="0" y="6008459"/>
                </a:lnTo>
                <a:lnTo>
                  <a:pt x="0" y="0"/>
                </a:lnTo>
                <a:close/>
              </a:path>
            </a:pathLst>
          </a:custGeom>
          <a:blipFill>
            <a:blip r:embed="rId4"/>
            <a:stretch>
              <a:fillRect l="-1691" t="-133" r="-927" b="-133"/>
            </a:stretch>
          </a:blipFill>
        </p:spPr>
      </p:sp>
      <p:sp>
        <p:nvSpPr>
          <p:cNvPr name="Freeform 10" id="10"/>
          <p:cNvSpPr/>
          <p:nvPr/>
        </p:nvSpPr>
        <p:spPr>
          <a:xfrm flipH="false" flipV="false" rot="0">
            <a:off x="4150550" y="1924258"/>
            <a:ext cx="13259369" cy="1700741"/>
          </a:xfrm>
          <a:custGeom>
            <a:avLst/>
            <a:gdLst/>
            <a:ahLst/>
            <a:cxnLst/>
            <a:rect r="r" b="b" t="t" l="l"/>
            <a:pathLst>
              <a:path h="1700741" w="13259369">
                <a:moveTo>
                  <a:pt x="0" y="0"/>
                </a:moveTo>
                <a:lnTo>
                  <a:pt x="13259369" y="0"/>
                </a:lnTo>
                <a:lnTo>
                  <a:pt x="13259369" y="1700741"/>
                </a:lnTo>
                <a:lnTo>
                  <a:pt x="0" y="1700741"/>
                </a:lnTo>
                <a:lnTo>
                  <a:pt x="0" y="0"/>
                </a:lnTo>
                <a:close/>
              </a:path>
            </a:pathLst>
          </a:custGeom>
          <a:blipFill>
            <a:blip r:embed="rId5"/>
            <a:stretch>
              <a:fillRect l="-2003" t="-278232" r="-1702" b="-5879"/>
            </a:stretch>
          </a:blipFill>
        </p:spPr>
      </p:sp>
      <p:sp>
        <p:nvSpPr>
          <p:cNvPr name="TextBox 11" id="11"/>
          <p:cNvSpPr txBox="true"/>
          <p:nvPr/>
        </p:nvSpPr>
        <p:spPr>
          <a:xfrm rot="0">
            <a:off x="15247192" y="9557004"/>
            <a:ext cx="2021633" cy="412677"/>
          </a:xfrm>
          <a:prstGeom prst="rect">
            <a:avLst/>
          </a:prstGeom>
        </p:spPr>
        <p:txBody>
          <a:bodyPr anchor="t" rtlCol="false" tIns="0" lIns="0" bIns="0" rIns="0">
            <a:spAutoFit/>
          </a:bodyPr>
          <a:lstStyle/>
          <a:p>
            <a:pPr algn="r">
              <a:lnSpc>
                <a:spcPts val="3499"/>
              </a:lnSpc>
            </a:pPr>
            <a:r>
              <a:rPr lang="en-US" sz="2499">
                <a:solidFill>
                  <a:srgbClr val="1B3344"/>
                </a:solidFill>
                <a:latin typeface="Montnapha"/>
              </a:rPr>
              <a:t>Hal 5</a:t>
            </a:r>
          </a:p>
        </p:txBody>
      </p:sp>
      <p:sp>
        <p:nvSpPr>
          <p:cNvPr name="TextBox 12" id="12"/>
          <p:cNvSpPr txBox="true"/>
          <p:nvPr/>
        </p:nvSpPr>
        <p:spPr>
          <a:xfrm rot="0">
            <a:off x="-767704" y="577584"/>
            <a:ext cx="7575937" cy="2197044"/>
          </a:xfrm>
          <a:prstGeom prst="rect">
            <a:avLst/>
          </a:prstGeom>
        </p:spPr>
        <p:txBody>
          <a:bodyPr anchor="t" rtlCol="false" tIns="0" lIns="0" bIns="0" rIns="0">
            <a:spAutoFit/>
          </a:bodyPr>
          <a:lstStyle/>
          <a:p>
            <a:pPr algn="ctr">
              <a:lnSpc>
                <a:spcPts val="8497"/>
              </a:lnSpc>
            </a:pPr>
            <a:r>
              <a:rPr lang="en-US" sz="8497">
                <a:solidFill>
                  <a:srgbClr val="1B3344"/>
                </a:solidFill>
                <a:latin typeface="Montnapha Medium"/>
              </a:rPr>
              <a:t>RESEARCH GAP</a:t>
            </a:r>
          </a:p>
        </p:txBody>
      </p:sp>
    </p:spTree>
  </p:cSld>
  <p:clrMapOvr>
    <a:masterClrMapping/>
  </p:clrMapOvr>
</p:sld>
</file>

<file path=ppt/slides/slide11.xml><?xml version="1.0" encoding="utf-8"?>
<p:sld xmlns:p="http://schemas.openxmlformats.org/presentationml/2006/main" xmlns:a="http://schemas.openxmlformats.org/drawingml/2006/main">
  <p:cSld>
    <p:bg>
      <p:bgPr>
        <a:solidFill>
          <a:srgbClr val="E7F5FF"/>
        </a:solidFill>
      </p:bgPr>
    </p:bg>
    <p:spTree>
      <p:nvGrpSpPr>
        <p:cNvPr id="1" name=""/>
        <p:cNvGrpSpPr/>
        <p:nvPr/>
      </p:nvGrpSpPr>
      <p:grpSpPr>
        <a:xfrm>
          <a:off x="0" y="0"/>
          <a:ext cx="0" cy="0"/>
          <a:chOff x="0" y="0"/>
          <a:chExt cx="0" cy="0"/>
        </a:xfrm>
      </p:grpSpPr>
      <p:grpSp>
        <p:nvGrpSpPr>
          <p:cNvPr name="Group 2" id="2"/>
          <p:cNvGrpSpPr/>
          <p:nvPr/>
        </p:nvGrpSpPr>
        <p:grpSpPr>
          <a:xfrm rot="0">
            <a:off x="-183991" y="9258300"/>
            <a:ext cx="18655982" cy="1832410"/>
            <a:chOff x="0" y="0"/>
            <a:chExt cx="4913510" cy="482610"/>
          </a:xfrm>
        </p:grpSpPr>
        <p:sp>
          <p:nvSpPr>
            <p:cNvPr name="Freeform 3" id="3"/>
            <p:cNvSpPr/>
            <p:nvPr/>
          </p:nvSpPr>
          <p:spPr>
            <a:xfrm flipH="false" flipV="false" rot="0">
              <a:off x="0" y="0"/>
              <a:ext cx="4913509" cy="482610"/>
            </a:xfrm>
            <a:custGeom>
              <a:avLst/>
              <a:gdLst/>
              <a:ahLst/>
              <a:cxnLst/>
              <a:rect r="r" b="b" t="t" l="l"/>
              <a:pathLst>
                <a:path h="482610" w="4913509">
                  <a:moveTo>
                    <a:pt x="41498" y="0"/>
                  </a:moveTo>
                  <a:lnTo>
                    <a:pt x="4872011" y="0"/>
                  </a:lnTo>
                  <a:cubicBezTo>
                    <a:pt x="4883017" y="0"/>
                    <a:pt x="4893572" y="4372"/>
                    <a:pt x="4901355" y="12155"/>
                  </a:cubicBezTo>
                  <a:cubicBezTo>
                    <a:pt x="4909137" y="19937"/>
                    <a:pt x="4913509" y="30492"/>
                    <a:pt x="4913509" y="41498"/>
                  </a:cubicBezTo>
                  <a:lnTo>
                    <a:pt x="4913509" y="441112"/>
                  </a:lnTo>
                  <a:cubicBezTo>
                    <a:pt x="4913509" y="452118"/>
                    <a:pt x="4909137" y="462673"/>
                    <a:pt x="4901355" y="470456"/>
                  </a:cubicBezTo>
                  <a:cubicBezTo>
                    <a:pt x="4893572" y="478238"/>
                    <a:pt x="4883017" y="482610"/>
                    <a:pt x="4872011" y="482610"/>
                  </a:cubicBezTo>
                  <a:lnTo>
                    <a:pt x="41498" y="482610"/>
                  </a:lnTo>
                  <a:cubicBezTo>
                    <a:pt x="30492" y="482610"/>
                    <a:pt x="19937" y="478238"/>
                    <a:pt x="12155" y="470456"/>
                  </a:cubicBezTo>
                  <a:cubicBezTo>
                    <a:pt x="4372" y="462673"/>
                    <a:pt x="0" y="452118"/>
                    <a:pt x="0" y="441112"/>
                  </a:cubicBezTo>
                  <a:lnTo>
                    <a:pt x="0" y="41498"/>
                  </a:lnTo>
                  <a:cubicBezTo>
                    <a:pt x="0" y="30492"/>
                    <a:pt x="4372" y="19937"/>
                    <a:pt x="12155" y="12155"/>
                  </a:cubicBezTo>
                  <a:cubicBezTo>
                    <a:pt x="19937" y="4372"/>
                    <a:pt x="30492" y="0"/>
                    <a:pt x="41498" y="0"/>
                  </a:cubicBezTo>
                  <a:close/>
                </a:path>
              </a:pathLst>
            </a:custGeom>
            <a:solidFill>
              <a:srgbClr val="B5CBDB"/>
            </a:solidFill>
            <a:ln w="38100" cap="rnd">
              <a:solidFill>
                <a:srgbClr val="1B3344"/>
              </a:solidFill>
              <a:prstDash val="solid"/>
              <a:round/>
            </a:ln>
          </p:spPr>
        </p:sp>
        <p:sp>
          <p:nvSpPr>
            <p:cNvPr name="TextBox 4" id="4"/>
            <p:cNvSpPr txBox="true"/>
            <p:nvPr/>
          </p:nvSpPr>
          <p:spPr>
            <a:xfrm>
              <a:off x="0" y="9525"/>
              <a:ext cx="4913510" cy="473085"/>
            </a:xfrm>
            <a:prstGeom prst="rect">
              <a:avLst/>
            </a:prstGeom>
          </p:spPr>
          <p:txBody>
            <a:bodyPr anchor="ctr" rtlCol="false" tIns="50800" lIns="50800" bIns="50800" rIns="50800"/>
            <a:lstStyle/>
            <a:p>
              <a:pPr algn="ctr">
                <a:lnSpc>
                  <a:spcPts val="2000"/>
                </a:lnSpc>
              </a:pPr>
            </a:p>
          </p:txBody>
        </p:sp>
      </p:grpSp>
      <p:grpSp>
        <p:nvGrpSpPr>
          <p:cNvPr name="Group 5" id="5"/>
          <p:cNvGrpSpPr/>
          <p:nvPr/>
        </p:nvGrpSpPr>
        <p:grpSpPr>
          <a:xfrm rot="0">
            <a:off x="4408859" y="319404"/>
            <a:ext cx="13879141" cy="8938896"/>
            <a:chOff x="0" y="0"/>
            <a:chExt cx="3655412" cy="2354277"/>
          </a:xfrm>
        </p:grpSpPr>
        <p:sp>
          <p:nvSpPr>
            <p:cNvPr name="Freeform 6" id="6"/>
            <p:cNvSpPr/>
            <p:nvPr/>
          </p:nvSpPr>
          <p:spPr>
            <a:xfrm flipH="false" flipV="false" rot="0">
              <a:off x="0" y="0"/>
              <a:ext cx="3655411" cy="2354277"/>
            </a:xfrm>
            <a:custGeom>
              <a:avLst/>
              <a:gdLst/>
              <a:ahLst/>
              <a:cxnLst/>
              <a:rect r="r" b="b" t="t" l="l"/>
              <a:pathLst>
                <a:path h="2354277" w="3655411">
                  <a:moveTo>
                    <a:pt x="32911" y="0"/>
                  </a:moveTo>
                  <a:lnTo>
                    <a:pt x="3622501" y="0"/>
                  </a:lnTo>
                  <a:cubicBezTo>
                    <a:pt x="3631229" y="0"/>
                    <a:pt x="3639600" y="3467"/>
                    <a:pt x="3645772" y="9639"/>
                  </a:cubicBezTo>
                  <a:cubicBezTo>
                    <a:pt x="3651944" y="15811"/>
                    <a:pt x="3655411" y="24182"/>
                    <a:pt x="3655411" y="32911"/>
                  </a:cubicBezTo>
                  <a:lnTo>
                    <a:pt x="3655411" y="2321366"/>
                  </a:lnTo>
                  <a:cubicBezTo>
                    <a:pt x="3655411" y="2330095"/>
                    <a:pt x="3651944" y="2338466"/>
                    <a:pt x="3645772" y="2344638"/>
                  </a:cubicBezTo>
                  <a:cubicBezTo>
                    <a:pt x="3639600" y="2350810"/>
                    <a:pt x="3631229" y="2354277"/>
                    <a:pt x="3622501" y="2354277"/>
                  </a:cubicBezTo>
                  <a:lnTo>
                    <a:pt x="32911" y="2354277"/>
                  </a:lnTo>
                  <a:cubicBezTo>
                    <a:pt x="14735" y="2354277"/>
                    <a:pt x="0" y="2339543"/>
                    <a:pt x="0" y="2321366"/>
                  </a:cubicBezTo>
                  <a:lnTo>
                    <a:pt x="0" y="32911"/>
                  </a:lnTo>
                  <a:cubicBezTo>
                    <a:pt x="0" y="24182"/>
                    <a:pt x="3467" y="15811"/>
                    <a:pt x="9639" y="9639"/>
                  </a:cubicBezTo>
                  <a:cubicBezTo>
                    <a:pt x="15811" y="3467"/>
                    <a:pt x="24182" y="0"/>
                    <a:pt x="32911" y="0"/>
                  </a:cubicBezTo>
                  <a:close/>
                </a:path>
              </a:pathLst>
            </a:custGeom>
            <a:solidFill>
              <a:srgbClr val="E7F5FF"/>
            </a:solidFill>
            <a:ln w="38100" cap="rnd">
              <a:solidFill>
                <a:srgbClr val="1B3344"/>
              </a:solidFill>
              <a:prstDash val="solid"/>
              <a:round/>
            </a:ln>
          </p:spPr>
        </p:sp>
        <p:sp>
          <p:nvSpPr>
            <p:cNvPr name="TextBox 7" id="7"/>
            <p:cNvSpPr txBox="true"/>
            <p:nvPr/>
          </p:nvSpPr>
          <p:spPr>
            <a:xfrm>
              <a:off x="0" y="9525"/>
              <a:ext cx="3655412" cy="2344752"/>
            </a:xfrm>
            <a:prstGeom prst="rect">
              <a:avLst/>
            </a:prstGeom>
          </p:spPr>
          <p:txBody>
            <a:bodyPr anchor="ctr" rtlCol="false" tIns="50800" lIns="50800" bIns="50800" rIns="50800"/>
            <a:lstStyle/>
            <a:p>
              <a:pPr algn="ctr">
                <a:lnSpc>
                  <a:spcPts val="2000"/>
                </a:lnSpc>
              </a:pPr>
            </a:p>
          </p:txBody>
        </p:sp>
      </p:grpSp>
      <p:grpSp>
        <p:nvGrpSpPr>
          <p:cNvPr name="Group 8" id="8"/>
          <p:cNvGrpSpPr/>
          <p:nvPr/>
        </p:nvGrpSpPr>
        <p:grpSpPr>
          <a:xfrm rot="0">
            <a:off x="-1983192" y="69857"/>
            <a:ext cx="6660540" cy="1314435"/>
            <a:chOff x="0" y="0"/>
            <a:chExt cx="1754216" cy="346189"/>
          </a:xfrm>
        </p:grpSpPr>
        <p:sp>
          <p:nvSpPr>
            <p:cNvPr name="Freeform 9" id="9"/>
            <p:cNvSpPr/>
            <p:nvPr/>
          </p:nvSpPr>
          <p:spPr>
            <a:xfrm flipH="false" flipV="false" rot="0">
              <a:off x="0" y="0"/>
              <a:ext cx="1754216" cy="346189"/>
            </a:xfrm>
            <a:custGeom>
              <a:avLst/>
              <a:gdLst/>
              <a:ahLst/>
              <a:cxnLst/>
              <a:rect r="r" b="b" t="t" l="l"/>
              <a:pathLst>
                <a:path h="346189" w="1754216">
                  <a:moveTo>
                    <a:pt x="68579" y="0"/>
                  </a:moveTo>
                  <a:lnTo>
                    <a:pt x="1685637" y="0"/>
                  </a:lnTo>
                  <a:cubicBezTo>
                    <a:pt x="1703825" y="0"/>
                    <a:pt x="1721269" y="7225"/>
                    <a:pt x="1734130" y="20086"/>
                  </a:cubicBezTo>
                  <a:cubicBezTo>
                    <a:pt x="1746991" y="32947"/>
                    <a:pt x="1754216" y="50391"/>
                    <a:pt x="1754216" y="68579"/>
                  </a:cubicBezTo>
                  <a:lnTo>
                    <a:pt x="1754216" y="277610"/>
                  </a:lnTo>
                  <a:cubicBezTo>
                    <a:pt x="1754216" y="295798"/>
                    <a:pt x="1746991" y="313241"/>
                    <a:pt x="1734130" y="326102"/>
                  </a:cubicBezTo>
                  <a:cubicBezTo>
                    <a:pt x="1721269" y="338963"/>
                    <a:pt x="1703825" y="346189"/>
                    <a:pt x="1685637" y="346189"/>
                  </a:cubicBezTo>
                  <a:lnTo>
                    <a:pt x="68579" y="346189"/>
                  </a:lnTo>
                  <a:cubicBezTo>
                    <a:pt x="50391" y="346189"/>
                    <a:pt x="32947" y="338963"/>
                    <a:pt x="20086" y="326102"/>
                  </a:cubicBezTo>
                  <a:cubicBezTo>
                    <a:pt x="7225" y="313241"/>
                    <a:pt x="0" y="295798"/>
                    <a:pt x="0" y="277610"/>
                  </a:cubicBezTo>
                  <a:lnTo>
                    <a:pt x="0" y="68579"/>
                  </a:lnTo>
                  <a:cubicBezTo>
                    <a:pt x="0" y="50391"/>
                    <a:pt x="7225" y="32947"/>
                    <a:pt x="20086" y="20086"/>
                  </a:cubicBezTo>
                  <a:cubicBezTo>
                    <a:pt x="32947" y="7225"/>
                    <a:pt x="50391" y="0"/>
                    <a:pt x="68579" y="0"/>
                  </a:cubicBezTo>
                  <a:close/>
                </a:path>
              </a:pathLst>
            </a:custGeom>
            <a:solidFill>
              <a:srgbClr val="375F7B"/>
            </a:solidFill>
            <a:ln w="38100" cap="rnd">
              <a:solidFill>
                <a:srgbClr val="1B3344"/>
              </a:solidFill>
              <a:prstDash val="solid"/>
              <a:round/>
            </a:ln>
          </p:spPr>
        </p:sp>
        <p:sp>
          <p:nvSpPr>
            <p:cNvPr name="TextBox 10" id="10"/>
            <p:cNvSpPr txBox="true"/>
            <p:nvPr/>
          </p:nvSpPr>
          <p:spPr>
            <a:xfrm>
              <a:off x="0" y="9525"/>
              <a:ext cx="1754216" cy="336664"/>
            </a:xfrm>
            <a:prstGeom prst="rect">
              <a:avLst/>
            </a:prstGeom>
          </p:spPr>
          <p:txBody>
            <a:bodyPr anchor="ctr" rtlCol="false" tIns="50800" lIns="50800" bIns="50800" rIns="50800"/>
            <a:lstStyle/>
            <a:p>
              <a:pPr algn="ctr">
                <a:lnSpc>
                  <a:spcPts val="2000"/>
                </a:lnSpc>
              </a:pPr>
            </a:p>
          </p:txBody>
        </p:sp>
      </p:grpSp>
      <p:sp>
        <p:nvSpPr>
          <p:cNvPr name="TextBox 11" id="11"/>
          <p:cNvSpPr txBox="true"/>
          <p:nvPr/>
        </p:nvSpPr>
        <p:spPr>
          <a:xfrm rot="0">
            <a:off x="15237667" y="9557004"/>
            <a:ext cx="2021633" cy="412677"/>
          </a:xfrm>
          <a:prstGeom prst="rect">
            <a:avLst/>
          </a:prstGeom>
        </p:spPr>
        <p:txBody>
          <a:bodyPr anchor="t" rtlCol="false" tIns="0" lIns="0" bIns="0" rIns="0">
            <a:spAutoFit/>
          </a:bodyPr>
          <a:lstStyle/>
          <a:p>
            <a:pPr algn="r">
              <a:lnSpc>
                <a:spcPts val="3499"/>
              </a:lnSpc>
            </a:pPr>
            <a:r>
              <a:rPr lang="en-US" sz="2499">
                <a:solidFill>
                  <a:srgbClr val="1B3344"/>
                </a:solidFill>
                <a:latin typeface="Montnapha"/>
              </a:rPr>
              <a:t>Hal 6</a:t>
            </a:r>
          </a:p>
        </p:txBody>
      </p:sp>
      <p:sp>
        <p:nvSpPr>
          <p:cNvPr name="TextBox 12" id="12"/>
          <p:cNvSpPr txBox="true"/>
          <p:nvPr/>
        </p:nvSpPr>
        <p:spPr>
          <a:xfrm rot="0">
            <a:off x="0" y="290194"/>
            <a:ext cx="6449360" cy="738506"/>
          </a:xfrm>
          <a:prstGeom prst="rect">
            <a:avLst/>
          </a:prstGeom>
        </p:spPr>
        <p:txBody>
          <a:bodyPr anchor="t" rtlCol="false" tIns="0" lIns="0" bIns="0" rIns="0">
            <a:spAutoFit/>
          </a:bodyPr>
          <a:lstStyle/>
          <a:p>
            <a:pPr algn="just">
              <a:lnSpc>
                <a:spcPts val="6019"/>
              </a:lnSpc>
            </a:pPr>
            <a:r>
              <a:rPr lang="en-US" sz="4299">
                <a:solidFill>
                  <a:srgbClr val="F7F7F7"/>
                </a:solidFill>
                <a:latin typeface="Merriweather Sans Bold"/>
              </a:rPr>
              <a:t> Riset Flowchat </a:t>
            </a:r>
          </a:p>
        </p:txBody>
      </p:sp>
      <p:sp>
        <p:nvSpPr>
          <p:cNvPr name="TextBox 13" id="13"/>
          <p:cNvSpPr txBox="true"/>
          <p:nvPr/>
        </p:nvSpPr>
        <p:spPr>
          <a:xfrm rot="0">
            <a:off x="4791773" y="688975"/>
            <a:ext cx="13113313" cy="8359140"/>
          </a:xfrm>
          <a:prstGeom prst="rect">
            <a:avLst/>
          </a:prstGeom>
        </p:spPr>
        <p:txBody>
          <a:bodyPr anchor="t" rtlCol="false" tIns="0" lIns="0" bIns="0" rIns="0">
            <a:spAutoFit/>
          </a:bodyPr>
          <a:lstStyle/>
          <a:p>
            <a:pPr algn="l">
              <a:lnSpc>
                <a:spcPts val="3359"/>
              </a:lnSpc>
            </a:pPr>
            <a:r>
              <a:rPr lang="en-US" sz="2400">
                <a:solidFill>
                  <a:srgbClr val="1B3344"/>
                </a:solidFill>
                <a:latin typeface="Montnapha"/>
              </a:rPr>
              <a:t>(1). Dataset </a:t>
            </a:r>
          </a:p>
          <a:p>
            <a:pPr algn="l">
              <a:lnSpc>
                <a:spcPts val="3359"/>
              </a:lnSpc>
            </a:pPr>
            <a:r>
              <a:rPr lang="en-US" sz="2400">
                <a:solidFill>
                  <a:srgbClr val="1B3344"/>
                </a:solidFill>
                <a:latin typeface="Montnapha"/>
              </a:rPr>
              <a:t>Kumpulan data penelitian dari</a:t>
            </a:r>
          </a:p>
          <a:p>
            <a:pPr algn="l">
              <a:lnSpc>
                <a:spcPts val="3359"/>
              </a:lnSpc>
            </a:pPr>
            <a:r>
              <a:rPr lang="en-US" sz="2400">
                <a:solidFill>
                  <a:srgbClr val="1B3344"/>
                </a:solidFill>
                <a:latin typeface="Montnapha"/>
              </a:rPr>
              <a:t>Data 1: Kaggle</a:t>
            </a:r>
          </a:p>
          <a:p>
            <a:pPr algn="l">
              <a:lnSpc>
                <a:spcPts val="3359"/>
              </a:lnSpc>
            </a:pPr>
            <a:r>
              <a:rPr lang="en-US" sz="2400">
                <a:solidFill>
                  <a:srgbClr val="1B3344"/>
                </a:solidFill>
                <a:latin typeface="Montnapha"/>
              </a:rPr>
              <a:t>Data 2: OpenDataJabarProv</a:t>
            </a:r>
          </a:p>
          <a:p>
            <a:pPr algn="l">
              <a:lnSpc>
                <a:spcPts val="3359"/>
              </a:lnSpc>
            </a:pPr>
            <a:r>
              <a:rPr lang="en-US" sz="2400">
                <a:solidFill>
                  <a:srgbClr val="1B3344"/>
                </a:solidFill>
                <a:latin typeface="Montnapha"/>
              </a:rPr>
              <a:t>Kami menggunakan data untuk menganalisis kesehatan ibu hamil di sekitar Jawa Barat, Indonesia. Kami menganalisis kesehatan ibu hamil berdasarkan usianya.</a:t>
            </a:r>
          </a:p>
          <a:p>
            <a:pPr algn="l">
              <a:lnSpc>
                <a:spcPts val="3359"/>
              </a:lnSpc>
            </a:pPr>
            <a:r>
              <a:rPr lang="en-US" sz="2400">
                <a:solidFill>
                  <a:srgbClr val="1B3344"/>
                </a:solidFill>
                <a:latin typeface="Montnapha"/>
              </a:rPr>
              <a:t>(2). Preprocessing</a:t>
            </a:r>
          </a:p>
          <a:p>
            <a:pPr algn="l">
              <a:lnSpc>
                <a:spcPts val="3359"/>
              </a:lnSpc>
            </a:pPr>
            <a:r>
              <a:rPr lang="en-US" sz="2400">
                <a:solidFill>
                  <a:srgbClr val="1B3344"/>
                </a:solidFill>
                <a:latin typeface="Montnapha"/>
              </a:rPr>
              <a:t>Tahap preprocessing data merupakan proses awal menganalisis data. Proses ini bertujuan untuk memperbaiki kesalahan pada data guna memudahkan proses penelitian selanjutnya. Penggabungan kedua dataset pada penelitian ini bertujuan untuk mendukung analisis yang lebih mendalam dan kompleks.</a:t>
            </a:r>
          </a:p>
          <a:p>
            <a:pPr algn="l" marL="518160" indent="-259080" lvl="1">
              <a:lnSpc>
                <a:spcPts val="3359"/>
              </a:lnSpc>
              <a:buFont typeface="Arial"/>
              <a:buChar char="•"/>
            </a:pPr>
            <a:r>
              <a:rPr lang="en-US" sz="2400">
                <a:solidFill>
                  <a:srgbClr val="1B3344"/>
                </a:solidFill>
                <a:latin typeface="Montnapha"/>
              </a:rPr>
              <a:t>Data Cleansing</a:t>
            </a:r>
          </a:p>
          <a:p>
            <a:pPr algn="l">
              <a:lnSpc>
                <a:spcPts val="3359"/>
              </a:lnSpc>
            </a:pPr>
            <a:r>
              <a:rPr lang="en-US" sz="2400">
                <a:solidFill>
                  <a:srgbClr val="1B3344"/>
                </a:solidFill>
                <a:latin typeface="Montnapha"/>
              </a:rPr>
              <a:t>Tahap ini membersihkan data dari nilai yang hilang dengan menggunakan nilai median dan mencegah duplikasi data.</a:t>
            </a:r>
          </a:p>
          <a:p>
            <a:pPr algn="l">
              <a:lnSpc>
                <a:spcPts val="3359"/>
              </a:lnSpc>
            </a:pPr>
            <a:r>
              <a:rPr lang="en-US" sz="2400">
                <a:solidFill>
                  <a:srgbClr val="1B3344"/>
                </a:solidFill>
                <a:latin typeface="Montnapha"/>
              </a:rPr>
              <a:t>(3). Data Model Development</a:t>
            </a:r>
          </a:p>
          <a:p>
            <a:pPr algn="l">
              <a:lnSpc>
                <a:spcPts val="3359"/>
              </a:lnSpc>
            </a:pPr>
            <a:r>
              <a:rPr lang="en-US" sz="2400">
                <a:solidFill>
                  <a:srgbClr val="1B3344"/>
                </a:solidFill>
                <a:latin typeface="Montnapha"/>
              </a:rPr>
              <a:t>(4). Model Validation</a:t>
            </a:r>
          </a:p>
          <a:p>
            <a:pPr algn="l" marL="518160" indent="-259080" lvl="1">
              <a:lnSpc>
                <a:spcPts val="3359"/>
              </a:lnSpc>
              <a:buFont typeface="Arial"/>
              <a:buChar char="•"/>
            </a:pPr>
            <a:r>
              <a:rPr lang="en-US" sz="2400">
                <a:solidFill>
                  <a:srgbClr val="1B3344"/>
                </a:solidFill>
                <a:latin typeface="Montnapha"/>
              </a:rPr>
              <a:t>Ketidakseimbangan Data dengan Stratifikasi</a:t>
            </a:r>
          </a:p>
          <a:p>
            <a:pPr algn="l">
              <a:lnSpc>
                <a:spcPts val="3359"/>
              </a:lnSpc>
            </a:pPr>
            <a:r>
              <a:rPr lang="en-US" sz="2400">
                <a:solidFill>
                  <a:srgbClr val="1B3344"/>
                </a:solidFill>
                <a:latin typeface="Montnapha"/>
              </a:rPr>
              <a:t>Data akan tidak seimbang jika variabel sasaran dalam data tidak mempunyai distribusi yang merata. Proses klasifikasi kumpulan data tidak seimbang melibatkan pemilihan fitur, penyesuaian distribusi data, dan pelatihan model.</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E7F5FF"/>
        </a:solidFill>
      </p:bgPr>
    </p:bg>
    <p:spTree>
      <p:nvGrpSpPr>
        <p:cNvPr id="1" name=""/>
        <p:cNvGrpSpPr/>
        <p:nvPr/>
      </p:nvGrpSpPr>
      <p:grpSpPr>
        <a:xfrm>
          <a:off x="0" y="0"/>
          <a:ext cx="0" cy="0"/>
          <a:chOff x="0" y="0"/>
          <a:chExt cx="0" cy="0"/>
        </a:xfrm>
      </p:grpSpPr>
      <p:grpSp>
        <p:nvGrpSpPr>
          <p:cNvPr name="Group 2" id="2"/>
          <p:cNvGrpSpPr/>
          <p:nvPr/>
        </p:nvGrpSpPr>
        <p:grpSpPr>
          <a:xfrm rot="0">
            <a:off x="-183991" y="9258300"/>
            <a:ext cx="18655982" cy="1832410"/>
            <a:chOff x="0" y="0"/>
            <a:chExt cx="4913510" cy="482610"/>
          </a:xfrm>
        </p:grpSpPr>
        <p:sp>
          <p:nvSpPr>
            <p:cNvPr name="Freeform 3" id="3"/>
            <p:cNvSpPr/>
            <p:nvPr/>
          </p:nvSpPr>
          <p:spPr>
            <a:xfrm flipH="false" flipV="false" rot="0">
              <a:off x="0" y="0"/>
              <a:ext cx="4913509" cy="482610"/>
            </a:xfrm>
            <a:custGeom>
              <a:avLst/>
              <a:gdLst/>
              <a:ahLst/>
              <a:cxnLst/>
              <a:rect r="r" b="b" t="t" l="l"/>
              <a:pathLst>
                <a:path h="482610" w="4913509">
                  <a:moveTo>
                    <a:pt x="41498" y="0"/>
                  </a:moveTo>
                  <a:lnTo>
                    <a:pt x="4872011" y="0"/>
                  </a:lnTo>
                  <a:cubicBezTo>
                    <a:pt x="4883017" y="0"/>
                    <a:pt x="4893572" y="4372"/>
                    <a:pt x="4901355" y="12155"/>
                  </a:cubicBezTo>
                  <a:cubicBezTo>
                    <a:pt x="4909137" y="19937"/>
                    <a:pt x="4913509" y="30492"/>
                    <a:pt x="4913509" y="41498"/>
                  </a:cubicBezTo>
                  <a:lnTo>
                    <a:pt x="4913509" y="441112"/>
                  </a:lnTo>
                  <a:cubicBezTo>
                    <a:pt x="4913509" y="452118"/>
                    <a:pt x="4909137" y="462673"/>
                    <a:pt x="4901355" y="470456"/>
                  </a:cubicBezTo>
                  <a:cubicBezTo>
                    <a:pt x="4893572" y="478238"/>
                    <a:pt x="4883017" y="482610"/>
                    <a:pt x="4872011" y="482610"/>
                  </a:cubicBezTo>
                  <a:lnTo>
                    <a:pt x="41498" y="482610"/>
                  </a:lnTo>
                  <a:cubicBezTo>
                    <a:pt x="30492" y="482610"/>
                    <a:pt x="19937" y="478238"/>
                    <a:pt x="12155" y="470456"/>
                  </a:cubicBezTo>
                  <a:cubicBezTo>
                    <a:pt x="4372" y="462673"/>
                    <a:pt x="0" y="452118"/>
                    <a:pt x="0" y="441112"/>
                  </a:cubicBezTo>
                  <a:lnTo>
                    <a:pt x="0" y="41498"/>
                  </a:lnTo>
                  <a:cubicBezTo>
                    <a:pt x="0" y="30492"/>
                    <a:pt x="4372" y="19937"/>
                    <a:pt x="12155" y="12155"/>
                  </a:cubicBezTo>
                  <a:cubicBezTo>
                    <a:pt x="19937" y="4372"/>
                    <a:pt x="30492" y="0"/>
                    <a:pt x="41498" y="0"/>
                  </a:cubicBezTo>
                  <a:close/>
                </a:path>
              </a:pathLst>
            </a:custGeom>
            <a:solidFill>
              <a:srgbClr val="B5CBDB"/>
            </a:solidFill>
            <a:ln w="38100" cap="rnd">
              <a:solidFill>
                <a:srgbClr val="1B3344"/>
              </a:solidFill>
              <a:prstDash val="solid"/>
              <a:round/>
            </a:ln>
          </p:spPr>
        </p:sp>
        <p:sp>
          <p:nvSpPr>
            <p:cNvPr name="TextBox 4" id="4"/>
            <p:cNvSpPr txBox="true"/>
            <p:nvPr/>
          </p:nvSpPr>
          <p:spPr>
            <a:xfrm>
              <a:off x="0" y="9525"/>
              <a:ext cx="4913510" cy="473085"/>
            </a:xfrm>
            <a:prstGeom prst="rect">
              <a:avLst/>
            </a:prstGeom>
          </p:spPr>
          <p:txBody>
            <a:bodyPr anchor="ctr" rtlCol="false" tIns="50800" lIns="50800" bIns="50800" rIns="50800"/>
            <a:lstStyle/>
            <a:p>
              <a:pPr algn="ctr">
                <a:lnSpc>
                  <a:spcPts val="2000"/>
                </a:lnSpc>
              </a:pPr>
            </a:p>
          </p:txBody>
        </p:sp>
      </p:grpSp>
      <p:grpSp>
        <p:nvGrpSpPr>
          <p:cNvPr name="Group 5" id="5"/>
          <p:cNvGrpSpPr/>
          <p:nvPr/>
        </p:nvGrpSpPr>
        <p:grpSpPr>
          <a:xfrm rot="0">
            <a:off x="4408859" y="319404"/>
            <a:ext cx="13879141" cy="8938896"/>
            <a:chOff x="0" y="0"/>
            <a:chExt cx="3655412" cy="2354277"/>
          </a:xfrm>
        </p:grpSpPr>
        <p:sp>
          <p:nvSpPr>
            <p:cNvPr name="Freeform 6" id="6"/>
            <p:cNvSpPr/>
            <p:nvPr/>
          </p:nvSpPr>
          <p:spPr>
            <a:xfrm flipH="false" flipV="false" rot="0">
              <a:off x="0" y="0"/>
              <a:ext cx="3655411" cy="2354277"/>
            </a:xfrm>
            <a:custGeom>
              <a:avLst/>
              <a:gdLst/>
              <a:ahLst/>
              <a:cxnLst/>
              <a:rect r="r" b="b" t="t" l="l"/>
              <a:pathLst>
                <a:path h="2354277" w="3655411">
                  <a:moveTo>
                    <a:pt x="32911" y="0"/>
                  </a:moveTo>
                  <a:lnTo>
                    <a:pt x="3622501" y="0"/>
                  </a:lnTo>
                  <a:cubicBezTo>
                    <a:pt x="3631229" y="0"/>
                    <a:pt x="3639600" y="3467"/>
                    <a:pt x="3645772" y="9639"/>
                  </a:cubicBezTo>
                  <a:cubicBezTo>
                    <a:pt x="3651944" y="15811"/>
                    <a:pt x="3655411" y="24182"/>
                    <a:pt x="3655411" y="32911"/>
                  </a:cubicBezTo>
                  <a:lnTo>
                    <a:pt x="3655411" y="2321366"/>
                  </a:lnTo>
                  <a:cubicBezTo>
                    <a:pt x="3655411" y="2330095"/>
                    <a:pt x="3651944" y="2338466"/>
                    <a:pt x="3645772" y="2344638"/>
                  </a:cubicBezTo>
                  <a:cubicBezTo>
                    <a:pt x="3639600" y="2350810"/>
                    <a:pt x="3631229" y="2354277"/>
                    <a:pt x="3622501" y="2354277"/>
                  </a:cubicBezTo>
                  <a:lnTo>
                    <a:pt x="32911" y="2354277"/>
                  </a:lnTo>
                  <a:cubicBezTo>
                    <a:pt x="14735" y="2354277"/>
                    <a:pt x="0" y="2339543"/>
                    <a:pt x="0" y="2321366"/>
                  </a:cubicBezTo>
                  <a:lnTo>
                    <a:pt x="0" y="32911"/>
                  </a:lnTo>
                  <a:cubicBezTo>
                    <a:pt x="0" y="24182"/>
                    <a:pt x="3467" y="15811"/>
                    <a:pt x="9639" y="9639"/>
                  </a:cubicBezTo>
                  <a:cubicBezTo>
                    <a:pt x="15811" y="3467"/>
                    <a:pt x="24182" y="0"/>
                    <a:pt x="32911" y="0"/>
                  </a:cubicBezTo>
                  <a:close/>
                </a:path>
              </a:pathLst>
            </a:custGeom>
            <a:solidFill>
              <a:srgbClr val="E7F5FF"/>
            </a:solidFill>
            <a:ln w="38100" cap="rnd">
              <a:solidFill>
                <a:srgbClr val="1B3344"/>
              </a:solidFill>
              <a:prstDash val="solid"/>
              <a:round/>
            </a:ln>
          </p:spPr>
        </p:sp>
        <p:sp>
          <p:nvSpPr>
            <p:cNvPr name="TextBox 7" id="7"/>
            <p:cNvSpPr txBox="true"/>
            <p:nvPr/>
          </p:nvSpPr>
          <p:spPr>
            <a:xfrm>
              <a:off x="0" y="9525"/>
              <a:ext cx="3655412" cy="2344752"/>
            </a:xfrm>
            <a:prstGeom prst="rect">
              <a:avLst/>
            </a:prstGeom>
          </p:spPr>
          <p:txBody>
            <a:bodyPr anchor="ctr" rtlCol="false" tIns="50800" lIns="50800" bIns="50800" rIns="50800"/>
            <a:lstStyle/>
            <a:p>
              <a:pPr algn="ctr">
                <a:lnSpc>
                  <a:spcPts val="2000"/>
                </a:lnSpc>
              </a:pPr>
            </a:p>
          </p:txBody>
        </p:sp>
      </p:grpSp>
      <p:grpSp>
        <p:nvGrpSpPr>
          <p:cNvPr name="Group 8" id="8"/>
          <p:cNvGrpSpPr/>
          <p:nvPr/>
        </p:nvGrpSpPr>
        <p:grpSpPr>
          <a:xfrm rot="0">
            <a:off x="-1983192" y="69857"/>
            <a:ext cx="6660540" cy="1314435"/>
            <a:chOff x="0" y="0"/>
            <a:chExt cx="1754216" cy="346189"/>
          </a:xfrm>
        </p:grpSpPr>
        <p:sp>
          <p:nvSpPr>
            <p:cNvPr name="Freeform 9" id="9"/>
            <p:cNvSpPr/>
            <p:nvPr/>
          </p:nvSpPr>
          <p:spPr>
            <a:xfrm flipH="false" flipV="false" rot="0">
              <a:off x="0" y="0"/>
              <a:ext cx="1754216" cy="346189"/>
            </a:xfrm>
            <a:custGeom>
              <a:avLst/>
              <a:gdLst/>
              <a:ahLst/>
              <a:cxnLst/>
              <a:rect r="r" b="b" t="t" l="l"/>
              <a:pathLst>
                <a:path h="346189" w="1754216">
                  <a:moveTo>
                    <a:pt x="68579" y="0"/>
                  </a:moveTo>
                  <a:lnTo>
                    <a:pt x="1685637" y="0"/>
                  </a:lnTo>
                  <a:cubicBezTo>
                    <a:pt x="1703825" y="0"/>
                    <a:pt x="1721269" y="7225"/>
                    <a:pt x="1734130" y="20086"/>
                  </a:cubicBezTo>
                  <a:cubicBezTo>
                    <a:pt x="1746991" y="32947"/>
                    <a:pt x="1754216" y="50391"/>
                    <a:pt x="1754216" y="68579"/>
                  </a:cubicBezTo>
                  <a:lnTo>
                    <a:pt x="1754216" y="277610"/>
                  </a:lnTo>
                  <a:cubicBezTo>
                    <a:pt x="1754216" y="295798"/>
                    <a:pt x="1746991" y="313241"/>
                    <a:pt x="1734130" y="326102"/>
                  </a:cubicBezTo>
                  <a:cubicBezTo>
                    <a:pt x="1721269" y="338963"/>
                    <a:pt x="1703825" y="346189"/>
                    <a:pt x="1685637" y="346189"/>
                  </a:cubicBezTo>
                  <a:lnTo>
                    <a:pt x="68579" y="346189"/>
                  </a:lnTo>
                  <a:cubicBezTo>
                    <a:pt x="50391" y="346189"/>
                    <a:pt x="32947" y="338963"/>
                    <a:pt x="20086" y="326102"/>
                  </a:cubicBezTo>
                  <a:cubicBezTo>
                    <a:pt x="7225" y="313241"/>
                    <a:pt x="0" y="295798"/>
                    <a:pt x="0" y="277610"/>
                  </a:cubicBezTo>
                  <a:lnTo>
                    <a:pt x="0" y="68579"/>
                  </a:lnTo>
                  <a:cubicBezTo>
                    <a:pt x="0" y="50391"/>
                    <a:pt x="7225" y="32947"/>
                    <a:pt x="20086" y="20086"/>
                  </a:cubicBezTo>
                  <a:cubicBezTo>
                    <a:pt x="32947" y="7225"/>
                    <a:pt x="50391" y="0"/>
                    <a:pt x="68579" y="0"/>
                  </a:cubicBezTo>
                  <a:close/>
                </a:path>
              </a:pathLst>
            </a:custGeom>
            <a:solidFill>
              <a:srgbClr val="375F7B"/>
            </a:solidFill>
            <a:ln w="38100" cap="rnd">
              <a:solidFill>
                <a:srgbClr val="1B3344"/>
              </a:solidFill>
              <a:prstDash val="solid"/>
              <a:round/>
            </a:ln>
          </p:spPr>
        </p:sp>
        <p:sp>
          <p:nvSpPr>
            <p:cNvPr name="TextBox 10" id="10"/>
            <p:cNvSpPr txBox="true"/>
            <p:nvPr/>
          </p:nvSpPr>
          <p:spPr>
            <a:xfrm>
              <a:off x="0" y="9525"/>
              <a:ext cx="1754216" cy="336664"/>
            </a:xfrm>
            <a:prstGeom prst="rect">
              <a:avLst/>
            </a:prstGeom>
          </p:spPr>
          <p:txBody>
            <a:bodyPr anchor="ctr" rtlCol="false" tIns="50800" lIns="50800" bIns="50800" rIns="50800"/>
            <a:lstStyle/>
            <a:p>
              <a:pPr algn="ctr">
                <a:lnSpc>
                  <a:spcPts val="2000"/>
                </a:lnSpc>
              </a:pPr>
            </a:p>
          </p:txBody>
        </p:sp>
      </p:grpSp>
      <p:sp>
        <p:nvSpPr>
          <p:cNvPr name="TextBox 11" id="11"/>
          <p:cNvSpPr txBox="true"/>
          <p:nvPr/>
        </p:nvSpPr>
        <p:spPr>
          <a:xfrm rot="0">
            <a:off x="0" y="290194"/>
            <a:ext cx="6449360" cy="738506"/>
          </a:xfrm>
          <a:prstGeom prst="rect">
            <a:avLst/>
          </a:prstGeom>
        </p:spPr>
        <p:txBody>
          <a:bodyPr anchor="t" rtlCol="false" tIns="0" lIns="0" bIns="0" rIns="0">
            <a:spAutoFit/>
          </a:bodyPr>
          <a:lstStyle/>
          <a:p>
            <a:pPr algn="just">
              <a:lnSpc>
                <a:spcPts val="6019"/>
              </a:lnSpc>
            </a:pPr>
            <a:r>
              <a:rPr lang="en-US" sz="4299">
                <a:solidFill>
                  <a:srgbClr val="F7F7F7"/>
                </a:solidFill>
                <a:latin typeface="Merriweather Sans Bold"/>
              </a:rPr>
              <a:t> Riset Flowchat </a:t>
            </a:r>
          </a:p>
        </p:txBody>
      </p:sp>
      <p:sp>
        <p:nvSpPr>
          <p:cNvPr name="TextBox 12" id="12"/>
          <p:cNvSpPr txBox="true"/>
          <p:nvPr/>
        </p:nvSpPr>
        <p:spPr>
          <a:xfrm rot="0">
            <a:off x="4713246" y="990600"/>
            <a:ext cx="13270368" cy="7423150"/>
          </a:xfrm>
          <a:prstGeom prst="rect">
            <a:avLst/>
          </a:prstGeom>
        </p:spPr>
        <p:txBody>
          <a:bodyPr anchor="t" rtlCol="false" tIns="0" lIns="0" bIns="0" rIns="0">
            <a:spAutoFit/>
          </a:bodyPr>
          <a:lstStyle/>
          <a:p>
            <a:pPr algn="l" marL="539749" indent="-269875" lvl="1">
              <a:lnSpc>
                <a:spcPts val="3499"/>
              </a:lnSpc>
              <a:buFont typeface="Arial"/>
              <a:buChar char="•"/>
            </a:pPr>
            <a:r>
              <a:rPr lang="en-US" sz="2499">
                <a:solidFill>
                  <a:srgbClr val="1B3344"/>
                </a:solidFill>
                <a:latin typeface="Montnapha"/>
              </a:rPr>
              <a:t>Split Counting</a:t>
            </a:r>
          </a:p>
          <a:p>
            <a:pPr algn="l">
              <a:lnSpc>
                <a:spcPts val="3499"/>
              </a:lnSpc>
            </a:pPr>
            <a:r>
              <a:rPr lang="en-US" sz="2499">
                <a:solidFill>
                  <a:srgbClr val="1B3344"/>
                </a:solidFill>
                <a:latin typeface="Montnapha"/>
              </a:rPr>
              <a:t>Proses ini membagi dataset menjadi dua: data latih dan data uji. Proses ini merupakan bagian penting dari data pelatihan dan pengujian.</a:t>
            </a:r>
          </a:p>
          <a:p>
            <a:pPr algn="l" marL="539749" indent="-269875" lvl="1">
              <a:lnSpc>
                <a:spcPts val="3499"/>
              </a:lnSpc>
              <a:buFont typeface="Arial"/>
              <a:buChar char="•"/>
            </a:pPr>
            <a:r>
              <a:rPr lang="en-US" sz="2499">
                <a:solidFill>
                  <a:srgbClr val="1B3344"/>
                </a:solidFill>
                <a:latin typeface="Montnapha"/>
              </a:rPr>
              <a:t>K Value Determination</a:t>
            </a:r>
          </a:p>
          <a:p>
            <a:pPr algn="just">
              <a:lnSpc>
                <a:spcPts val="3499"/>
              </a:lnSpc>
            </a:pPr>
            <a:r>
              <a:rPr lang="en-US" sz="2499">
                <a:solidFill>
                  <a:srgbClr val="1B3344"/>
                </a:solidFill>
                <a:latin typeface="Montnapha"/>
              </a:rPr>
              <a:t>Metode ini melibatkan pembuatan plot inersia sebagai fungsi dari jumlah cluster K yang ada dalam dataset dan mencari penurunan inersia yang menyerupai siku pada plot. Grafik tersebut menggambarkan kurva halus yang bertujuan untuk mengamati penurunan jumlah kesalahan (inersia), penurunan ini akan melambat hingga menyerupai “siku” pada grafik.</a:t>
            </a:r>
          </a:p>
          <a:p>
            <a:pPr algn="just">
              <a:lnSpc>
                <a:spcPts val="3499"/>
              </a:lnSpc>
            </a:pPr>
            <a:r>
              <a:rPr lang="en-US" sz="2499">
                <a:solidFill>
                  <a:srgbClr val="1B3344"/>
                </a:solidFill>
                <a:latin typeface="Montnapha"/>
              </a:rPr>
              <a:t>(5). Testing Data</a:t>
            </a:r>
          </a:p>
          <a:p>
            <a:pPr algn="just" marL="539749" indent="-269875" lvl="1">
              <a:lnSpc>
                <a:spcPts val="3499"/>
              </a:lnSpc>
              <a:buFont typeface="Arial"/>
              <a:buChar char="•"/>
            </a:pPr>
            <a:r>
              <a:rPr lang="en-US" sz="2499">
                <a:solidFill>
                  <a:srgbClr val="1B3344"/>
                </a:solidFill>
                <a:latin typeface="Montnapha"/>
              </a:rPr>
              <a:t>Generalize</a:t>
            </a:r>
          </a:p>
          <a:p>
            <a:pPr algn="just">
              <a:lnSpc>
                <a:spcPts val="3499"/>
              </a:lnSpc>
            </a:pPr>
            <a:r>
              <a:rPr lang="en-US" sz="2499">
                <a:solidFill>
                  <a:srgbClr val="1B3344"/>
                </a:solidFill>
                <a:latin typeface="Montnapha"/>
              </a:rPr>
              <a:t>Kemampuan model pembelajaran mesin untuk secara akurat memprediksi data yang dilihat sebelumnya. Hasilnya akan menangkap pola umum dari data pelatihan dan menunjukkan bahwa model dapat diterapkan pada data baru dengan baik.</a:t>
            </a:r>
          </a:p>
          <a:p>
            <a:pPr algn="just" marL="539749" indent="-269875" lvl="1">
              <a:lnSpc>
                <a:spcPts val="3499"/>
              </a:lnSpc>
              <a:buFont typeface="Arial"/>
              <a:buChar char="•"/>
            </a:pPr>
            <a:r>
              <a:rPr lang="en-US" sz="2499">
                <a:solidFill>
                  <a:srgbClr val="1B3344"/>
                </a:solidFill>
                <a:latin typeface="Montnapha"/>
              </a:rPr>
              <a:t>Overfitting</a:t>
            </a:r>
          </a:p>
          <a:p>
            <a:pPr algn="just">
              <a:lnSpc>
                <a:spcPts val="3499"/>
              </a:lnSpc>
            </a:pPr>
            <a:r>
              <a:rPr lang="en-US" sz="2499">
                <a:solidFill>
                  <a:srgbClr val="1B3344"/>
                </a:solidFill>
                <a:latin typeface="Montnapha"/>
              </a:rPr>
              <a:t>Model pembelajaran mesin yang tidak dapat menggeneralisasi dengan baik pada data pengujian dan data pelatihan. Saat melakukan pengujian pada data, performa pada data akan menurun secara signifikan.</a:t>
            </a:r>
          </a:p>
        </p:txBody>
      </p:sp>
      <p:sp>
        <p:nvSpPr>
          <p:cNvPr name="Freeform 13" id="13"/>
          <p:cNvSpPr/>
          <p:nvPr/>
        </p:nvSpPr>
        <p:spPr>
          <a:xfrm flipH="false" flipV="false" rot="0">
            <a:off x="328387" y="2143205"/>
            <a:ext cx="4080472" cy="6892528"/>
          </a:xfrm>
          <a:custGeom>
            <a:avLst/>
            <a:gdLst/>
            <a:ahLst/>
            <a:cxnLst/>
            <a:rect r="r" b="b" t="t" l="l"/>
            <a:pathLst>
              <a:path h="6892528" w="4080472">
                <a:moveTo>
                  <a:pt x="0" y="0"/>
                </a:moveTo>
                <a:lnTo>
                  <a:pt x="4080472" y="0"/>
                </a:lnTo>
                <a:lnTo>
                  <a:pt x="4080472" y="6892528"/>
                </a:lnTo>
                <a:lnTo>
                  <a:pt x="0" y="6892528"/>
                </a:lnTo>
                <a:lnTo>
                  <a:pt x="0" y="0"/>
                </a:lnTo>
                <a:close/>
              </a:path>
            </a:pathLst>
          </a:custGeom>
          <a:blipFill>
            <a:blip r:embed="rId2"/>
            <a:stretch>
              <a:fillRect l="0" t="0" r="0" b="0"/>
            </a:stretch>
          </a:blipFill>
        </p:spPr>
      </p:sp>
      <p:sp>
        <p:nvSpPr>
          <p:cNvPr name="TextBox 14" id="14"/>
          <p:cNvSpPr txBox="true"/>
          <p:nvPr/>
        </p:nvSpPr>
        <p:spPr>
          <a:xfrm rot="0">
            <a:off x="15237667" y="9557004"/>
            <a:ext cx="2021633" cy="412677"/>
          </a:xfrm>
          <a:prstGeom prst="rect">
            <a:avLst/>
          </a:prstGeom>
        </p:spPr>
        <p:txBody>
          <a:bodyPr anchor="t" rtlCol="false" tIns="0" lIns="0" bIns="0" rIns="0">
            <a:spAutoFit/>
          </a:bodyPr>
          <a:lstStyle/>
          <a:p>
            <a:pPr algn="r">
              <a:lnSpc>
                <a:spcPts val="3499"/>
              </a:lnSpc>
            </a:pPr>
            <a:r>
              <a:rPr lang="en-US" sz="2499">
                <a:solidFill>
                  <a:srgbClr val="1B3344"/>
                </a:solidFill>
                <a:latin typeface="Montnapha"/>
              </a:rPr>
              <a:t>Hal 6</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B5CBDB"/>
        </a:solidFill>
      </p:bgPr>
    </p:bg>
    <p:spTree>
      <p:nvGrpSpPr>
        <p:cNvPr id="1" name=""/>
        <p:cNvGrpSpPr/>
        <p:nvPr/>
      </p:nvGrpSpPr>
      <p:grpSpPr>
        <a:xfrm>
          <a:off x="0" y="0"/>
          <a:ext cx="0" cy="0"/>
          <a:chOff x="0" y="0"/>
          <a:chExt cx="0" cy="0"/>
        </a:xfrm>
      </p:grpSpPr>
      <p:grpSp>
        <p:nvGrpSpPr>
          <p:cNvPr name="Group 2" id="2"/>
          <p:cNvGrpSpPr/>
          <p:nvPr/>
        </p:nvGrpSpPr>
        <p:grpSpPr>
          <a:xfrm rot="0">
            <a:off x="-183991" y="9258300"/>
            <a:ext cx="18655982" cy="1832410"/>
            <a:chOff x="0" y="0"/>
            <a:chExt cx="4913510" cy="482610"/>
          </a:xfrm>
        </p:grpSpPr>
        <p:sp>
          <p:nvSpPr>
            <p:cNvPr name="Freeform 3" id="3"/>
            <p:cNvSpPr/>
            <p:nvPr/>
          </p:nvSpPr>
          <p:spPr>
            <a:xfrm flipH="false" flipV="false" rot="0">
              <a:off x="0" y="0"/>
              <a:ext cx="4913509" cy="482610"/>
            </a:xfrm>
            <a:custGeom>
              <a:avLst/>
              <a:gdLst/>
              <a:ahLst/>
              <a:cxnLst/>
              <a:rect r="r" b="b" t="t" l="l"/>
              <a:pathLst>
                <a:path h="482610" w="4913509">
                  <a:moveTo>
                    <a:pt x="41498" y="0"/>
                  </a:moveTo>
                  <a:lnTo>
                    <a:pt x="4872011" y="0"/>
                  </a:lnTo>
                  <a:cubicBezTo>
                    <a:pt x="4883017" y="0"/>
                    <a:pt x="4893572" y="4372"/>
                    <a:pt x="4901355" y="12155"/>
                  </a:cubicBezTo>
                  <a:cubicBezTo>
                    <a:pt x="4909137" y="19937"/>
                    <a:pt x="4913509" y="30492"/>
                    <a:pt x="4913509" y="41498"/>
                  </a:cubicBezTo>
                  <a:lnTo>
                    <a:pt x="4913509" y="441112"/>
                  </a:lnTo>
                  <a:cubicBezTo>
                    <a:pt x="4913509" y="452118"/>
                    <a:pt x="4909137" y="462673"/>
                    <a:pt x="4901355" y="470456"/>
                  </a:cubicBezTo>
                  <a:cubicBezTo>
                    <a:pt x="4893572" y="478238"/>
                    <a:pt x="4883017" y="482610"/>
                    <a:pt x="4872011" y="482610"/>
                  </a:cubicBezTo>
                  <a:lnTo>
                    <a:pt x="41498" y="482610"/>
                  </a:lnTo>
                  <a:cubicBezTo>
                    <a:pt x="30492" y="482610"/>
                    <a:pt x="19937" y="478238"/>
                    <a:pt x="12155" y="470456"/>
                  </a:cubicBezTo>
                  <a:cubicBezTo>
                    <a:pt x="4372" y="462673"/>
                    <a:pt x="0" y="452118"/>
                    <a:pt x="0" y="441112"/>
                  </a:cubicBezTo>
                  <a:lnTo>
                    <a:pt x="0" y="41498"/>
                  </a:lnTo>
                  <a:cubicBezTo>
                    <a:pt x="0" y="30492"/>
                    <a:pt x="4372" y="19937"/>
                    <a:pt x="12155" y="12155"/>
                  </a:cubicBezTo>
                  <a:cubicBezTo>
                    <a:pt x="19937" y="4372"/>
                    <a:pt x="30492" y="0"/>
                    <a:pt x="41498" y="0"/>
                  </a:cubicBezTo>
                  <a:close/>
                </a:path>
              </a:pathLst>
            </a:custGeom>
            <a:solidFill>
              <a:srgbClr val="E7F5FF"/>
            </a:solidFill>
            <a:ln w="38100" cap="rnd">
              <a:solidFill>
                <a:srgbClr val="1B3344"/>
              </a:solidFill>
              <a:prstDash val="solid"/>
              <a:round/>
            </a:ln>
          </p:spPr>
        </p:sp>
        <p:sp>
          <p:nvSpPr>
            <p:cNvPr name="TextBox 4" id="4"/>
            <p:cNvSpPr txBox="true"/>
            <p:nvPr/>
          </p:nvSpPr>
          <p:spPr>
            <a:xfrm>
              <a:off x="0" y="9525"/>
              <a:ext cx="4913510" cy="473085"/>
            </a:xfrm>
            <a:prstGeom prst="rect">
              <a:avLst/>
            </a:prstGeom>
          </p:spPr>
          <p:txBody>
            <a:bodyPr anchor="ctr" rtlCol="false" tIns="50800" lIns="50800" bIns="50800" rIns="50800"/>
            <a:lstStyle/>
            <a:p>
              <a:pPr algn="ctr">
                <a:lnSpc>
                  <a:spcPts val="2000"/>
                </a:lnSpc>
              </a:pPr>
            </a:p>
          </p:txBody>
        </p:sp>
      </p:grpSp>
      <p:sp>
        <p:nvSpPr>
          <p:cNvPr name="TextBox 5" id="5"/>
          <p:cNvSpPr txBox="true"/>
          <p:nvPr/>
        </p:nvSpPr>
        <p:spPr>
          <a:xfrm rot="0">
            <a:off x="1720336" y="4095823"/>
            <a:ext cx="6704368" cy="1047677"/>
          </a:xfrm>
          <a:prstGeom prst="rect">
            <a:avLst/>
          </a:prstGeom>
        </p:spPr>
        <p:txBody>
          <a:bodyPr anchor="t" rtlCol="false" tIns="0" lIns="0" bIns="0" rIns="0">
            <a:spAutoFit/>
          </a:bodyPr>
          <a:lstStyle/>
          <a:p>
            <a:pPr algn="ctr">
              <a:lnSpc>
                <a:spcPts val="4200"/>
              </a:lnSpc>
            </a:pPr>
            <a:r>
              <a:rPr lang="en-US" sz="3000">
                <a:solidFill>
                  <a:srgbClr val="1B3344"/>
                </a:solidFill>
                <a:latin typeface="Merriweather Sans Bold"/>
              </a:rPr>
              <a:t>Lorem ipsum dolor sit amet, consectetur adipiscing elit.</a:t>
            </a:r>
          </a:p>
        </p:txBody>
      </p:sp>
      <p:sp>
        <p:nvSpPr>
          <p:cNvPr name="TextBox 6" id="6"/>
          <p:cNvSpPr txBox="true"/>
          <p:nvPr/>
        </p:nvSpPr>
        <p:spPr>
          <a:xfrm rot="0">
            <a:off x="15247192" y="9557004"/>
            <a:ext cx="2021633" cy="412677"/>
          </a:xfrm>
          <a:prstGeom prst="rect">
            <a:avLst/>
          </a:prstGeom>
        </p:spPr>
        <p:txBody>
          <a:bodyPr anchor="t" rtlCol="false" tIns="0" lIns="0" bIns="0" rIns="0">
            <a:spAutoFit/>
          </a:bodyPr>
          <a:lstStyle/>
          <a:p>
            <a:pPr algn="r">
              <a:lnSpc>
                <a:spcPts val="3499"/>
              </a:lnSpc>
            </a:pPr>
            <a:r>
              <a:rPr lang="en-US" sz="2499">
                <a:solidFill>
                  <a:srgbClr val="1B3344"/>
                </a:solidFill>
                <a:latin typeface="Montnapha"/>
              </a:rPr>
              <a:t>Hal 8</a:t>
            </a:r>
          </a:p>
        </p:txBody>
      </p:sp>
      <p:grpSp>
        <p:nvGrpSpPr>
          <p:cNvPr name="Group 7" id="7"/>
          <p:cNvGrpSpPr/>
          <p:nvPr/>
        </p:nvGrpSpPr>
        <p:grpSpPr>
          <a:xfrm rot="0">
            <a:off x="4440093" y="-961726"/>
            <a:ext cx="7969222" cy="2972798"/>
            <a:chOff x="0" y="0"/>
            <a:chExt cx="2098890" cy="782959"/>
          </a:xfrm>
        </p:grpSpPr>
        <p:sp>
          <p:nvSpPr>
            <p:cNvPr name="Freeform 8" id="8"/>
            <p:cNvSpPr/>
            <p:nvPr/>
          </p:nvSpPr>
          <p:spPr>
            <a:xfrm flipH="false" flipV="false" rot="0">
              <a:off x="0" y="0"/>
              <a:ext cx="2098890" cy="782959"/>
            </a:xfrm>
            <a:custGeom>
              <a:avLst/>
              <a:gdLst/>
              <a:ahLst/>
              <a:cxnLst/>
              <a:rect r="r" b="b" t="t" l="l"/>
              <a:pathLst>
                <a:path h="782959" w="2098890">
                  <a:moveTo>
                    <a:pt x="57317" y="0"/>
                  </a:moveTo>
                  <a:lnTo>
                    <a:pt x="2041572" y="0"/>
                  </a:lnTo>
                  <a:cubicBezTo>
                    <a:pt x="2056774" y="0"/>
                    <a:pt x="2071353" y="6039"/>
                    <a:pt x="2082102" y="16788"/>
                  </a:cubicBezTo>
                  <a:cubicBezTo>
                    <a:pt x="2092851" y="27537"/>
                    <a:pt x="2098890" y="42116"/>
                    <a:pt x="2098890" y="57317"/>
                  </a:cubicBezTo>
                  <a:lnTo>
                    <a:pt x="2098890" y="725642"/>
                  </a:lnTo>
                  <a:cubicBezTo>
                    <a:pt x="2098890" y="740843"/>
                    <a:pt x="2092851" y="755422"/>
                    <a:pt x="2082102" y="766171"/>
                  </a:cubicBezTo>
                  <a:cubicBezTo>
                    <a:pt x="2071353" y="776920"/>
                    <a:pt x="2056774" y="782959"/>
                    <a:pt x="2041572" y="782959"/>
                  </a:cubicBezTo>
                  <a:lnTo>
                    <a:pt x="57317" y="782959"/>
                  </a:lnTo>
                  <a:cubicBezTo>
                    <a:pt x="42116" y="782959"/>
                    <a:pt x="27537" y="776920"/>
                    <a:pt x="16788" y="766171"/>
                  </a:cubicBezTo>
                  <a:cubicBezTo>
                    <a:pt x="6039" y="755422"/>
                    <a:pt x="0" y="740843"/>
                    <a:pt x="0" y="725642"/>
                  </a:cubicBezTo>
                  <a:lnTo>
                    <a:pt x="0" y="57317"/>
                  </a:lnTo>
                  <a:cubicBezTo>
                    <a:pt x="0" y="42116"/>
                    <a:pt x="6039" y="27537"/>
                    <a:pt x="16788" y="16788"/>
                  </a:cubicBezTo>
                  <a:cubicBezTo>
                    <a:pt x="27537" y="6039"/>
                    <a:pt x="42116" y="0"/>
                    <a:pt x="57317" y="0"/>
                  </a:cubicBezTo>
                  <a:close/>
                </a:path>
              </a:pathLst>
            </a:custGeom>
            <a:solidFill>
              <a:srgbClr val="E7F5FF"/>
            </a:solidFill>
            <a:ln w="38100" cap="rnd">
              <a:solidFill>
                <a:srgbClr val="1B3344"/>
              </a:solidFill>
              <a:prstDash val="solid"/>
              <a:round/>
            </a:ln>
          </p:spPr>
        </p:sp>
        <p:sp>
          <p:nvSpPr>
            <p:cNvPr name="TextBox 9" id="9"/>
            <p:cNvSpPr txBox="true"/>
            <p:nvPr/>
          </p:nvSpPr>
          <p:spPr>
            <a:xfrm>
              <a:off x="0" y="9525"/>
              <a:ext cx="2098890" cy="773434"/>
            </a:xfrm>
            <a:prstGeom prst="rect">
              <a:avLst/>
            </a:prstGeom>
          </p:spPr>
          <p:txBody>
            <a:bodyPr anchor="ctr" rtlCol="false" tIns="50800" lIns="50800" bIns="50800" rIns="50800"/>
            <a:lstStyle/>
            <a:p>
              <a:pPr algn="ctr">
                <a:lnSpc>
                  <a:spcPts val="2000"/>
                </a:lnSpc>
              </a:pPr>
            </a:p>
          </p:txBody>
        </p:sp>
      </p:grpSp>
      <p:sp>
        <p:nvSpPr>
          <p:cNvPr name="TextBox 10" id="10"/>
          <p:cNvSpPr txBox="true"/>
          <p:nvPr/>
        </p:nvSpPr>
        <p:spPr>
          <a:xfrm rot="0">
            <a:off x="4916015" y="295275"/>
            <a:ext cx="7172134" cy="2543042"/>
          </a:xfrm>
          <a:prstGeom prst="rect">
            <a:avLst/>
          </a:prstGeom>
        </p:spPr>
        <p:txBody>
          <a:bodyPr anchor="t" rtlCol="false" tIns="0" lIns="0" bIns="0" rIns="0">
            <a:spAutoFit/>
          </a:bodyPr>
          <a:lstStyle/>
          <a:p>
            <a:pPr algn="ctr">
              <a:lnSpc>
                <a:spcPts val="7292"/>
              </a:lnSpc>
            </a:pPr>
            <a:r>
              <a:rPr lang="en-US" sz="8579">
                <a:solidFill>
                  <a:srgbClr val="1B3344"/>
                </a:solidFill>
                <a:latin typeface="Montnapha Medium"/>
              </a:rPr>
              <a:t>EVALUATION MODEL</a:t>
            </a:r>
          </a:p>
          <a:p>
            <a:pPr algn="ctr">
              <a:lnSpc>
                <a:spcPts val="5299"/>
              </a:lnSpc>
            </a:pPr>
          </a:p>
        </p:txBody>
      </p:sp>
      <p:sp>
        <p:nvSpPr>
          <p:cNvPr name="Freeform 11" id="11"/>
          <p:cNvSpPr/>
          <p:nvPr/>
        </p:nvSpPr>
        <p:spPr>
          <a:xfrm flipH="false" flipV="false" rot="0">
            <a:off x="16213567" y="720204"/>
            <a:ext cx="3348176" cy="845414"/>
          </a:xfrm>
          <a:custGeom>
            <a:avLst/>
            <a:gdLst/>
            <a:ahLst/>
            <a:cxnLst/>
            <a:rect r="r" b="b" t="t" l="l"/>
            <a:pathLst>
              <a:path h="845414" w="3348176">
                <a:moveTo>
                  <a:pt x="0" y="0"/>
                </a:moveTo>
                <a:lnTo>
                  <a:pt x="3348176" y="0"/>
                </a:lnTo>
                <a:lnTo>
                  <a:pt x="3348176" y="845414"/>
                </a:lnTo>
                <a:lnTo>
                  <a:pt x="0" y="84541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2" id="12"/>
          <p:cNvGrpSpPr/>
          <p:nvPr/>
        </p:nvGrpSpPr>
        <p:grpSpPr>
          <a:xfrm rot="0">
            <a:off x="-102913" y="2202972"/>
            <a:ext cx="9144000" cy="7055328"/>
            <a:chOff x="0" y="0"/>
            <a:chExt cx="2408296" cy="1858193"/>
          </a:xfrm>
        </p:grpSpPr>
        <p:sp>
          <p:nvSpPr>
            <p:cNvPr name="Freeform 13" id="13"/>
            <p:cNvSpPr/>
            <p:nvPr/>
          </p:nvSpPr>
          <p:spPr>
            <a:xfrm flipH="false" flipV="false" rot="0">
              <a:off x="0" y="0"/>
              <a:ext cx="2408296" cy="1858193"/>
            </a:xfrm>
            <a:custGeom>
              <a:avLst/>
              <a:gdLst/>
              <a:ahLst/>
              <a:cxnLst/>
              <a:rect r="r" b="b" t="t" l="l"/>
              <a:pathLst>
                <a:path h="1858193" w="2408296">
                  <a:moveTo>
                    <a:pt x="49953" y="0"/>
                  </a:moveTo>
                  <a:lnTo>
                    <a:pt x="2358343" y="0"/>
                  </a:lnTo>
                  <a:cubicBezTo>
                    <a:pt x="2371591" y="0"/>
                    <a:pt x="2384297" y="5263"/>
                    <a:pt x="2393665" y="14631"/>
                  </a:cubicBezTo>
                  <a:cubicBezTo>
                    <a:pt x="2403033" y="23999"/>
                    <a:pt x="2408296" y="36705"/>
                    <a:pt x="2408296" y="49953"/>
                  </a:cubicBezTo>
                  <a:lnTo>
                    <a:pt x="2408296" y="1808240"/>
                  </a:lnTo>
                  <a:cubicBezTo>
                    <a:pt x="2408296" y="1821488"/>
                    <a:pt x="2403033" y="1834194"/>
                    <a:pt x="2393665" y="1843562"/>
                  </a:cubicBezTo>
                  <a:cubicBezTo>
                    <a:pt x="2384297" y="1852931"/>
                    <a:pt x="2371591" y="1858193"/>
                    <a:pt x="2358343" y="1858193"/>
                  </a:cubicBezTo>
                  <a:lnTo>
                    <a:pt x="49953" y="1858193"/>
                  </a:lnTo>
                  <a:cubicBezTo>
                    <a:pt x="36705" y="1858193"/>
                    <a:pt x="23999" y="1852931"/>
                    <a:pt x="14631" y="1843562"/>
                  </a:cubicBezTo>
                  <a:cubicBezTo>
                    <a:pt x="5263" y="1834194"/>
                    <a:pt x="0" y="1821488"/>
                    <a:pt x="0" y="1808240"/>
                  </a:cubicBezTo>
                  <a:lnTo>
                    <a:pt x="0" y="49953"/>
                  </a:lnTo>
                  <a:cubicBezTo>
                    <a:pt x="0" y="36705"/>
                    <a:pt x="5263" y="23999"/>
                    <a:pt x="14631" y="14631"/>
                  </a:cubicBezTo>
                  <a:cubicBezTo>
                    <a:pt x="23999" y="5263"/>
                    <a:pt x="36705" y="0"/>
                    <a:pt x="49953" y="0"/>
                  </a:cubicBezTo>
                  <a:close/>
                </a:path>
              </a:pathLst>
            </a:custGeom>
            <a:solidFill>
              <a:srgbClr val="B5CBDB"/>
            </a:solidFill>
            <a:ln w="38100" cap="rnd">
              <a:solidFill>
                <a:srgbClr val="1B3344"/>
              </a:solidFill>
              <a:prstDash val="solid"/>
              <a:round/>
            </a:ln>
          </p:spPr>
        </p:sp>
        <p:sp>
          <p:nvSpPr>
            <p:cNvPr name="TextBox 14" id="14"/>
            <p:cNvSpPr txBox="true"/>
            <p:nvPr/>
          </p:nvSpPr>
          <p:spPr>
            <a:xfrm>
              <a:off x="0" y="9525"/>
              <a:ext cx="2408296" cy="1848668"/>
            </a:xfrm>
            <a:prstGeom prst="rect">
              <a:avLst/>
            </a:prstGeom>
          </p:spPr>
          <p:txBody>
            <a:bodyPr anchor="ctr" rtlCol="false" tIns="50800" lIns="50800" bIns="50800" rIns="50800"/>
            <a:lstStyle/>
            <a:p>
              <a:pPr algn="ctr">
                <a:lnSpc>
                  <a:spcPts val="2000"/>
                </a:lnSpc>
              </a:pPr>
            </a:p>
          </p:txBody>
        </p:sp>
      </p:grpSp>
      <p:grpSp>
        <p:nvGrpSpPr>
          <p:cNvPr name="Group 15" id="15"/>
          <p:cNvGrpSpPr/>
          <p:nvPr/>
        </p:nvGrpSpPr>
        <p:grpSpPr>
          <a:xfrm rot="0">
            <a:off x="-375647" y="1856611"/>
            <a:ext cx="4191965" cy="1411200"/>
            <a:chOff x="0" y="0"/>
            <a:chExt cx="1104057" cy="371674"/>
          </a:xfrm>
        </p:grpSpPr>
        <p:sp>
          <p:nvSpPr>
            <p:cNvPr name="Freeform 16" id="16"/>
            <p:cNvSpPr/>
            <p:nvPr/>
          </p:nvSpPr>
          <p:spPr>
            <a:xfrm flipH="false" flipV="false" rot="0">
              <a:off x="0" y="0"/>
              <a:ext cx="1104057" cy="371674"/>
            </a:xfrm>
            <a:custGeom>
              <a:avLst/>
              <a:gdLst/>
              <a:ahLst/>
              <a:cxnLst/>
              <a:rect r="r" b="b" t="t" l="l"/>
              <a:pathLst>
                <a:path h="371674" w="1104057">
                  <a:moveTo>
                    <a:pt x="108964" y="0"/>
                  </a:moveTo>
                  <a:lnTo>
                    <a:pt x="995093" y="0"/>
                  </a:lnTo>
                  <a:cubicBezTo>
                    <a:pt x="1055272" y="0"/>
                    <a:pt x="1104057" y="48785"/>
                    <a:pt x="1104057" y="108964"/>
                  </a:cubicBezTo>
                  <a:lnTo>
                    <a:pt x="1104057" y="262710"/>
                  </a:lnTo>
                  <a:cubicBezTo>
                    <a:pt x="1104057" y="322889"/>
                    <a:pt x="1055272" y="371674"/>
                    <a:pt x="995093" y="371674"/>
                  </a:cubicBezTo>
                  <a:lnTo>
                    <a:pt x="108964" y="371674"/>
                  </a:lnTo>
                  <a:cubicBezTo>
                    <a:pt x="48785" y="371674"/>
                    <a:pt x="0" y="322889"/>
                    <a:pt x="0" y="262710"/>
                  </a:cubicBezTo>
                  <a:lnTo>
                    <a:pt x="0" y="108964"/>
                  </a:lnTo>
                  <a:cubicBezTo>
                    <a:pt x="0" y="48785"/>
                    <a:pt x="48785" y="0"/>
                    <a:pt x="108964" y="0"/>
                  </a:cubicBezTo>
                  <a:close/>
                </a:path>
              </a:pathLst>
            </a:custGeom>
            <a:solidFill>
              <a:srgbClr val="375F7B"/>
            </a:solidFill>
            <a:ln w="38100" cap="rnd">
              <a:solidFill>
                <a:srgbClr val="1B3344"/>
              </a:solidFill>
              <a:prstDash val="solid"/>
              <a:round/>
            </a:ln>
          </p:spPr>
        </p:sp>
        <p:sp>
          <p:nvSpPr>
            <p:cNvPr name="TextBox 17" id="17"/>
            <p:cNvSpPr txBox="true"/>
            <p:nvPr/>
          </p:nvSpPr>
          <p:spPr>
            <a:xfrm>
              <a:off x="0" y="9525"/>
              <a:ext cx="1104057" cy="362149"/>
            </a:xfrm>
            <a:prstGeom prst="rect">
              <a:avLst/>
            </a:prstGeom>
          </p:spPr>
          <p:txBody>
            <a:bodyPr anchor="ctr" rtlCol="false" tIns="50800" lIns="50800" bIns="50800" rIns="50800"/>
            <a:lstStyle/>
            <a:p>
              <a:pPr algn="ctr">
                <a:lnSpc>
                  <a:spcPts val="2000"/>
                </a:lnSpc>
              </a:pPr>
            </a:p>
          </p:txBody>
        </p:sp>
      </p:grpSp>
      <p:sp>
        <p:nvSpPr>
          <p:cNvPr name="TextBox 18" id="18"/>
          <p:cNvSpPr txBox="true"/>
          <p:nvPr/>
        </p:nvSpPr>
        <p:spPr>
          <a:xfrm rot="0">
            <a:off x="-375647" y="2206625"/>
            <a:ext cx="4259192" cy="537845"/>
          </a:xfrm>
          <a:prstGeom prst="rect">
            <a:avLst/>
          </a:prstGeom>
        </p:spPr>
        <p:txBody>
          <a:bodyPr anchor="t" rtlCol="false" tIns="0" lIns="0" bIns="0" rIns="0">
            <a:spAutoFit/>
          </a:bodyPr>
          <a:lstStyle/>
          <a:p>
            <a:pPr algn="ctr">
              <a:lnSpc>
                <a:spcPts val="4479"/>
              </a:lnSpc>
            </a:pPr>
            <a:r>
              <a:rPr lang="en-US" sz="3199">
                <a:solidFill>
                  <a:srgbClr val="F7F7F7"/>
                </a:solidFill>
                <a:latin typeface="Merriweather Sans Bold"/>
              </a:rPr>
              <a:t>Silhouette Score</a:t>
            </a:r>
          </a:p>
        </p:txBody>
      </p:sp>
      <p:sp>
        <p:nvSpPr>
          <p:cNvPr name="TextBox 19" id="19"/>
          <p:cNvSpPr txBox="true"/>
          <p:nvPr/>
        </p:nvSpPr>
        <p:spPr>
          <a:xfrm rot="0">
            <a:off x="248217" y="3570094"/>
            <a:ext cx="8557288" cy="5425440"/>
          </a:xfrm>
          <a:prstGeom prst="rect">
            <a:avLst/>
          </a:prstGeom>
        </p:spPr>
        <p:txBody>
          <a:bodyPr anchor="t" rtlCol="false" tIns="0" lIns="0" bIns="0" rIns="0">
            <a:spAutoFit/>
          </a:bodyPr>
          <a:lstStyle/>
          <a:p>
            <a:pPr algn="just" marL="518160" indent="-259080" lvl="1">
              <a:lnSpc>
                <a:spcPts val="3359"/>
              </a:lnSpc>
              <a:buFont typeface="Arial"/>
              <a:buChar char="•"/>
            </a:pPr>
            <a:r>
              <a:rPr lang="en-US" sz="2400">
                <a:solidFill>
                  <a:srgbClr val="1B3344"/>
                </a:solidFill>
                <a:latin typeface="Montnapha"/>
              </a:rPr>
              <a:t>The average Silhouette score is : 0.9335535303223773</a:t>
            </a:r>
          </a:p>
          <a:p>
            <a:pPr algn="just">
              <a:lnSpc>
                <a:spcPts val="3359"/>
              </a:lnSpc>
            </a:pPr>
            <a:r>
              <a:rPr lang="en-US" sz="2400">
                <a:solidFill>
                  <a:srgbClr val="1B3344"/>
                </a:solidFill>
                <a:latin typeface="Montnapha"/>
              </a:rPr>
              <a:t>Dengan rata-rata Silhouette Score sebesar 0,93, hal ini menunjukkan bahwa hasil clustering mempunyai interpretasi yang sangat baik. Hal ini menunjukkan bahwa titik-titik data pada setiap cluster cenderung berdekatan dengan titik-titik lain dalam cluster yang sama, dan berjauhan dengan titik-titik pada cluster lain. Dengan demikian, dapat disimpulkan bahwa hasil clustering relatif kohesif dan valid, serta model KMeans mampu menemukan pola signifikan pada data. Berdasarkan nilai Silhouette Score yang tinggi, kita dapat mempunyai keyakinan yang kuat bahwa hasil clustering yang dihasilkan oleh algoritma KMeans pada data yang diberikan secara umum berhasil dan berkualitas baik.</a:t>
            </a:r>
          </a:p>
        </p:txBody>
      </p:sp>
      <p:grpSp>
        <p:nvGrpSpPr>
          <p:cNvPr name="Group 20" id="20"/>
          <p:cNvGrpSpPr/>
          <p:nvPr/>
        </p:nvGrpSpPr>
        <p:grpSpPr>
          <a:xfrm rot="0">
            <a:off x="9144000" y="2202972"/>
            <a:ext cx="9327991" cy="7055328"/>
            <a:chOff x="0" y="0"/>
            <a:chExt cx="2456755" cy="1858193"/>
          </a:xfrm>
        </p:grpSpPr>
        <p:sp>
          <p:nvSpPr>
            <p:cNvPr name="Freeform 21" id="21"/>
            <p:cNvSpPr/>
            <p:nvPr/>
          </p:nvSpPr>
          <p:spPr>
            <a:xfrm flipH="false" flipV="false" rot="0">
              <a:off x="0" y="0"/>
              <a:ext cx="2456755" cy="1858193"/>
            </a:xfrm>
            <a:custGeom>
              <a:avLst/>
              <a:gdLst/>
              <a:ahLst/>
              <a:cxnLst/>
              <a:rect r="r" b="b" t="t" l="l"/>
              <a:pathLst>
                <a:path h="1858193" w="2456755">
                  <a:moveTo>
                    <a:pt x="48968" y="0"/>
                  </a:moveTo>
                  <a:lnTo>
                    <a:pt x="2407787" y="0"/>
                  </a:lnTo>
                  <a:cubicBezTo>
                    <a:pt x="2434831" y="0"/>
                    <a:pt x="2456755" y="21924"/>
                    <a:pt x="2456755" y="48968"/>
                  </a:cubicBezTo>
                  <a:lnTo>
                    <a:pt x="2456755" y="1809225"/>
                  </a:lnTo>
                  <a:cubicBezTo>
                    <a:pt x="2456755" y="1836270"/>
                    <a:pt x="2434831" y="1858193"/>
                    <a:pt x="2407787" y="1858193"/>
                  </a:cubicBezTo>
                  <a:lnTo>
                    <a:pt x="48968" y="1858193"/>
                  </a:lnTo>
                  <a:cubicBezTo>
                    <a:pt x="21924" y="1858193"/>
                    <a:pt x="0" y="1836270"/>
                    <a:pt x="0" y="1809225"/>
                  </a:cubicBezTo>
                  <a:lnTo>
                    <a:pt x="0" y="48968"/>
                  </a:lnTo>
                  <a:cubicBezTo>
                    <a:pt x="0" y="21924"/>
                    <a:pt x="21924" y="0"/>
                    <a:pt x="48968" y="0"/>
                  </a:cubicBezTo>
                  <a:close/>
                </a:path>
              </a:pathLst>
            </a:custGeom>
            <a:solidFill>
              <a:srgbClr val="B5CBDB"/>
            </a:solidFill>
            <a:ln w="38100" cap="rnd">
              <a:solidFill>
                <a:srgbClr val="1B3344"/>
              </a:solidFill>
              <a:prstDash val="solid"/>
              <a:round/>
            </a:ln>
          </p:spPr>
        </p:sp>
        <p:sp>
          <p:nvSpPr>
            <p:cNvPr name="TextBox 22" id="22"/>
            <p:cNvSpPr txBox="true"/>
            <p:nvPr/>
          </p:nvSpPr>
          <p:spPr>
            <a:xfrm>
              <a:off x="0" y="9525"/>
              <a:ext cx="2456755" cy="1848668"/>
            </a:xfrm>
            <a:prstGeom prst="rect">
              <a:avLst/>
            </a:prstGeom>
          </p:spPr>
          <p:txBody>
            <a:bodyPr anchor="ctr" rtlCol="false" tIns="50800" lIns="50800" bIns="50800" rIns="50800"/>
            <a:lstStyle/>
            <a:p>
              <a:pPr algn="ctr">
                <a:lnSpc>
                  <a:spcPts val="2000"/>
                </a:lnSpc>
              </a:pPr>
            </a:p>
          </p:txBody>
        </p:sp>
      </p:grpSp>
      <p:grpSp>
        <p:nvGrpSpPr>
          <p:cNvPr name="Group 23" id="23"/>
          <p:cNvGrpSpPr/>
          <p:nvPr/>
        </p:nvGrpSpPr>
        <p:grpSpPr>
          <a:xfrm rot="0">
            <a:off x="13807995" y="1740434"/>
            <a:ext cx="4663995" cy="1527378"/>
            <a:chOff x="0" y="0"/>
            <a:chExt cx="1228377" cy="402272"/>
          </a:xfrm>
        </p:grpSpPr>
        <p:sp>
          <p:nvSpPr>
            <p:cNvPr name="Freeform 24" id="24"/>
            <p:cNvSpPr/>
            <p:nvPr/>
          </p:nvSpPr>
          <p:spPr>
            <a:xfrm flipH="false" flipV="false" rot="0">
              <a:off x="0" y="0"/>
              <a:ext cx="1228377" cy="402272"/>
            </a:xfrm>
            <a:custGeom>
              <a:avLst/>
              <a:gdLst/>
              <a:ahLst/>
              <a:cxnLst/>
              <a:rect r="r" b="b" t="t" l="l"/>
              <a:pathLst>
                <a:path h="402272" w="1228377">
                  <a:moveTo>
                    <a:pt x="97936" y="0"/>
                  </a:moveTo>
                  <a:lnTo>
                    <a:pt x="1130441" y="0"/>
                  </a:lnTo>
                  <a:cubicBezTo>
                    <a:pt x="1156416" y="0"/>
                    <a:pt x="1181326" y="10318"/>
                    <a:pt x="1199693" y="28685"/>
                  </a:cubicBezTo>
                  <a:cubicBezTo>
                    <a:pt x="1218059" y="47051"/>
                    <a:pt x="1228377" y="71962"/>
                    <a:pt x="1228377" y="97936"/>
                  </a:cubicBezTo>
                  <a:lnTo>
                    <a:pt x="1228377" y="304336"/>
                  </a:lnTo>
                  <a:cubicBezTo>
                    <a:pt x="1228377" y="330311"/>
                    <a:pt x="1218059" y="355221"/>
                    <a:pt x="1199693" y="373588"/>
                  </a:cubicBezTo>
                  <a:cubicBezTo>
                    <a:pt x="1181326" y="391954"/>
                    <a:pt x="1156416" y="402272"/>
                    <a:pt x="1130441" y="402272"/>
                  </a:cubicBezTo>
                  <a:lnTo>
                    <a:pt x="97936" y="402272"/>
                  </a:lnTo>
                  <a:cubicBezTo>
                    <a:pt x="71962" y="402272"/>
                    <a:pt x="47051" y="391954"/>
                    <a:pt x="28685" y="373588"/>
                  </a:cubicBezTo>
                  <a:cubicBezTo>
                    <a:pt x="10318" y="355221"/>
                    <a:pt x="0" y="330311"/>
                    <a:pt x="0" y="304336"/>
                  </a:cubicBezTo>
                  <a:lnTo>
                    <a:pt x="0" y="97936"/>
                  </a:lnTo>
                  <a:cubicBezTo>
                    <a:pt x="0" y="71962"/>
                    <a:pt x="10318" y="47051"/>
                    <a:pt x="28685" y="28685"/>
                  </a:cubicBezTo>
                  <a:cubicBezTo>
                    <a:pt x="47051" y="10318"/>
                    <a:pt x="71962" y="0"/>
                    <a:pt x="97936" y="0"/>
                  </a:cubicBezTo>
                  <a:close/>
                </a:path>
              </a:pathLst>
            </a:custGeom>
            <a:solidFill>
              <a:srgbClr val="375F7B"/>
            </a:solidFill>
            <a:ln w="38100" cap="rnd">
              <a:solidFill>
                <a:srgbClr val="1B3344"/>
              </a:solidFill>
              <a:prstDash val="solid"/>
              <a:round/>
            </a:ln>
          </p:spPr>
        </p:sp>
        <p:sp>
          <p:nvSpPr>
            <p:cNvPr name="TextBox 25" id="25"/>
            <p:cNvSpPr txBox="true"/>
            <p:nvPr/>
          </p:nvSpPr>
          <p:spPr>
            <a:xfrm>
              <a:off x="0" y="9525"/>
              <a:ext cx="1228377" cy="392747"/>
            </a:xfrm>
            <a:prstGeom prst="rect">
              <a:avLst/>
            </a:prstGeom>
          </p:spPr>
          <p:txBody>
            <a:bodyPr anchor="ctr" rtlCol="false" tIns="50800" lIns="50800" bIns="50800" rIns="50800"/>
            <a:lstStyle/>
            <a:p>
              <a:pPr algn="ctr">
                <a:lnSpc>
                  <a:spcPts val="2000"/>
                </a:lnSpc>
              </a:pPr>
            </a:p>
          </p:txBody>
        </p:sp>
      </p:grpSp>
      <p:sp>
        <p:nvSpPr>
          <p:cNvPr name="TextBox 26" id="26"/>
          <p:cNvSpPr txBox="true"/>
          <p:nvPr/>
        </p:nvSpPr>
        <p:spPr>
          <a:xfrm rot="0">
            <a:off x="14010397" y="1953922"/>
            <a:ext cx="4259192" cy="1099820"/>
          </a:xfrm>
          <a:prstGeom prst="rect">
            <a:avLst/>
          </a:prstGeom>
        </p:spPr>
        <p:txBody>
          <a:bodyPr anchor="t" rtlCol="false" tIns="0" lIns="0" bIns="0" rIns="0">
            <a:spAutoFit/>
          </a:bodyPr>
          <a:lstStyle/>
          <a:p>
            <a:pPr algn="ctr">
              <a:lnSpc>
                <a:spcPts val="4480"/>
              </a:lnSpc>
            </a:pPr>
            <a:r>
              <a:rPr lang="en-US" sz="3200">
                <a:solidFill>
                  <a:srgbClr val="F7F7F7"/>
                </a:solidFill>
                <a:latin typeface="Merriweather Sans Bold"/>
              </a:rPr>
              <a:t>Davies-Bouldin</a:t>
            </a:r>
          </a:p>
          <a:p>
            <a:pPr algn="ctr">
              <a:lnSpc>
                <a:spcPts val="4480"/>
              </a:lnSpc>
            </a:pPr>
            <a:r>
              <a:rPr lang="en-US" sz="3200">
                <a:solidFill>
                  <a:srgbClr val="F7F7F7"/>
                </a:solidFill>
                <a:latin typeface="Merriweather Sans Bold"/>
              </a:rPr>
              <a:t>Index</a:t>
            </a:r>
          </a:p>
        </p:txBody>
      </p:sp>
      <p:sp>
        <p:nvSpPr>
          <p:cNvPr name="TextBox 27" id="27"/>
          <p:cNvSpPr txBox="true"/>
          <p:nvPr/>
        </p:nvSpPr>
        <p:spPr>
          <a:xfrm rot="0">
            <a:off x="9503359" y="3458312"/>
            <a:ext cx="8609273" cy="4587240"/>
          </a:xfrm>
          <a:prstGeom prst="rect">
            <a:avLst/>
          </a:prstGeom>
        </p:spPr>
        <p:txBody>
          <a:bodyPr anchor="t" rtlCol="false" tIns="0" lIns="0" bIns="0" rIns="0">
            <a:spAutoFit/>
          </a:bodyPr>
          <a:lstStyle/>
          <a:p>
            <a:pPr algn="just" marL="518160" indent="-259080" lvl="1">
              <a:lnSpc>
                <a:spcPts val="3359"/>
              </a:lnSpc>
              <a:buFont typeface="Arial"/>
              <a:buChar char="•"/>
            </a:pPr>
            <a:r>
              <a:rPr lang="en-US" sz="2400">
                <a:solidFill>
                  <a:srgbClr val="1B3344"/>
                </a:solidFill>
                <a:latin typeface="Montnapha"/>
              </a:rPr>
              <a:t>The Davies-Bouldin Index is: 0.257800243473641</a:t>
            </a:r>
          </a:p>
          <a:p>
            <a:pPr algn="just">
              <a:lnSpc>
                <a:spcPts val="3359"/>
              </a:lnSpc>
            </a:pPr>
            <a:r>
              <a:rPr lang="en-US" sz="2400">
                <a:solidFill>
                  <a:srgbClr val="1B3344"/>
                </a:solidFill>
                <a:latin typeface="Montnapha"/>
              </a:rPr>
              <a:t>Dengan nilai DBI sebesar 0,2578 menunjukkan bahwa hasil clustering mempunyai interpretasi yang baik. Nilai DBI yang rendah menunjukkan bahwa cluster mempunyai variansi intra-cluster yang kecil dan varians antarcluster yang besar. Dengan demikian, hasil pengelompokan cenderung memiliki perbedaan jumlah antar cluster yang besar, dan masing-masing cluster secara internal relatif homogen. Kesimpulannya, DBI memberikan indikasi yang baik mengenai kualitas pengelompokan, dengan nilai yang rendah menunjukkan hasil pengelompokan yang lebih baik. </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B5CBDB"/>
        </a:solidFill>
      </p:bgPr>
    </p:bg>
    <p:spTree>
      <p:nvGrpSpPr>
        <p:cNvPr id="1" name=""/>
        <p:cNvGrpSpPr/>
        <p:nvPr/>
      </p:nvGrpSpPr>
      <p:grpSpPr>
        <a:xfrm>
          <a:off x="0" y="0"/>
          <a:ext cx="0" cy="0"/>
          <a:chOff x="0" y="0"/>
          <a:chExt cx="0" cy="0"/>
        </a:xfrm>
      </p:grpSpPr>
      <p:grpSp>
        <p:nvGrpSpPr>
          <p:cNvPr name="Group 2" id="2"/>
          <p:cNvGrpSpPr/>
          <p:nvPr/>
        </p:nvGrpSpPr>
        <p:grpSpPr>
          <a:xfrm rot="0">
            <a:off x="-183991" y="9258300"/>
            <a:ext cx="18655982" cy="1832410"/>
            <a:chOff x="0" y="0"/>
            <a:chExt cx="4913510" cy="482610"/>
          </a:xfrm>
        </p:grpSpPr>
        <p:sp>
          <p:nvSpPr>
            <p:cNvPr name="Freeform 3" id="3"/>
            <p:cNvSpPr/>
            <p:nvPr/>
          </p:nvSpPr>
          <p:spPr>
            <a:xfrm flipH="false" flipV="false" rot="0">
              <a:off x="0" y="0"/>
              <a:ext cx="4913509" cy="482610"/>
            </a:xfrm>
            <a:custGeom>
              <a:avLst/>
              <a:gdLst/>
              <a:ahLst/>
              <a:cxnLst/>
              <a:rect r="r" b="b" t="t" l="l"/>
              <a:pathLst>
                <a:path h="482610" w="4913509">
                  <a:moveTo>
                    <a:pt x="41498" y="0"/>
                  </a:moveTo>
                  <a:lnTo>
                    <a:pt x="4872011" y="0"/>
                  </a:lnTo>
                  <a:cubicBezTo>
                    <a:pt x="4883017" y="0"/>
                    <a:pt x="4893572" y="4372"/>
                    <a:pt x="4901355" y="12155"/>
                  </a:cubicBezTo>
                  <a:cubicBezTo>
                    <a:pt x="4909137" y="19937"/>
                    <a:pt x="4913509" y="30492"/>
                    <a:pt x="4913509" y="41498"/>
                  </a:cubicBezTo>
                  <a:lnTo>
                    <a:pt x="4913509" y="441112"/>
                  </a:lnTo>
                  <a:cubicBezTo>
                    <a:pt x="4913509" y="452118"/>
                    <a:pt x="4909137" y="462673"/>
                    <a:pt x="4901355" y="470456"/>
                  </a:cubicBezTo>
                  <a:cubicBezTo>
                    <a:pt x="4893572" y="478238"/>
                    <a:pt x="4883017" y="482610"/>
                    <a:pt x="4872011" y="482610"/>
                  </a:cubicBezTo>
                  <a:lnTo>
                    <a:pt x="41498" y="482610"/>
                  </a:lnTo>
                  <a:cubicBezTo>
                    <a:pt x="30492" y="482610"/>
                    <a:pt x="19937" y="478238"/>
                    <a:pt x="12155" y="470456"/>
                  </a:cubicBezTo>
                  <a:cubicBezTo>
                    <a:pt x="4372" y="462673"/>
                    <a:pt x="0" y="452118"/>
                    <a:pt x="0" y="441112"/>
                  </a:cubicBezTo>
                  <a:lnTo>
                    <a:pt x="0" y="41498"/>
                  </a:lnTo>
                  <a:cubicBezTo>
                    <a:pt x="0" y="30492"/>
                    <a:pt x="4372" y="19937"/>
                    <a:pt x="12155" y="12155"/>
                  </a:cubicBezTo>
                  <a:cubicBezTo>
                    <a:pt x="19937" y="4372"/>
                    <a:pt x="30492" y="0"/>
                    <a:pt x="41498" y="0"/>
                  </a:cubicBezTo>
                  <a:close/>
                </a:path>
              </a:pathLst>
            </a:custGeom>
            <a:solidFill>
              <a:srgbClr val="E7F5FF"/>
            </a:solidFill>
            <a:ln w="38100" cap="rnd">
              <a:solidFill>
                <a:srgbClr val="1B3344"/>
              </a:solidFill>
              <a:prstDash val="solid"/>
              <a:round/>
            </a:ln>
          </p:spPr>
        </p:sp>
        <p:sp>
          <p:nvSpPr>
            <p:cNvPr name="TextBox 4" id="4"/>
            <p:cNvSpPr txBox="true"/>
            <p:nvPr/>
          </p:nvSpPr>
          <p:spPr>
            <a:xfrm>
              <a:off x="0" y="9525"/>
              <a:ext cx="4913510" cy="473085"/>
            </a:xfrm>
            <a:prstGeom prst="rect">
              <a:avLst/>
            </a:prstGeom>
          </p:spPr>
          <p:txBody>
            <a:bodyPr anchor="ctr" rtlCol="false" tIns="50800" lIns="50800" bIns="50800" rIns="50800"/>
            <a:lstStyle/>
            <a:p>
              <a:pPr algn="ctr">
                <a:lnSpc>
                  <a:spcPts val="2000"/>
                </a:lnSpc>
              </a:pPr>
            </a:p>
          </p:txBody>
        </p:sp>
      </p:grpSp>
      <p:sp>
        <p:nvSpPr>
          <p:cNvPr name="Freeform 5" id="5"/>
          <p:cNvSpPr/>
          <p:nvPr/>
        </p:nvSpPr>
        <p:spPr>
          <a:xfrm flipH="false" flipV="false" rot="0">
            <a:off x="-1047431" y="720204"/>
            <a:ext cx="3348176" cy="845414"/>
          </a:xfrm>
          <a:custGeom>
            <a:avLst/>
            <a:gdLst/>
            <a:ahLst/>
            <a:cxnLst/>
            <a:rect r="r" b="b" t="t" l="l"/>
            <a:pathLst>
              <a:path h="845414" w="3348176">
                <a:moveTo>
                  <a:pt x="0" y="0"/>
                </a:moveTo>
                <a:lnTo>
                  <a:pt x="3348176" y="0"/>
                </a:lnTo>
                <a:lnTo>
                  <a:pt x="3348176" y="845414"/>
                </a:lnTo>
                <a:lnTo>
                  <a:pt x="0" y="84541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6" id="6"/>
          <p:cNvGrpSpPr/>
          <p:nvPr/>
        </p:nvGrpSpPr>
        <p:grpSpPr>
          <a:xfrm rot="0">
            <a:off x="4242539" y="-1105239"/>
            <a:ext cx="9391541" cy="2972798"/>
            <a:chOff x="0" y="0"/>
            <a:chExt cx="2473492" cy="782959"/>
          </a:xfrm>
        </p:grpSpPr>
        <p:sp>
          <p:nvSpPr>
            <p:cNvPr name="Freeform 7" id="7"/>
            <p:cNvSpPr/>
            <p:nvPr/>
          </p:nvSpPr>
          <p:spPr>
            <a:xfrm flipH="false" flipV="false" rot="0">
              <a:off x="0" y="0"/>
              <a:ext cx="2473492" cy="782959"/>
            </a:xfrm>
            <a:custGeom>
              <a:avLst/>
              <a:gdLst/>
              <a:ahLst/>
              <a:cxnLst/>
              <a:rect r="r" b="b" t="t" l="l"/>
              <a:pathLst>
                <a:path h="782959" w="2473492">
                  <a:moveTo>
                    <a:pt x="48637" y="0"/>
                  </a:moveTo>
                  <a:lnTo>
                    <a:pt x="2424856" y="0"/>
                  </a:lnTo>
                  <a:cubicBezTo>
                    <a:pt x="2451717" y="0"/>
                    <a:pt x="2473492" y="21775"/>
                    <a:pt x="2473492" y="48637"/>
                  </a:cubicBezTo>
                  <a:lnTo>
                    <a:pt x="2473492" y="734322"/>
                  </a:lnTo>
                  <a:cubicBezTo>
                    <a:pt x="2473492" y="747222"/>
                    <a:pt x="2468368" y="759593"/>
                    <a:pt x="2459247" y="768714"/>
                  </a:cubicBezTo>
                  <a:cubicBezTo>
                    <a:pt x="2450126" y="777835"/>
                    <a:pt x="2437755" y="782959"/>
                    <a:pt x="2424856" y="782959"/>
                  </a:cubicBezTo>
                  <a:lnTo>
                    <a:pt x="48637" y="782959"/>
                  </a:lnTo>
                  <a:cubicBezTo>
                    <a:pt x="35737" y="782959"/>
                    <a:pt x="23366" y="777835"/>
                    <a:pt x="14245" y="768714"/>
                  </a:cubicBezTo>
                  <a:cubicBezTo>
                    <a:pt x="5124" y="759593"/>
                    <a:pt x="0" y="747222"/>
                    <a:pt x="0" y="734322"/>
                  </a:cubicBezTo>
                  <a:lnTo>
                    <a:pt x="0" y="48637"/>
                  </a:lnTo>
                  <a:cubicBezTo>
                    <a:pt x="0" y="35737"/>
                    <a:pt x="5124" y="23366"/>
                    <a:pt x="14245" y="14245"/>
                  </a:cubicBezTo>
                  <a:cubicBezTo>
                    <a:pt x="23366" y="5124"/>
                    <a:pt x="35737" y="0"/>
                    <a:pt x="48637" y="0"/>
                  </a:cubicBezTo>
                  <a:close/>
                </a:path>
              </a:pathLst>
            </a:custGeom>
            <a:solidFill>
              <a:srgbClr val="E7F5FF"/>
            </a:solidFill>
            <a:ln w="38100" cap="rnd">
              <a:solidFill>
                <a:srgbClr val="1B3344"/>
              </a:solidFill>
              <a:prstDash val="solid"/>
              <a:round/>
            </a:ln>
          </p:spPr>
        </p:sp>
        <p:sp>
          <p:nvSpPr>
            <p:cNvPr name="TextBox 8" id="8"/>
            <p:cNvSpPr txBox="true"/>
            <p:nvPr/>
          </p:nvSpPr>
          <p:spPr>
            <a:xfrm>
              <a:off x="0" y="9525"/>
              <a:ext cx="2473492" cy="773434"/>
            </a:xfrm>
            <a:prstGeom prst="rect">
              <a:avLst/>
            </a:prstGeom>
          </p:spPr>
          <p:txBody>
            <a:bodyPr anchor="ctr" rtlCol="false" tIns="50800" lIns="50800" bIns="50800" rIns="50800"/>
            <a:lstStyle/>
            <a:p>
              <a:pPr algn="ctr">
                <a:lnSpc>
                  <a:spcPts val="2000"/>
                </a:lnSpc>
              </a:pPr>
            </a:p>
          </p:txBody>
        </p:sp>
      </p:grpSp>
      <p:sp>
        <p:nvSpPr>
          <p:cNvPr name="Freeform 9" id="9"/>
          <p:cNvSpPr/>
          <p:nvPr/>
        </p:nvSpPr>
        <p:spPr>
          <a:xfrm flipH="false" flipV="false" rot="0">
            <a:off x="16213567" y="720204"/>
            <a:ext cx="3348176" cy="845414"/>
          </a:xfrm>
          <a:custGeom>
            <a:avLst/>
            <a:gdLst/>
            <a:ahLst/>
            <a:cxnLst/>
            <a:rect r="r" b="b" t="t" l="l"/>
            <a:pathLst>
              <a:path h="845414" w="3348176">
                <a:moveTo>
                  <a:pt x="0" y="0"/>
                </a:moveTo>
                <a:lnTo>
                  <a:pt x="3348176" y="0"/>
                </a:lnTo>
                <a:lnTo>
                  <a:pt x="3348176" y="845414"/>
                </a:lnTo>
                <a:lnTo>
                  <a:pt x="0" y="84541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0" id="10"/>
          <p:cNvGrpSpPr/>
          <p:nvPr/>
        </p:nvGrpSpPr>
        <p:grpSpPr>
          <a:xfrm rot="0">
            <a:off x="3947081" y="2047411"/>
            <a:ext cx="14524910" cy="3959888"/>
            <a:chOff x="0" y="0"/>
            <a:chExt cx="3825491" cy="1042934"/>
          </a:xfrm>
        </p:grpSpPr>
        <p:sp>
          <p:nvSpPr>
            <p:cNvPr name="Freeform 11" id="11"/>
            <p:cNvSpPr/>
            <p:nvPr/>
          </p:nvSpPr>
          <p:spPr>
            <a:xfrm flipH="false" flipV="false" rot="0">
              <a:off x="0" y="0"/>
              <a:ext cx="3825491" cy="1042934"/>
            </a:xfrm>
            <a:custGeom>
              <a:avLst/>
              <a:gdLst/>
              <a:ahLst/>
              <a:cxnLst/>
              <a:rect r="r" b="b" t="t" l="l"/>
              <a:pathLst>
                <a:path h="1042934" w="3825491">
                  <a:moveTo>
                    <a:pt x="31448" y="0"/>
                  </a:moveTo>
                  <a:lnTo>
                    <a:pt x="3794043" y="0"/>
                  </a:lnTo>
                  <a:cubicBezTo>
                    <a:pt x="3811411" y="0"/>
                    <a:pt x="3825491" y="14080"/>
                    <a:pt x="3825491" y="31448"/>
                  </a:cubicBezTo>
                  <a:lnTo>
                    <a:pt x="3825491" y="1011486"/>
                  </a:lnTo>
                  <a:cubicBezTo>
                    <a:pt x="3825491" y="1019826"/>
                    <a:pt x="3822177" y="1027825"/>
                    <a:pt x="3816280" y="1033723"/>
                  </a:cubicBezTo>
                  <a:cubicBezTo>
                    <a:pt x="3810382" y="1039620"/>
                    <a:pt x="3802383" y="1042934"/>
                    <a:pt x="3794043" y="1042934"/>
                  </a:cubicBezTo>
                  <a:lnTo>
                    <a:pt x="31448" y="1042934"/>
                  </a:lnTo>
                  <a:cubicBezTo>
                    <a:pt x="14080" y="1042934"/>
                    <a:pt x="0" y="1028854"/>
                    <a:pt x="0" y="1011486"/>
                  </a:cubicBezTo>
                  <a:lnTo>
                    <a:pt x="0" y="31448"/>
                  </a:lnTo>
                  <a:cubicBezTo>
                    <a:pt x="0" y="23107"/>
                    <a:pt x="3313" y="15108"/>
                    <a:pt x="9211" y="9211"/>
                  </a:cubicBezTo>
                  <a:cubicBezTo>
                    <a:pt x="15108" y="3313"/>
                    <a:pt x="23107" y="0"/>
                    <a:pt x="31448" y="0"/>
                  </a:cubicBezTo>
                  <a:close/>
                </a:path>
              </a:pathLst>
            </a:custGeom>
            <a:solidFill>
              <a:srgbClr val="B5CBDB"/>
            </a:solidFill>
            <a:ln w="38100" cap="rnd">
              <a:solidFill>
                <a:srgbClr val="1B3344"/>
              </a:solidFill>
              <a:prstDash val="solid"/>
              <a:round/>
            </a:ln>
          </p:spPr>
        </p:sp>
        <p:sp>
          <p:nvSpPr>
            <p:cNvPr name="TextBox 12" id="12"/>
            <p:cNvSpPr txBox="true"/>
            <p:nvPr/>
          </p:nvSpPr>
          <p:spPr>
            <a:xfrm>
              <a:off x="0" y="9525"/>
              <a:ext cx="3825491" cy="1033409"/>
            </a:xfrm>
            <a:prstGeom prst="rect">
              <a:avLst/>
            </a:prstGeom>
          </p:spPr>
          <p:txBody>
            <a:bodyPr anchor="ctr" rtlCol="false" tIns="50800" lIns="50800" bIns="50800" rIns="50800"/>
            <a:lstStyle/>
            <a:p>
              <a:pPr algn="ctr">
                <a:lnSpc>
                  <a:spcPts val="2000"/>
                </a:lnSpc>
              </a:pPr>
            </a:p>
          </p:txBody>
        </p:sp>
      </p:grpSp>
      <p:grpSp>
        <p:nvGrpSpPr>
          <p:cNvPr name="Group 13" id="13"/>
          <p:cNvGrpSpPr/>
          <p:nvPr/>
        </p:nvGrpSpPr>
        <p:grpSpPr>
          <a:xfrm rot="0">
            <a:off x="-1817818" y="2286659"/>
            <a:ext cx="6396270" cy="1984361"/>
            <a:chOff x="0" y="0"/>
            <a:chExt cx="1684614" cy="522630"/>
          </a:xfrm>
        </p:grpSpPr>
        <p:sp>
          <p:nvSpPr>
            <p:cNvPr name="Freeform 14" id="14"/>
            <p:cNvSpPr/>
            <p:nvPr/>
          </p:nvSpPr>
          <p:spPr>
            <a:xfrm flipH="false" flipV="false" rot="0">
              <a:off x="0" y="0"/>
              <a:ext cx="1684614" cy="522630"/>
            </a:xfrm>
            <a:custGeom>
              <a:avLst/>
              <a:gdLst/>
              <a:ahLst/>
              <a:cxnLst/>
              <a:rect r="r" b="b" t="t" l="l"/>
              <a:pathLst>
                <a:path h="522630" w="1684614">
                  <a:moveTo>
                    <a:pt x="71412" y="0"/>
                  </a:moveTo>
                  <a:lnTo>
                    <a:pt x="1613202" y="0"/>
                  </a:lnTo>
                  <a:cubicBezTo>
                    <a:pt x="1632142" y="0"/>
                    <a:pt x="1650306" y="7524"/>
                    <a:pt x="1663698" y="20916"/>
                  </a:cubicBezTo>
                  <a:cubicBezTo>
                    <a:pt x="1677091" y="34309"/>
                    <a:pt x="1684614" y="52473"/>
                    <a:pt x="1684614" y="71412"/>
                  </a:cubicBezTo>
                  <a:lnTo>
                    <a:pt x="1684614" y="451218"/>
                  </a:lnTo>
                  <a:cubicBezTo>
                    <a:pt x="1684614" y="470157"/>
                    <a:pt x="1677091" y="488321"/>
                    <a:pt x="1663698" y="501714"/>
                  </a:cubicBezTo>
                  <a:cubicBezTo>
                    <a:pt x="1650306" y="515106"/>
                    <a:pt x="1632142" y="522630"/>
                    <a:pt x="1613202" y="522630"/>
                  </a:cubicBezTo>
                  <a:lnTo>
                    <a:pt x="71412" y="522630"/>
                  </a:lnTo>
                  <a:cubicBezTo>
                    <a:pt x="52473" y="522630"/>
                    <a:pt x="34309" y="515106"/>
                    <a:pt x="20916" y="501714"/>
                  </a:cubicBezTo>
                  <a:cubicBezTo>
                    <a:pt x="7524" y="488321"/>
                    <a:pt x="0" y="470157"/>
                    <a:pt x="0" y="451218"/>
                  </a:cubicBezTo>
                  <a:lnTo>
                    <a:pt x="0" y="71412"/>
                  </a:lnTo>
                  <a:cubicBezTo>
                    <a:pt x="0" y="52473"/>
                    <a:pt x="7524" y="34309"/>
                    <a:pt x="20916" y="20916"/>
                  </a:cubicBezTo>
                  <a:cubicBezTo>
                    <a:pt x="34309" y="7524"/>
                    <a:pt x="52473" y="0"/>
                    <a:pt x="71412" y="0"/>
                  </a:cubicBezTo>
                  <a:close/>
                </a:path>
              </a:pathLst>
            </a:custGeom>
            <a:solidFill>
              <a:srgbClr val="375F7B"/>
            </a:solidFill>
            <a:ln w="38100" cap="rnd">
              <a:solidFill>
                <a:srgbClr val="1B3344"/>
              </a:solidFill>
              <a:prstDash val="solid"/>
              <a:round/>
            </a:ln>
          </p:spPr>
        </p:sp>
        <p:sp>
          <p:nvSpPr>
            <p:cNvPr name="TextBox 15" id="15"/>
            <p:cNvSpPr txBox="true"/>
            <p:nvPr/>
          </p:nvSpPr>
          <p:spPr>
            <a:xfrm>
              <a:off x="0" y="9525"/>
              <a:ext cx="1684614" cy="513105"/>
            </a:xfrm>
            <a:prstGeom prst="rect">
              <a:avLst/>
            </a:prstGeom>
          </p:spPr>
          <p:txBody>
            <a:bodyPr anchor="ctr" rtlCol="false" tIns="50800" lIns="50800" bIns="50800" rIns="50800"/>
            <a:lstStyle/>
            <a:p>
              <a:pPr algn="ctr">
                <a:lnSpc>
                  <a:spcPts val="2000"/>
                </a:lnSpc>
              </a:pPr>
            </a:p>
          </p:txBody>
        </p:sp>
      </p:grpSp>
      <p:sp>
        <p:nvSpPr>
          <p:cNvPr name="Freeform 16" id="16"/>
          <p:cNvSpPr/>
          <p:nvPr/>
        </p:nvSpPr>
        <p:spPr>
          <a:xfrm flipH="false" flipV="false" rot="0">
            <a:off x="10252583" y="5324475"/>
            <a:ext cx="5960984" cy="4645206"/>
          </a:xfrm>
          <a:custGeom>
            <a:avLst/>
            <a:gdLst/>
            <a:ahLst/>
            <a:cxnLst/>
            <a:rect r="r" b="b" t="t" l="l"/>
            <a:pathLst>
              <a:path h="4645206" w="5960984">
                <a:moveTo>
                  <a:pt x="0" y="0"/>
                </a:moveTo>
                <a:lnTo>
                  <a:pt x="5960984" y="0"/>
                </a:lnTo>
                <a:lnTo>
                  <a:pt x="5960984" y="4645206"/>
                </a:lnTo>
                <a:lnTo>
                  <a:pt x="0" y="4645206"/>
                </a:lnTo>
                <a:lnTo>
                  <a:pt x="0" y="0"/>
                </a:lnTo>
                <a:close/>
              </a:path>
            </a:pathLst>
          </a:custGeom>
          <a:blipFill>
            <a:blip r:embed="rId4"/>
            <a:stretch>
              <a:fillRect l="0" t="0" r="0" b="0"/>
            </a:stretch>
          </a:blipFill>
        </p:spPr>
      </p:sp>
      <p:sp>
        <p:nvSpPr>
          <p:cNvPr name="TextBox 17" id="17"/>
          <p:cNvSpPr txBox="true"/>
          <p:nvPr/>
        </p:nvSpPr>
        <p:spPr>
          <a:xfrm rot="0">
            <a:off x="15247192" y="9557004"/>
            <a:ext cx="2021633" cy="412677"/>
          </a:xfrm>
          <a:prstGeom prst="rect">
            <a:avLst/>
          </a:prstGeom>
        </p:spPr>
        <p:txBody>
          <a:bodyPr anchor="t" rtlCol="false" tIns="0" lIns="0" bIns="0" rIns="0">
            <a:spAutoFit/>
          </a:bodyPr>
          <a:lstStyle/>
          <a:p>
            <a:pPr algn="r">
              <a:lnSpc>
                <a:spcPts val="3499"/>
              </a:lnSpc>
            </a:pPr>
            <a:r>
              <a:rPr lang="en-US" sz="2499">
                <a:solidFill>
                  <a:srgbClr val="1B3344"/>
                </a:solidFill>
                <a:latin typeface="Montnapha"/>
              </a:rPr>
              <a:t>Hal 9</a:t>
            </a:r>
          </a:p>
        </p:txBody>
      </p:sp>
      <p:sp>
        <p:nvSpPr>
          <p:cNvPr name="TextBox 18" id="18"/>
          <p:cNvSpPr txBox="true"/>
          <p:nvPr/>
        </p:nvSpPr>
        <p:spPr>
          <a:xfrm rot="0">
            <a:off x="4881079" y="2412550"/>
            <a:ext cx="13006576" cy="3181985"/>
          </a:xfrm>
          <a:prstGeom prst="rect">
            <a:avLst/>
          </a:prstGeom>
        </p:spPr>
        <p:txBody>
          <a:bodyPr anchor="t" rtlCol="false" tIns="0" lIns="0" bIns="0" rIns="0">
            <a:spAutoFit/>
          </a:bodyPr>
          <a:lstStyle/>
          <a:p>
            <a:pPr algn="just">
              <a:lnSpc>
                <a:spcPts val="3639"/>
              </a:lnSpc>
            </a:pPr>
            <a:r>
              <a:rPr lang="en-US" sz="2599">
                <a:solidFill>
                  <a:srgbClr val="1B3344"/>
                </a:solidFill>
                <a:latin typeface="Montnapha"/>
              </a:rPr>
              <a:t>Grafik ini menunjukkan hubungan antara jumlah cluster pada sumbu horizontal dari 2 hingga 10 cluster dan WCSS pada sumbu vertikal. WCSS merupakan suatu ukuran yang menunjukkan variasi total dalam suatu cluster, dimana nilai yang lebih kecil menunjukkan bahwa anggota-anggota dalam cluster tersebut lebih dekat dengan centroid, sehingga cluster tersebut dianggap lebih kompak dan efektif. Penurunan tajam pada WCSS terlihat ketika jumlah cluster bertambah dari 2 menjadi 3, dan kemudian penurunan menjadi lebih perlahan pada cluster berikutnya. </a:t>
            </a:r>
          </a:p>
        </p:txBody>
      </p:sp>
      <p:sp>
        <p:nvSpPr>
          <p:cNvPr name="TextBox 19" id="19"/>
          <p:cNvSpPr txBox="true"/>
          <p:nvPr/>
        </p:nvSpPr>
        <p:spPr>
          <a:xfrm rot="0">
            <a:off x="5352242" y="266700"/>
            <a:ext cx="7172134" cy="2451747"/>
          </a:xfrm>
          <a:prstGeom prst="rect">
            <a:avLst/>
          </a:prstGeom>
        </p:spPr>
        <p:txBody>
          <a:bodyPr anchor="t" rtlCol="false" tIns="0" lIns="0" bIns="0" rIns="0">
            <a:spAutoFit/>
          </a:bodyPr>
          <a:lstStyle/>
          <a:p>
            <a:pPr algn="ctr">
              <a:lnSpc>
                <a:spcPts val="6868"/>
              </a:lnSpc>
            </a:pPr>
            <a:r>
              <a:rPr lang="en-US" sz="8080">
                <a:solidFill>
                  <a:srgbClr val="1B3344"/>
                </a:solidFill>
                <a:latin typeface="Montnapha Medium"/>
              </a:rPr>
              <a:t>EVALUATION MODEL</a:t>
            </a:r>
          </a:p>
          <a:p>
            <a:pPr algn="ctr">
              <a:lnSpc>
                <a:spcPts val="5299"/>
              </a:lnSpc>
            </a:pPr>
          </a:p>
        </p:txBody>
      </p:sp>
      <p:sp>
        <p:nvSpPr>
          <p:cNvPr name="TextBox 20" id="20"/>
          <p:cNvSpPr txBox="true"/>
          <p:nvPr/>
        </p:nvSpPr>
        <p:spPr>
          <a:xfrm rot="0">
            <a:off x="171149" y="2884504"/>
            <a:ext cx="4259192" cy="712471"/>
          </a:xfrm>
          <a:prstGeom prst="rect">
            <a:avLst/>
          </a:prstGeom>
        </p:spPr>
        <p:txBody>
          <a:bodyPr anchor="t" rtlCol="false" tIns="0" lIns="0" bIns="0" rIns="0">
            <a:spAutoFit/>
          </a:bodyPr>
          <a:lstStyle/>
          <a:p>
            <a:pPr algn="ctr">
              <a:lnSpc>
                <a:spcPts val="5879"/>
              </a:lnSpc>
            </a:pPr>
            <a:r>
              <a:rPr lang="en-US" sz="4199">
                <a:solidFill>
                  <a:srgbClr val="F7F7F7"/>
                </a:solidFill>
                <a:latin typeface="Merriweather Sans Bold"/>
              </a:rPr>
              <a:t>Elbow Method</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B5CBDB"/>
        </a:solidFill>
      </p:bgPr>
    </p:bg>
    <p:spTree>
      <p:nvGrpSpPr>
        <p:cNvPr id="1" name=""/>
        <p:cNvGrpSpPr/>
        <p:nvPr/>
      </p:nvGrpSpPr>
      <p:grpSpPr>
        <a:xfrm>
          <a:off x="0" y="0"/>
          <a:ext cx="0" cy="0"/>
          <a:chOff x="0" y="0"/>
          <a:chExt cx="0" cy="0"/>
        </a:xfrm>
      </p:grpSpPr>
      <p:grpSp>
        <p:nvGrpSpPr>
          <p:cNvPr name="Group 2" id="2"/>
          <p:cNvGrpSpPr/>
          <p:nvPr/>
        </p:nvGrpSpPr>
        <p:grpSpPr>
          <a:xfrm rot="0">
            <a:off x="-183991" y="9258300"/>
            <a:ext cx="18655982" cy="1832410"/>
            <a:chOff x="0" y="0"/>
            <a:chExt cx="4913510" cy="482610"/>
          </a:xfrm>
        </p:grpSpPr>
        <p:sp>
          <p:nvSpPr>
            <p:cNvPr name="Freeform 3" id="3"/>
            <p:cNvSpPr/>
            <p:nvPr/>
          </p:nvSpPr>
          <p:spPr>
            <a:xfrm flipH="false" flipV="false" rot="0">
              <a:off x="0" y="0"/>
              <a:ext cx="4913509" cy="482610"/>
            </a:xfrm>
            <a:custGeom>
              <a:avLst/>
              <a:gdLst/>
              <a:ahLst/>
              <a:cxnLst/>
              <a:rect r="r" b="b" t="t" l="l"/>
              <a:pathLst>
                <a:path h="482610" w="4913509">
                  <a:moveTo>
                    <a:pt x="41498" y="0"/>
                  </a:moveTo>
                  <a:lnTo>
                    <a:pt x="4872011" y="0"/>
                  </a:lnTo>
                  <a:cubicBezTo>
                    <a:pt x="4883017" y="0"/>
                    <a:pt x="4893572" y="4372"/>
                    <a:pt x="4901355" y="12155"/>
                  </a:cubicBezTo>
                  <a:cubicBezTo>
                    <a:pt x="4909137" y="19937"/>
                    <a:pt x="4913509" y="30492"/>
                    <a:pt x="4913509" y="41498"/>
                  </a:cubicBezTo>
                  <a:lnTo>
                    <a:pt x="4913509" y="441112"/>
                  </a:lnTo>
                  <a:cubicBezTo>
                    <a:pt x="4913509" y="452118"/>
                    <a:pt x="4909137" y="462673"/>
                    <a:pt x="4901355" y="470456"/>
                  </a:cubicBezTo>
                  <a:cubicBezTo>
                    <a:pt x="4893572" y="478238"/>
                    <a:pt x="4883017" y="482610"/>
                    <a:pt x="4872011" y="482610"/>
                  </a:cubicBezTo>
                  <a:lnTo>
                    <a:pt x="41498" y="482610"/>
                  </a:lnTo>
                  <a:cubicBezTo>
                    <a:pt x="30492" y="482610"/>
                    <a:pt x="19937" y="478238"/>
                    <a:pt x="12155" y="470456"/>
                  </a:cubicBezTo>
                  <a:cubicBezTo>
                    <a:pt x="4372" y="462673"/>
                    <a:pt x="0" y="452118"/>
                    <a:pt x="0" y="441112"/>
                  </a:cubicBezTo>
                  <a:lnTo>
                    <a:pt x="0" y="41498"/>
                  </a:lnTo>
                  <a:cubicBezTo>
                    <a:pt x="0" y="30492"/>
                    <a:pt x="4372" y="19937"/>
                    <a:pt x="12155" y="12155"/>
                  </a:cubicBezTo>
                  <a:cubicBezTo>
                    <a:pt x="19937" y="4372"/>
                    <a:pt x="30492" y="0"/>
                    <a:pt x="41498" y="0"/>
                  </a:cubicBezTo>
                  <a:close/>
                </a:path>
              </a:pathLst>
            </a:custGeom>
            <a:solidFill>
              <a:srgbClr val="E7F5FF"/>
            </a:solidFill>
            <a:ln w="38100" cap="rnd">
              <a:solidFill>
                <a:srgbClr val="1B3344"/>
              </a:solidFill>
              <a:prstDash val="solid"/>
              <a:round/>
            </a:ln>
          </p:spPr>
        </p:sp>
        <p:sp>
          <p:nvSpPr>
            <p:cNvPr name="TextBox 4" id="4"/>
            <p:cNvSpPr txBox="true"/>
            <p:nvPr/>
          </p:nvSpPr>
          <p:spPr>
            <a:xfrm>
              <a:off x="0" y="9525"/>
              <a:ext cx="4913510" cy="473085"/>
            </a:xfrm>
            <a:prstGeom prst="rect">
              <a:avLst/>
            </a:prstGeom>
          </p:spPr>
          <p:txBody>
            <a:bodyPr anchor="ctr" rtlCol="false" tIns="50800" lIns="50800" bIns="50800" rIns="50800"/>
            <a:lstStyle/>
            <a:p>
              <a:pPr algn="ctr">
                <a:lnSpc>
                  <a:spcPts val="2000"/>
                </a:lnSpc>
              </a:pPr>
            </a:p>
          </p:txBody>
        </p:sp>
      </p:grpSp>
      <p:sp>
        <p:nvSpPr>
          <p:cNvPr name="TextBox 5" id="5"/>
          <p:cNvSpPr txBox="true"/>
          <p:nvPr/>
        </p:nvSpPr>
        <p:spPr>
          <a:xfrm rot="0">
            <a:off x="15247192" y="9557004"/>
            <a:ext cx="2021633" cy="412677"/>
          </a:xfrm>
          <a:prstGeom prst="rect">
            <a:avLst/>
          </a:prstGeom>
        </p:spPr>
        <p:txBody>
          <a:bodyPr anchor="t" rtlCol="false" tIns="0" lIns="0" bIns="0" rIns="0">
            <a:spAutoFit/>
          </a:bodyPr>
          <a:lstStyle/>
          <a:p>
            <a:pPr algn="r">
              <a:lnSpc>
                <a:spcPts val="3499"/>
              </a:lnSpc>
            </a:pPr>
            <a:r>
              <a:rPr lang="en-US" sz="2499">
                <a:solidFill>
                  <a:srgbClr val="1B3344"/>
                </a:solidFill>
                <a:latin typeface="Montnapha"/>
              </a:rPr>
              <a:t>Hal 9</a:t>
            </a:r>
          </a:p>
        </p:txBody>
      </p:sp>
      <p:sp>
        <p:nvSpPr>
          <p:cNvPr name="Freeform 6" id="6"/>
          <p:cNvSpPr/>
          <p:nvPr/>
        </p:nvSpPr>
        <p:spPr>
          <a:xfrm flipH="false" flipV="false" rot="0">
            <a:off x="-1047431" y="720204"/>
            <a:ext cx="3348176" cy="845414"/>
          </a:xfrm>
          <a:custGeom>
            <a:avLst/>
            <a:gdLst/>
            <a:ahLst/>
            <a:cxnLst/>
            <a:rect r="r" b="b" t="t" l="l"/>
            <a:pathLst>
              <a:path h="845414" w="3348176">
                <a:moveTo>
                  <a:pt x="0" y="0"/>
                </a:moveTo>
                <a:lnTo>
                  <a:pt x="3348176" y="0"/>
                </a:lnTo>
                <a:lnTo>
                  <a:pt x="3348176" y="845414"/>
                </a:lnTo>
                <a:lnTo>
                  <a:pt x="0" y="84541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7" id="7"/>
          <p:cNvGrpSpPr/>
          <p:nvPr/>
        </p:nvGrpSpPr>
        <p:grpSpPr>
          <a:xfrm rot="0">
            <a:off x="4242539" y="-1105239"/>
            <a:ext cx="9391541" cy="2972798"/>
            <a:chOff x="0" y="0"/>
            <a:chExt cx="2473492" cy="782959"/>
          </a:xfrm>
        </p:grpSpPr>
        <p:sp>
          <p:nvSpPr>
            <p:cNvPr name="Freeform 8" id="8"/>
            <p:cNvSpPr/>
            <p:nvPr/>
          </p:nvSpPr>
          <p:spPr>
            <a:xfrm flipH="false" flipV="false" rot="0">
              <a:off x="0" y="0"/>
              <a:ext cx="2473492" cy="782959"/>
            </a:xfrm>
            <a:custGeom>
              <a:avLst/>
              <a:gdLst/>
              <a:ahLst/>
              <a:cxnLst/>
              <a:rect r="r" b="b" t="t" l="l"/>
              <a:pathLst>
                <a:path h="782959" w="2473492">
                  <a:moveTo>
                    <a:pt x="48637" y="0"/>
                  </a:moveTo>
                  <a:lnTo>
                    <a:pt x="2424856" y="0"/>
                  </a:lnTo>
                  <a:cubicBezTo>
                    <a:pt x="2451717" y="0"/>
                    <a:pt x="2473492" y="21775"/>
                    <a:pt x="2473492" y="48637"/>
                  </a:cubicBezTo>
                  <a:lnTo>
                    <a:pt x="2473492" y="734322"/>
                  </a:lnTo>
                  <a:cubicBezTo>
                    <a:pt x="2473492" y="747222"/>
                    <a:pt x="2468368" y="759593"/>
                    <a:pt x="2459247" y="768714"/>
                  </a:cubicBezTo>
                  <a:cubicBezTo>
                    <a:pt x="2450126" y="777835"/>
                    <a:pt x="2437755" y="782959"/>
                    <a:pt x="2424856" y="782959"/>
                  </a:cubicBezTo>
                  <a:lnTo>
                    <a:pt x="48637" y="782959"/>
                  </a:lnTo>
                  <a:cubicBezTo>
                    <a:pt x="35737" y="782959"/>
                    <a:pt x="23366" y="777835"/>
                    <a:pt x="14245" y="768714"/>
                  </a:cubicBezTo>
                  <a:cubicBezTo>
                    <a:pt x="5124" y="759593"/>
                    <a:pt x="0" y="747222"/>
                    <a:pt x="0" y="734322"/>
                  </a:cubicBezTo>
                  <a:lnTo>
                    <a:pt x="0" y="48637"/>
                  </a:lnTo>
                  <a:cubicBezTo>
                    <a:pt x="0" y="35737"/>
                    <a:pt x="5124" y="23366"/>
                    <a:pt x="14245" y="14245"/>
                  </a:cubicBezTo>
                  <a:cubicBezTo>
                    <a:pt x="23366" y="5124"/>
                    <a:pt x="35737" y="0"/>
                    <a:pt x="48637" y="0"/>
                  </a:cubicBezTo>
                  <a:close/>
                </a:path>
              </a:pathLst>
            </a:custGeom>
            <a:solidFill>
              <a:srgbClr val="E7F5FF"/>
            </a:solidFill>
            <a:ln w="38100" cap="rnd">
              <a:solidFill>
                <a:srgbClr val="1B3344"/>
              </a:solidFill>
              <a:prstDash val="solid"/>
              <a:round/>
            </a:ln>
          </p:spPr>
        </p:sp>
        <p:sp>
          <p:nvSpPr>
            <p:cNvPr name="TextBox 9" id="9"/>
            <p:cNvSpPr txBox="true"/>
            <p:nvPr/>
          </p:nvSpPr>
          <p:spPr>
            <a:xfrm>
              <a:off x="0" y="9525"/>
              <a:ext cx="2473492" cy="773434"/>
            </a:xfrm>
            <a:prstGeom prst="rect">
              <a:avLst/>
            </a:prstGeom>
          </p:spPr>
          <p:txBody>
            <a:bodyPr anchor="ctr" rtlCol="false" tIns="50800" lIns="50800" bIns="50800" rIns="50800"/>
            <a:lstStyle/>
            <a:p>
              <a:pPr algn="ctr">
                <a:lnSpc>
                  <a:spcPts val="2000"/>
                </a:lnSpc>
              </a:pPr>
            </a:p>
          </p:txBody>
        </p:sp>
      </p:grpSp>
      <p:sp>
        <p:nvSpPr>
          <p:cNvPr name="Freeform 10" id="10"/>
          <p:cNvSpPr/>
          <p:nvPr/>
        </p:nvSpPr>
        <p:spPr>
          <a:xfrm flipH="false" flipV="false" rot="0">
            <a:off x="16213567" y="720204"/>
            <a:ext cx="3348176" cy="845414"/>
          </a:xfrm>
          <a:custGeom>
            <a:avLst/>
            <a:gdLst/>
            <a:ahLst/>
            <a:cxnLst/>
            <a:rect r="r" b="b" t="t" l="l"/>
            <a:pathLst>
              <a:path h="845414" w="3348176">
                <a:moveTo>
                  <a:pt x="0" y="0"/>
                </a:moveTo>
                <a:lnTo>
                  <a:pt x="3348176" y="0"/>
                </a:lnTo>
                <a:lnTo>
                  <a:pt x="3348176" y="845414"/>
                </a:lnTo>
                <a:lnTo>
                  <a:pt x="0" y="84541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1" id="11"/>
          <p:cNvGrpSpPr/>
          <p:nvPr/>
        </p:nvGrpSpPr>
        <p:grpSpPr>
          <a:xfrm rot="0">
            <a:off x="-1754534" y="3653973"/>
            <a:ext cx="16229939" cy="4631204"/>
            <a:chOff x="0" y="0"/>
            <a:chExt cx="4274552" cy="1219741"/>
          </a:xfrm>
        </p:grpSpPr>
        <p:sp>
          <p:nvSpPr>
            <p:cNvPr name="Freeform 12" id="12"/>
            <p:cNvSpPr/>
            <p:nvPr/>
          </p:nvSpPr>
          <p:spPr>
            <a:xfrm flipH="false" flipV="false" rot="0">
              <a:off x="0" y="0"/>
              <a:ext cx="4274552" cy="1219741"/>
            </a:xfrm>
            <a:custGeom>
              <a:avLst/>
              <a:gdLst/>
              <a:ahLst/>
              <a:cxnLst/>
              <a:rect r="r" b="b" t="t" l="l"/>
              <a:pathLst>
                <a:path h="1219741" w="4274552">
                  <a:moveTo>
                    <a:pt x="28144" y="0"/>
                  </a:moveTo>
                  <a:lnTo>
                    <a:pt x="4246408" y="0"/>
                  </a:lnTo>
                  <a:cubicBezTo>
                    <a:pt x="4253872" y="0"/>
                    <a:pt x="4261031" y="2965"/>
                    <a:pt x="4266309" y="8243"/>
                  </a:cubicBezTo>
                  <a:cubicBezTo>
                    <a:pt x="4271587" y="13521"/>
                    <a:pt x="4274552" y="20680"/>
                    <a:pt x="4274552" y="28144"/>
                  </a:cubicBezTo>
                  <a:lnTo>
                    <a:pt x="4274552" y="1191597"/>
                  </a:lnTo>
                  <a:cubicBezTo>
                    <a:pt x="4274552" y="1199061"/>
                    <a:pt x="4271587" y="1206220"/>
                    <a:pt x="4266309" y="1211498"/>
                  </a:cubicBezTo>
                  <a:cubicBezTo>
                    <a:pt x="4261031" y="1216776"/>
                    <a:pt x="4253872" y="1219741"/>
                    <a:pt x="4246408" y="1219741"/>
                  </a:cubicBezTo>
                  <a:lnTo>
                    <a:pt x="28144" y="1219741"/>
                  </a:lnTo>
                  <a:cubicBezTo>
                    <a:pt x="12600" y="1219741"/>
                    <a:pt x="0" y="1207141"/>
                    <a:pt x="0" y="1191597"/>
                  </a:cubicBezTo>
                  <a:lnTo>
                    <a:pt x="0" y="28144"/>
                  </a:lnTo>
                  <a:cubicBezTo>
                    <a:pt x="0" y="12600"/>
                    <a:pt x="12600" y="0"/>
                    <a:pt x="28144" y="0"/>
                  </a:cubicBezTo>
                  <a:close/>
                </a:path>
              </a:pathLst>
            </a:custGeom>
            <a:solidFill>
              <a:srgbClr val="B5CBDB"/>
            </a:solidFill>
            <a:ln w="38100" cap="rnd">
              <a:solidFill>
                <a:srgbClr val="1B3344"/>
              </a:solidFill>
              <a:prstDash val="solid"/>
              <a:round/>
            </a:ln>
          </p:spPr>
        </p:sp>
        <p:sp>
          <p:nvSpPr>
            <p:cNvPr name="TextBox 13" id="13"/>
            <p:cNvSpPr txBox="true"/>
            <p:nvPr/>
          </p:nvSpPr>
          <p:spPr>
            <a:xfrm>
              <a:off x="0" y="9525"/>
              <a:ext cx="4274552" cy="1210216"/>
            </a:xfrm>
            <a:prstGeom prst="rect">
              <a:avLst/>
            </a:prstGeom>
          </p:spPr>
          <p:txBody>
            <a:bodyPr anchor="ctr" rtlCol="false" tIns="50800" lIns="50800" bIns="50800" rIns="50800"/>
            <a:lstStyle/>
            <a:p>
              <a:pPr algn="ctr">
                <a:lnSpc>
                  <a:spcPts val="2000"/>
                </a:lnSpc>
              </a:pPr>
            </a:p>
          </p:txBody>
        </p:sp>
      </p:grpSp>
      <p:grpSp>
        <p:nvGrpSpPr>
          <p:cNvPr name="Group 14" id="14"/>
          <p:cNvGrpSpPr/>
          <p:nvPr/>
        </p:nvGrpSpPr>
        <p:grpSpPr>
          <a:xfrm rot="0">
            <a:off x="13358732" y="2661792"/>
            <a:ext cx="6671618" cy="1984361"/>
            <a:chOff x="0" y="0"/>
            <a:chExt cx="1757134" cy="522630"/>
          </a:xfrm>
        </p:grpSpPr>
        <p:sp>
          <p:nvSpPr>
            <p:cNvPr name="Freeform 15" id="15"/>
            <p:cNvSpPr/>
            <p:nvPr/>
          </p:nvSpPr>
          <p:spPr>
            <a:xfrm flipH="false" flipV="false" rot="0">
              <a:off x="0" y="0"/>
              <a:ext cx="1757134" cy="522630"/>
            </a:xfrm>
            <a:custGeom>
              <a:avLst/>
              <a:gdLst/>
              <a:ahLst/>
              <a:cxnLst/>
              <a:rect r="r" b="b" t="t" l="l"/>
              <a:pathLst>
                <a:path h="522630" w="1757134">
                  <a:moveTo>
                    <a:pt x="68465" y="0"/>
                  </a:moveTo>
                  <a:lnTo>
                    <a:pt x="1688669" y="0"/>
                  </a:lnTo>
                  <a:cubicBezTo>
                    <a:pt x="1706827" y="0"/>
                    <a:pt x="1724241" y="7213"/>
                    <a:pt x="1737081" y="20053"/>
                  </a:cubicBezTo>
                  <a:cubicBezTo>
                    <a:pt x="1749921" y="32893"/>
                    <a:pt x="1757134" y="50307"/>
                    <a:pt x="1757134" y="68465"/>
                  </a:cubicBezTo>
                  <a:lnTo>
                    <a:pt x="1757134" y="454165"/>
                  </a:lnTo>
                  <a:cubicBezTo>
                    <a:pt x="1757134" y="491977"/>
                    <a:pt x="1726481" y="522630"/>
                    <a:pt x="1688669" y="522630"/>
                  </a:cubicBezTo>
                  <a:lnTo>
                    <a:pt x="68465" y="522630"/>
                  </a:lnTo>
                  <a:cubicBezTo>
                    <a:pt x="50307" y="522630"/>
                    <a:pt x="32893" y="515417"/>
                    <a:pt x="20053" y="502577"/>
                  </a:cubicBezTo>
                  <a:cubicBezTo>
                    <a:pt x="7213" y="489737"/>
                    <a:pt x="0" y="472323"/>
                    <a:pt x="0" y="454165"/>
                  </a:cubicBezTo>
                  <a:lnTo>
                    <a:pt x="0" y="68465"/>
                  </a:lnTo>
                  <a:cubicBezTo>
                    <a:pt x="0" y="50307"/>
                    <a:pt x="7213" y="32893"/>
                    <a:pt x="20053" y="20053"/>
                  </a:cubicBezTo>
                  <a:cubicBezTo>
                    <a:pt x="32893" y="7213"/>
                    <a:pt x="50307" y="0"/>
                    <a:pt x="68465" y="0"/>
                  </a:cubicBezTo>
                  <a:close/>
                </a:path>
              </a:pathLst>
            </a:custGeom>
            <a:solidFill>
              <a:srgbClr val="375F7B"/>
            </a:solidFill>
            <a:ln w="38100" cap="rnd">
              <a:solidFill>
                <a:srgbClr val="1B3344"/>
              </a:solidFill>
              <a:prstDash val="solid"/>
              <a:round/>
            </a:ln>
          </p:spPr>
        </p:sp>
        <p:sp>
          <p:nvSpPr>
            <p:cNvPr name="TextBox 16" id="16"/>
            <p:cNvSpPr txBox="true"/>
            <p:nvPr/>
          </p:nvSpPr>
          <p:spPr>
            <a:xfrm>
              <a:off x="0" y="9525"/>
              <a:ext cx="1757134" cy="513105"/>
            </a:xfrm>
            <a:prstGeom prst="rect">
              <a:avLst/>
            </a:prstGeom>
          </p:spPr>
          <p:txBody>
            <a:bodyPr anchor="ctr" rtlCol="false" tIns="50800" lIns="50800" bIns="50800" rIns="50800"/>
            <a:lstStyle/>
            <a:p>
              <a:pPr algn="ctr">
                <a:lnSpc>
                  <a:spcPts val="2000"/>
                </a:lnSpc>
              </a:pPr>
            </a:p>
          </p:txBody>
        </p:sp>
      </p:grpSp>
      <p:sp>
        <p:nvSpPr>
          <p:cNvPr name="TextBox 17" id="17"/>
          <p:cNvSpPr txBox="true"/>
          <p:nvPr/>
        </p:nvSpPr>
        <p:spPr>
          <a:xfrm rot="0">
            <a:off x="626657" y="4543608"/>
            <a:ext cx="13233067" cy="2590800"/>
          </a:xfrm>
          <a:prstGeom prst="rect">
            <a:avLst/>
          </a:prstGeom>
        </p:spPr>
        <p:txBody>
          <a:bodyPr anchor="t" rtlCol="false" tIns="0" lIns="0" bIns="0" rIns="0">
            <a:spAutoFit/>
          </a:bodyPr>
          <a:lstStyle/>
          <a:p>
            <a:pPr algn="just">
              <a:lnSpc>
                <a:spcPts val="4199"/>
              </a:lnSpc>
            </a:pPr>
            <a:r>
              <a:rPr lang="en-US" sz="2999">
                <a:solidFill>
                  <a:srgbClr val="1B3344"/>
                </a:solidFill>
                <a:latin typeface="Montnapha"/>
              </a:rPr>
              <a:t>SSE (Sum of Squared Errors): 231856.50949825576</a:t>
            </a:r>
          </a:p>
          <a:p>
            <a:pPr algn="just">
              <a:lnSpc>
                <a:spcPts val="4199"/>
              </a:lnSpc>
            </a:pPr>
            <a:r>
              <a:rPr lang="en-US" sz="2999">
                <a:solidFill>
                  <a:srgbClr val="1B3344"/>
                </a:solidFill>
                <a:latin typeface="Montnapha"/>
              </a:rPr>
              <a:t>kita dapat mengatakan bahwa jumlah total jarak kuadrat antara titik data dan pusat clusternya relatif rendah. Hal ini menunjukkan bahwa titik data cenderung dekat dengan pusat clusternya dan hasil clustering secara keseluruhan memiliki kualitas yang baik.</a:t>
            </a:r>
          </a:p>
        </p:txBody>
      </p:sp>
      <p:sp>
        <p:nvSpPr>
          <p:cNvPr name="TextBox 18" id="18"/>
          <p:cNvSpPr txBox="true"/>
          <p:nvPr/>
        </p:nvSpPr>
        <p:spPr>
          <a:xfrm rot="0">
            <a:off x="5352242" y="266700"/>
            <a:ext cx="7172134" cy="2451747"/>
          </a:xfrm>
          <a:prstGeom prst="rect">
            <a:avLst/>
          </a:prstGeom>
        </p:spPr>
        <p:txBody>
          <a:bodyPr anchor="t" rtlCol="false" tIns="0" lIns="0" bIns="0" rIns="0">
            <a:spAutoFit/>
          </a:bodyPr>
          <a:lstStyle/>
          <a:p>
            <a:pPr algn="ctr">
              <a:lnSpc>
                <a:spcPts val="6868"/>
              </a:lnSpc>
            </a:pPr>
            <a:r>
              <a:rPr lang="en-US" sz="8080">
                <a:solidFill>
                  <a:srgbClr val="1B3344"/>
                </a:solidFill>
                <a:latin typeface="Montnapha Medium"/>
              </a:rPr>
              <a:t>EVALUATION MODEL</a:t>
            </a:r>
          </a:p>
          <a:p>
            <a:pPr algn="ctr">
              <a:lnSpc>
                <a:spcPts val="5299"/>
              </a:lnSpc>
            </a:pPr>
          </a:p>
        </p:txBody>
      </p:sp>
      <p:sp>
        <p:nvSpPr>
          <p:cNvPr name="TextBox 19" id="19"/>
          <p:cNvSpPr txBox="true"/>
          <p:nvPr/>
        </p:nvSpPr>
        <p:spPr>
          <a:xfrm rot="0">
            <a:off x="13634080" y="2888162"/>
            <a:ext cx="4259192" cy="1455421"/>
          </a:xfrm>
          <a:prstGeom prst="rect">
            <a:avLst/>
          </a:prstGeom>
        </p:spPr>
        <p:txBody>
          <a:bodyPr anchor="t" rtlCol="false" tIns="0" lIns="0" bIns="0" rIns="0">
            <a:spAutoFit/>
          </a:bodyPr>
          <a:lstStyle/>
          <a:p>
            <a:pPr algn="ctr">
              <a:lnSpc>
                <a:spcPts val="5879"/>
              </a:lnSpc>
            </a:pPr>
            <a:r>
              <a:rPr lang="en-US" sz="4199">
                <a:solidFill>
                  <a:srgbClr val="F7F7F7"/>
                </a:solidFill>
                <a:latin typeface="Merriweather Sans Bold"/>
              </a:rPr>
              <a:t>SSE ( Sum Squared Error )</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B5CBDB"/>
        </a:solidFill>
      </p:bgPr>
    </p:bg>
    <p:spTree>
      <p:nvGrpSpPr>
        <p:cNvPr id="1" name=""/>
        <p:cNvGrpSpPr/>
        <p:nvPr/>
      </p:nvGrpSpPr>
      <p:grpSpPr>
        <a:xfrm>
          <a:off x="0" y="0"/>
          <a:ext cx="0" cy="0"/>
          <a:chOff x="0" y="0"/>
          <a:chExt cx="0" cy="0"/>
        </a:xfrm>
      </p:grpSpPr>
      <p:grpSp>
        <p:nvGrpSpPr>
          <p:cNvPr name="Group 2" id="2"/>
          <p:cNvGrpSpPr/>
          <p:nvPr/>
        </p:nvGrpSpPr>
        <p:grpSpPr>
          <a:xfrm rot="0">
            <a:off x="-183991" y="9258300"/>
            <a:ext cx="18655982" cy="1832410"/>
            <a:chOff x="0" y="0"/>
            <a:chExt cx="4913510" cy="482610"/>
          </a:xfrm>
        </p:grpSpPr>
        <p:sp>
          <p:nvSpPr>
            <p:cNvPr name="Freeform 3" id="3"/>
            <p:cNvSpPr/>
            <p:nvPr/>
          </p:nvSpPr>
          <p:spPr>
            <a:xfrm flipH="false" flipV="false" rot="0">
              <a:off x="0" y="0"/>
              <a:ext cx="4913509" cy="482610"/>
            </a:xfrm>
            <a:custGeom>
              <a:avLst/>
              <a:gdLst/>
              <a:ahLst/>
              <a:cxnLst/>
              <a:rect r="r" b="b" t="t" l="l"/>
              <a:pathLst>
                <a:path h="482610" w="4913509">
                  <a:moveTo>
                    <a:pt x="41498" y="0"/>
                  </a:moveTo>
                  <a:lnTo>
                    <a:pt x="4872011" y="0"/>
                  </a:lnTo>
                  <a:cubicBezTo>
                    <a:pt x="4883017" y="0"/>
                    <a:pt x="4893572" y="4372"/>
                    <a:pt x="4901355" y="12155"/>
                  </a:cubicBezTo>
                  <a:cubicBezTo>
                    <a:pt x="4909137" y="19937"/>
                    <a:pt x="4913509" y="30492"/>
                    <a:pt x="4913509" y="41498"/>
                  </a:cubicBezTo>
                  <a:lnTo>
                    <a:pt x="4913509" y="441112"/>
                  </a:lnTo>
                  <a:cubicBezTo>
                    <a:pt x="4913509" y="452118"/>
                    <a:pt x="4909137" y="462673"/>
                    <a:pt x="4901355" y="470456"/>
                  </a:cubicBezTo>
                  <a:cubicBezTo>
                    <a:pt x="4893572" y="478238"/>
                    <a:pt x="4883017" y="482610"/>
                    <a:pt x="4872011" y="482610"/>
                  </a:cubicBezTo>
                  <a:lnTo>
                    <a:pt x="41498" y="482610"/>
                  </a:lnTo>
                  <a:cubicBezTo>
                    <a:pt x="30492" y="482610"/>
                    <a:pt x="19937" y="478238"/>
                    <a:pt x="12155" y="470456"/>
                  </a:cubicBezTo>
                  <a:cubicBezTo>
                    <a:pt x="4372" y="462673"/>
                    <a:pt x="0" y="452118"/>
                    <a:pt x="0" y="441112"/>
                  </a:cubicBezTo>
                  <a:lnTo>
                    <a:pt x="0" y="41498"/>
                  </a:lnTo>
                  <a:cubicBezTo>
                    <a:pt x="0" y="30492"/>
                    <a:pt x="4372" y="19937"/>
                    <a:pt x="12155" y="12155"/>
                  </a:cubicBezTo>
                  <a:cubicBezTo>
                    <a:pt x="19937" y="4372"/>
                    <a:pt x="30492" y="0"/>
                    <a:pt x="41498" y="0"/>
                  </a:cubicBezTo>
                  <a:close/>
                </a:path>
              </a:pathLst>
            </a:custGeom>
            <a:solidFill>
              <a:srgbClr val="E7F5FF"/>
            </a:solidFill>
            <a:ln w="38100" cap="rnd">
              <a:solidFill>
                <a:srgbClr val="1B3344"/>
              </a:solidFill>
              <a:prstDash val="solid"/>
              <a:round/>
            </a:ln>
          </p:spPr>
        </p:sp>
        <p:sp>
          <p:nvSpPr>
            <p:cNvPr name="TextBox 4" id="4"/>
            <p:cNvSpPr txBox="true"/>
            <p:nvPr/>
          </p:nvSpPr>
          <p:spPr>
            <a:xfrm>
              <a:off x="0" y="9525"/>
              <a:ext cx="4913510" cy="473085"/>
            </a:xfrm>
            <a:prstGeom prst="rect">
              <a:avLst/>
            </a:prstGeom>
          </p:spPr>
          <p:txBody>
            <a:bodyPr anchor="ctr" rtlCol="false" tIns="50800" lIns="50800" bIns="50800" rIns="50800"/>
            <a:lstStyle/>
            <a:p>
              <a:pPr algn="ctr">
                <a:lnSpc>
                  <a:spcPts val="2000"/>
                </a:lnSpc>
              </a:pPr>
            </a:p>
          </p:txBody>
        </p:sp>
      </p:grpSp>
      <p:sp>
        <p:nvSpPr>
          <p:cNvPr name="Freeform 5" id="5"/>
          <p:cNvSpPr/>
          <p:nvPr/>
        </p:nvSpPr>
        <p:spPr>
          <a:xfrm flipH="false" flipV="false" rot="9710221">
            <a:off x="16230600" y="-2440675"/>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6" id="6"/>
          <p:cNvGrpSpPr/>
          <p:nvPr/>
        </p:nvGrpSpPr>
        <p:grpSpPr>
          <a:xfrm rot="0">
            <a:off x="-183991" y="-1863381"/>
            <a:ext cx="6408512" cy="4638009"/>
            <a:chOff x="0" y="0"/>
            <a:chExt cx="1687838" cy="1221533"/>
          </a:xfrm>
        </p:grpSpPr>
        <p:sp>
          <p:nvSpPr>
            <p:cNvPr name="Freeform 7" id="7"/>
            <p:cNvSpPr/>
            <p:nvPr/>
          </p:nvSpPr>
          <p:spPr>
            <a:xfrm flipH="false" flipV="false" rot="0">
              <a:off x="0" y="0"/>
              <a:ext cx="1687838" cy="1221533"/>
            </a:xfrm>
            <a:custGeom>
              <a:avLst/>
              <a:gdLst/>
              <a:ahLst/>
              <a:cxnLst/>
              <a:rect r="r" b="b" t="t" l="l"/>
              <a:pathLst>
                <a:path h="1221533" w="1687838">
                  <a:moveTo>
                    <a:pt x="120807" y="0"/>
                  </a:moveTo>
                  <a:lnTo>
                    <a:pt x="1567032" y="0"/>
                  </a:lnTo>
                  <a:cubicBezTo>
                    <a:pt x="1633751" y="0"/>
                    <a:pt x="1687838" y="54087"/>
                    <a:pt x="1687838" y="120807"/>
                  </a:cubicBezTo>
                  <a:lnTo>
                    <a:pt x="1687838" y="1100726"/>
                  </a:lnTo>
                  <a:cubicBezTo>
                    <a:pt x="1687838" y="1132766"/>
                    <a:pt x="1675111" y="1163494"/>
                    <a:pt x="1652455" y="1186150"/>
                  </a:cubicBezTo>
                  <a:cubicBezTo>
                    <a:pt x="1629799" y="1208805"/>
                    <a:pt x="1599072" y="1221533"/>
                    <a:pt x="1567032" y="1221533"/>
                  </a:cubicBezTo>
                  <a:lnTo>
                    <a:pt x="120807" y="1221533"/>
                  </a:lnTo>
                  <a:cubicBezTo>
                    <a:pt x="88767" y="1221533"/>
                    <a:pt x="58039" y="1208805"/>
                    <a:pt x="35384" y="1186150"/>
                  </a:cubicBezTo>
                  <a:cubicBezTo>
                    <a:pt x="12728" y="1163494"/>
                    <a:pt x="0" y="1132766"/>
                    <a:pt x="0" y="1100726"/>
                  </a:cubicBezTo>
                  <a:lnTo>
                    <a:pt x="0" y="120807"/>
                  </a:lnTo>
                  <a:cubicBezTo>
                    <a:pt x="0" y="88767"/>
                    <a:pt x="12728" y="58039"/>
                    <a:pt x="35384" y="35384"/>
                  </a:cubicBezTo>
                  <a:cubicBezTo>
                    <a:pt x="58039" y="12728"/>
                    <a:pt x="88767" y="0"/>
                    <a:pt x="120807" y="0"/>
                  </a:cubicBezTo>
                  <a:close/>
                </a:path>
              </a:pathLst>
            </a:custGeom>
            <a:solidFill>
              <a:srgbClr val="E7F5FF"/>
            </a:solidFill>
            <a:ln w="38100" cap="rnd">
              <a:solidFill>
                <a:srgbClr val="1B3344"/>
              </a:solidFill>
              <a:prstDash val="solid"/>
              <a:round/>
            </a:ln>
          </p:spPr>
        </p:sp>
        <p:sp>
          <p:nvSpPr>
            <p:cNvPr name="TextBox 8" id="8"/>
            <p:cNvSpPr txBox="true"/>
            <p:nvPr/>
          </p:nvSpPr>
          <p:spPr>
            <a:xfrm>
              <a:off x="0" y="9525"/>
              <a:ext cx="1687838" cy="1212008"/>
            </a:xfrm>
            <a:prstGeom prst="rect">
              <a:avLst/>
            </a:prstGeom>
          </p:spPr>
          <p:txBody>
            <a:bodyPr anchor="ctr" rtlCol="false" tIns="50800" lIns="50800" bIns="50800" rIns="50800"/>
            <a:lstStyle/>
            <a:p>
              <a:pPr algn="ctr">
                <a:lnSpc>
                  <a:spcPts val="2000"/>
                </a:lnSpc>
              </a:pPr>
            </a:p>
          </p:txBody>
        </p:sp>
      </p:grpSp>
      <p:sp>
        <p:nvSpPr>
          <p:cNvPr name="TextBox 9" id="9"/>
          <p:cNvSpPr txBox="true"/>
          <p:nvPr/>
        </p:nvSpPr>
        <p:spPr>
          <a:xfrm rot="0">
            <a:off x="15247192" y="9557004"/>
            <a:ext cx="2021633" cy="412677"/>
          </a:xfrm>
          <a:prstGeom prst="rect">
            <a:avLst/>
          </a:prstGeom>
        </p:spPr>
        <p:txBody>
          <a:bodyPr anchor="t" rtlCol="false" tIns="0" lIns="0" bIns="0" rIns="0">
            <a:spAutoFit/>
          </a:bodyPr>
          <a:lstStyle/>
          <a:p>
            <a:pPr algn="r">
              <a:lnSpc>
                <a:spcPts val="3499"/>
              </a:lnSpc>
            </a:pPr>
            <a:r>
              <a:rPr lang="en-US" sz="2499">
                <a:solidFill>
                  <a:srgbClr val="1B3344"/>
                </a:solidFill>
                <a:latin typeface="Montnapha"/>
              </a:rPr>
              <a:t>Hal 5</a:t>
            </a:r>
          </a:p>
        </p:txBody>
      </p:sp>
      <p:sp>
        <p:nvSpPr>
          <p:cNvPr name="TextBox 10" id="10"/>
          <p:cNvSpPr txBox="true"/>
          <p:nvPr/>
        </p:nvSpPr>
        <p:spPr>
          <a:xfrm rot="0">
            <a:off x="-767704" y="577584"/>
            <a:ext cx="7575937" cy="1120719"/>
          </a:xfrm>
          <a:prstGeom prst="rect">
            <a:avLst/>
          </a:prstGeom>
        </p:spPr>
        <p:txBody>
          <a:bodyPr anchor="t" rtlCol="false" tIns="0" lIns="0" bIns="0" rIns="0">
            <a:spAutoFit/>
          </a:bodyPr>
          <a:lstStyle/>
          <a:p>
            <a:pPr algn="ctr">
              <a:lnSpc>
                <a:spcPts val="8497"/>
              </a:lnSpc>
            </a:pPr>
            <a:r>
              <a:rPr lang="en-US" sz="8497">
                <a:solidFill>
                  <a:srgbClr val="1B3344"/>
                </a:solidFill>
                <a:latin typeface="Montnapha Medium"/>
              </a:rPr>
              <a:t>GITHUB</a:t>
            </a:r>
          </a:p>
        </p:txBody>
      </p:sp>
      <p:sp>
        <p:nvSpPr>
          <p:cNvPr name="TextBox 11" id="11"/>
          <p:cNvSpPr txBox="true"/>
          <p:nvPr/>
        </p:nvSpPr>
        <p:spPr>
          <a:xfrm rot="0">
            <a:off x="1028700" y="4416411"/>
            <a:ext cx="16230600" cy="1019175"/>
          </a:xfrm>
          <a:prstGeom prst="rect">
            <a:avLst/>
          </a:prstGeom>
        </p:spPr>
        <p:txBody>
          <a:bodyPr anchor="t" rtlCol="false" tIns="0" lIns="0" bIns="0" rIns="0">
            <a:spAutoFit/>
          </a:bodyPr>
          <a:lstStyle/>
          <a:p>
            <a:pPr algn="just">
              <a:lnSpc>
                <a:spcPts val="4199"/>
              </a:lnSpc>
            </a:pPr>
            <a:r>
              <a:rPr lang="en-US" sz="2999" u="sng">
                <a:solidFill>
                  <a:srgbClr val="1B3344"/>
                </a:solidFill>
                <a:latin typeface="Montnapha"/>
                <a:hlinkClick r:id="rId4" tooltip="https://github.com/ersanputra3445/Project-Grup-3-Machine-Learning-Fix/blob/main/Project%20Grup%203%20Machine%20Learning.ipynb"/>
              </a:rPr>
              <a:t>https://github.com/ersanputra3445/Project-Grup-3-Machine-Learning-Fix/blob/main/Project%20Grup%203%20Machine%20Learning.ipynb</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E7F5FF"/>
        </a:solidFill>
      </p:bgPr>
    </p:bg>
    <p:spTree>
      <p:nvGrpSpPr>
        <p:cNvPr id="1" name=""/>
        <p:cNvGrpSpPr/>
        <p:nvPr/>
      </p:nvGrpSpPr>
      <p:grpSpPr>
        <a:xfrm>
          <a:off x="0" y="0"/>
          <a:ext cx="0" cy="0"/>
          <a:chOff x="0" y="0"/>
          <a:chExt cx="0" cy="0"/>
        </a:xfrm>
      </p:grpSpPr>
      <p:sp>
        <p:nvSpPr>
          <p:cNvPr name="TextBox 2" id="2"/>
          <p:cNvSpPr txBox="true"/>
          <p:nvPr/>
        </p:nvSpPr>
        <p:spPr>
          <a:xfrm rot="0">
            <a:off x="3262490" y="3645262"/>
            <a:ext cx="11763020" cy="1911747"/>
          </a:xfrm>
          <a:prstGeom prst="rect">
            <a:avLst/>
          </a:prstGeom>
        </p:spPr>
        <p:txBody>
          <a:bodyPr anchor="t" rtlCol="false" tIns="0" lIns="0" bIns="0" rIns="0">
            <a:spAutoFit/>
          </a:bodyPr>
          <a:lstStyle/>
          <a:p>
            <a:pPr algn="ctr">
              <a:lnSpc>
                <a:spcPts val="13614"/>
              </a:lnSpc>
            </a:pPr>
            <a:r>
              <a:rPr lang="en-US" sz="16017">
                <a:solidFill>
                  <a:srgbClr val="1B3344"/>
                </a:solidFill>
                <a:latin typeface="Montnapha Medium"/>
              </a:rPr>
              <a:t>Terima Kasih</a:t>
            </a:r>
          </a:p>
        </p:txBody>
      </p:sp>
      <p:grpSp>
        <p:nvGrpSpPr>
          <p:cNvPr name="Group 3" id="3"/>
          <p:cNvGrpSpPr/>
          <p:nvPr/>
        </p:nvGrpSpPr>
        <p:grpSpPr>
          <a:xfrm rot="0">
            <a:off x="-183991" y="9258300"/>
            <a:ext cx="18655982" cy="1832410"/>
            <a:chOff x="0" y="0"/>
            <a:chExt cx="4913510" cy="482610"/>
          </a:xfrm>
        </p:grpSpPr>
        <p:sp>
          <p:nvSpPr>
            <p:cNvPr name="Freeform 4" id="4"/>
            <p:cNvSpPr/>
            <p:nvPr/>
          </p:nvSpPr>
          <p:spPr>
            <a:xfrm flipH="false" flipV="false" rot="0">
              <a:off x="0" y="0"/>
              <a:ext cx="4913509" cy="482610"/>
            </a:xfrm>
            <a:custGeom>
              <a:avLst/>
              <a:gdLst/>
              <a:ahLst/>
              <a:cxnLst/>
              <a:rect r="r" b="b" t="t" l="l"/>
              <a:pathLst>
                <a:path h="482610" w="4913509">
                  <a:moveTo>
                    <a:pt x="41498" y="0"/>
                  </a:moveTo>
                  <a:lnTo>
                    <a:pt x="4872011" y="0"/>
                  </a:lnTo>
                  <a:cubicBezTo>
                    <a:pt x="4883017" y="0"/>
                    <a:pt x="4893572" y="4372"/>
                    <a:pt x="4901355" y="12155"/>
                  </a:cubicBezTo>
                  <a:cubicBezTo>
                    <a:pt x="4909137" y="19937"/>
                    <a:pt x="4913509" y="30492"/>
                    <a:pt x="4913509" y="41498"/>
                  </a:cubicBezTo>
                  <a:lnTo>
                    <a:pt x="4913509" y="441112"/>
                  </a:lnTo>
                  <a:cubicBezTo>
                    <a:pt x="4913509" y="452118"/>
                    <a:pt x="4909137" y="462673"/>
                    <a:pt x="4901355" y="470456"/>
                  </a:cubicBezTo>
                  <a:cubicBezTo>
                    <a:pt x="4893572" y="478238"/>
                    <a:pt x="4883017" y="482610"/>
                    <a:pt x="4872011" y="482610"/>
                  </a:cubicBezTo>
                  <a:lnTo>
                    <a:pt x="41498" y="482610"/>
                  </a:lnTo>
                  <a:cubicBezTo>
                    <a:pt x="30492" y="482610"/>
                    <a:pt x="19937" y="478238"/>
                    <a:pt x="12155" y="470456"/>
                  </a:cubicBezTo>
                  <a:cubicBezTo>
                    <a:pt x="4372" y="462673"/>
                    <a:pt x="0" y="452118"/>
                    <a:pt x="0" y="441112"/>
                  </a:cubicBezTo>
                  <a:lnTo>
                    <a:pt x="0" y="41498"/>
                  </a:lnTo>
                  <a:cubicBezTo>
                    <a:pt x="0" y="30492"/>
                    <a:pt x="4372" y="19937"/>
                    <a:pt x="12155" y="12155"/>
                  </a:cubicBezTo>
                  <a:cubicBezTo>
                    <a:pt x="19937" y="4372"/>
                    <a:pt x="30492" y="0"/>
                    <a:pt x="41498" y="0"/>
                  </a:cubicBezTo>
                  <a:close/>
                </a:path>
              </a:pathLst>
            </a:custGeom>
            <a:solidFill>
              <a:srgbClr val="B5CBDB"/>
            </a:solidFill>
            <a:ln w="38100" cap="rnd">
              <a:solidFill>
                <a:srgbClr val="1B3344"/>
              </a:solidFill>
              <a:prstDash val="solid"/>
              <a:round/>
            </a:ln>
          </p:spPr>
        </p:sp>
        <p:sp>
          <p:nvSpPr>
            <p:cNvPr name="TextBox 5" id="5"/>
            <p:cNvSpPr txBox="true"/>
            <p:nvPr/>
          </p:nvSpPr>
          <p:spPr>
            <a:xfrm>
              <a:off x="0" y="9525"/>
              <a:ext cx="4913510" cy="473085"/>
            </a:xfrm>
            <a:prstGeom prst="rect">
              <a:avLst/>
            </a:prstGeom>
          </p:spPr>
          <p:txBody>
            <a:bodyPr anchor="ctr" rtlCol="false" tIns="50800" lIns="50800" bIns="50800" rIns="50800"/>
            <a:lstStyle/>
            <a:p>
              <a:pPr algn="ctr">
                <a:lnSpc>
                  <a:spcPts val="2000"/>
                </a:lnSpc>
              </a:pPr>
            </a:p>
          </p:txBody>
        </p:sp>
      </p:grpSp>
      <p:sp>
        <p:nvSpPr>
          <p:cNvPr name="Freeform 6" id="6"/>
          <p:cNvSpPr/>
          <p:nvPr/>
        </p:nvSpPr>
        <p:spPr>
          <a:xfrm flipH="false" flipV="false" rot="0">
            <a:off x="-992497" y="645461"/>
            <a:ext cx="3106893" cy="3106893"/>
          </a:xfrm>
          <a:custGeom>
            <a:avLst/>
            <a:gdLst/>
            <a:ahLst/>
            <a:cxnLst/>
            <a:rect r="r" b="b" t="t" l="l"/>
            <a:pathLst>
              <a:path h="3106893" w="3106893">
                <a:moveTo>
                  <a:pt x="0" y="0"/>
                </a:moveTo>
                <a:lnTo>
                  <a:pt x="3106893" y="0"/>
                </a:lnTo>
                <a:lnTo>
                  <a:pt x="3106893" y="3106893"/>
                </a:lnTo>
                <a:lnTo>
                  <a:pt x="0" y="310689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10693392">
            <a:off x="16562345" y="6391531"/>
            <a:ext cx="2184959" cy="2184959"/>
          </a:xfrm>
          <a:custGeom>
            <a:avLst/>
            <a:gdLst/>
            <a:ahLst/>
            <a:cxnLst/>
            <a:rect r="r" b="b" t="t" l="l"/>
            <a:pathLst>
              <a:path h="2184959" w="2184959">
                <a:moveTo>
                  <a:pt x="0" y="0"/>
                </a:moveTo>
                <a:lnTo>
                  <a:pt x="2184958" y="0"/>
                </a:lnTo>
                <a:lnTo>
                  <a:pt x="2184958" y="2184959"/>
                </a:lnTo>
                <a:lnTo>
                  <a:pt x="0" y="218495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false" flipV="false" rot="0">
            <a:off x="15520278" y="1891185"/>
            <a:ext cx="615445" cy="615445"/>
          </a:xfrm>
          <a:custGeom>
            <a:avLst/>
            <a:gdLst/>
            <a:ahLst/>
            <a:cxnLst/>
            <a:rect r="r" b="b" t="t" l="l"/>
            <a:pathLst>
              <a:path h="615445" w="615445">
                <a:moveTo>
                  <a:pt x="0" y="0"/>
                </a:moveTo>
                <a:lnTo>
                  <a:pt x="615445" y="0"/>
                </a:lnTo>
                <a:lnTo>
                  <a:pt x="615445" y="615445"/>
                </a:lnTo>
                <a:lnTo>
                  <a:pt x="0" y="61544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false" flipV="false" rot="0">
            <a:off x="14902650" y="2381654"/>
            <a:ext cx="925350" cy="925350"/>
          </a:xfrm>
          <a:custGeom>
            <a:avLst/>
            <a:gdLst/>
            <a:ahLst/>
            <a:cxnLst/>
            <a:rect r="r" b="b" t="t" l="l"/>
            <a:pathLst>
              <a:path h="925350" w="925350">
                <a:moveTo>
                  <a:pt x="0" y="0"/>
                </a:moveTo>
                <a:lnTo>
                  <a:pt x="925350" y="0"/>
                </a:lnTo>
                <a:lnTo>
                  <a:pt x="925350" y="925350"/>
                </a:lnTo>
                <a:lnTo>
                  <a:pt x="0" y="92535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false" flipV="false" rot="0">
            <a:off x="2114396" y="4973240"/>
            <a:ext cx="1384943" cy="1384943"/>
          </a:xfrm>
          <a:custGeom>
            <a:avLst/>
            <a:gdLst/>
            <a:ahLst/>
            <a:cxnLst/>
            <a:rect r="r" b="b" t="t" l="l"/>
            <a:pathLst>
              <a:path h="1384943" w="1384943">
                <a:moveTo>
                  <a:pt x="0" y="0"/>
                </a:moveTo>
                <a:lnTo>
                  <a:pt x="1384943" y="0"/>
                </a:lnTo>
                <a:lnTo>
                  <a:pt x="1384943" y="1384943"/>
                </a:lnTo>
                <a:lnTo>
                  <a:pt x="0" y="138494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E7F5FF"/>
        </a:solidFill>
      </p:bgPr>
    </p:bg>
    <p:spTree>
      <p:nvGrpSpPr>
        <p:cNvPr id="1" name=""/>
        <p:cNvGrpSpPr/>
        <p:nvPr/>
      </p:nvGrpSpPr>
      <p:grpSpPr>
        <a:xfrm>
          <a:off x="0" y="0"/>
          <a:ext cx="0" cy="0"/>
          <a:chOff x="0" y="0"/>
          <a:chExt cx="0" cy="0"/>
        </a:xfrm>
      </p:grpSpPr>
      <p:grpSp>
        <p:nvGrpSpPr>
          <p:cNvPr name="Group 2" id="2"/>
          <p:cNvGrpSpPr/>
          <p:nvPr/>
        </p:nvGrpSpPr>
        <p:grpSpPr>
          <a:xfrm rot="0">
            <a:off x="-183991" y="9258300"/>
            <a:ext cx="18655982" cy="1832410"/>
            <a:chOff x="0" y="0"/>
            <a:chExt cx="4913510" cy="482610"/>
          </a:xfrm>
        </p:grpSpPr>
        <p:sp>
          <p:nvSpPr>
            <p:cNvPr name="Freeform 3" id="3"/>
            <p:cNvSpPr/>
            <p:nvPr/>
          </p:nvSpPr>
          <p:spPr>
            <a:xfrm flipH="false" flipV="false" rot="0">
              <a:off x="0" y="0"/>
              <a:ext cx="4913509" cy="482610"/>
            </a:xfrm>
            <a:custGeom>
              <a:avLst/>
              <a:gdLst/>
              <a:ahLst/>
              <a:cxnLst/>
              <a:rect r="r" b="b" t="t" l="l"/>
              <a:pathLst>
                <a:path h="482610" w="4913509">
                  <a:moveTo>
                    <a:pt x="41498" y="0"/>
                  </a:moveTo>
                  <a:lnTo>
                    <a:pt x="4872011" y="0"/>
                  </a:lnTo>
                  <a:cubicBezTo>
                    <a:pt x="4883017" y="0"/>
                    <a:pt x="4893572" y="4372"/>
                    <a:pt x="4901355" y="12155"/>
                  </a:cubicBezTo>
                  <a:cubicBezTo>
                    <a:pt x="4909137" y="19937"/>
                    <a:pt x="4913509" y="30492"/>
                    <a:pt x="4913509" y="41498"/>
                  </a:cubicBezTo>
                  <a:lnTo>
                    <a:pt x="4913509" y="441112"/>
                  </a:lnTo>
                  <a:cubicBezTo>
                    <a:pt x="4913509" y="452118"/>
                    <a:pt x="4909137" y="462673"/>
                    <a:pt x="4901355" y="470456"/>
                  </a:cubicBezTo>
                  <a:cubicBezTo>
                    <a:pt x="4893572" y="478238"/>
                    <a:pt x="4883017" y="482610"/>
                    <a:pt x="4872011" y="482610"/>
                  </a:cubicBezTo>
                  <a:lnTo>
                    <a:pt x="41498" y="482610"/>
                  </a:lnTo>
                  <a:cubicBezTo>
                    <a:pt x="30492" y="482610"/>
                    <a:pt x="19937" y="478238"/>
                    <a:pt x="12155" y="470456"/>
                  </a:cubicBezTo>
                  <a:cubicBezTo>
                    <a:pt x="4372" y="462673"/>
                    <a:pt x="0" y="452118"/>
                    <a:pt x="0" y="441112"/>
                  </a:cubicBezTo>
                  <a:lnTo>
                    <a:pt x="0" y="41498"/>
                  </a:lnTo>
                  <a:cubicBezTo>
                    <a:pt x="0" y="30492"/>
                    <a:pt x="4372" y="19937"/>
                    <a:pt x="12155" y="12155"/>
                  </a:cubicBezTo>
                  <a:cubicBezTo>
                    <a:pt x="19937" y="4372"/>
                    <a:pt x="30492" y="0"/>
                    <a:pt x="41498" y="0"/>
                  </a:cubicBezTo>
                  <a:close/>
                </a:path>
              </a:pathLst>
            </a:custGeom>
            <a:solidFill>
              <a:srgbClr val="B5CBDB"/>
            </a:solidFill>
            <a:ln w="38100" cap="rnd">
              <a:solidFill>
                <a:srgbClr val="1B3344"/>
              </a:solidFill>
              <a:prstDash val="solid"/>
              <a:round/>
            </a:ln>
          </p:spPr>
        </p:sp>
        <p:sp>
          <p:nvSpPr>
            <p:cNvPr name="TextBox 4" id="4"/>
            <p:cNvSpPr txBox="true"/>
            <p:nvPr/>
          </p:nvSpPr>
          <p:spPr>
            <a:xfrm>
              <a:off x="0" y="9525"/>
              <a:ext cx="4913510" cy="473085"/>
            </a:xfrm>
            <a:prstGeom prst="rect">
              <a:avLst/>
            </a:prstGeom>
          </p:spPr>
          <p:txBody>
            <a:bodyPr anchor="ctr" rtlCol="false" tIns="50800" lIns="50800" bIns="50800" rIns="50800"/>
            <a:lstStyle/>
            <a:p>
              <a:pPr algn="ctr">
                <a:lnSpc>
                  <a:spcPts val="2000"/>
                </a:lnSpc>
              </a:pPr>
            </a:p>
          </p:txBody>
        </p:sp>
      </p:grpSp>
      <p:sp>
        <p:nvSpPr>
          <p:cNvPr name="Freeform 5" id="5"/>
          <p:cNvSpPr/>
          <p:nvPr/>
        </p:nvSpPr>
        <p:spPr>
          <a:xfrm flipH="false" flipV="false" rot="0">
            <a:off x="-1047431" y="720204"/>
            <a:ext cx="3348176" cy="845414"/>
          </a:xfrm>
          <a:custGeom>
            <a:avLst/>
            <a:gdLst/>
            <a:ahLst/>
            <a:cxnLst/>
            <a:rect r="r" b="b" t="t" l="l"/>
            <a:pathLst>
              <a:path h="845414" w="3348176">
                <a:moveTo>
                  <a:pt x="0" y="0"/>
                </a:moveTo>
                <a:lnTo>
                  <a:pt x="3348176" y="0"/>
                </a:lnTo>
                <a:lnTo>
                  <a:pt x="3348176" y="845414"/>
                </a:lnTo>
                <a:lnTo>
                  <a:pt x="0" y="84541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6" id="6"/>
          <p:cNvGrpSpPr/>
          <p:nvPr/>
        </p:nvGrpSpPr>
        <p:grpSpPr>
          <a:xfrm rot="0">
            <a:off x="5414378" y="-646156"/>
            <a:ext cx="12873622" cy="2972798"/>
            <a:chOff x="0" y="0"/>
            <a:chExt cx="3390583" cy="782959"/>
          </a:xfrm>
        </p:grpSpPr>
        <p:sp>
          <p:nvSpPr>
            <p:cNvPr name="Freeform 7" id="7"/>
            <p:cNvSpPr/>
            <p:nvPr/>
          </p:nvSpPr>
          <p:spPr>
            <a:xfrm flipH="false" flipV="false" rot="0">
              <a:off x="0" y="0"/>
              <a:ext cx="3390583" cy="782959"/>
            </a:xfrm>
            <a:custGeom>
              <a:avLst/>
              <a:gdLst/>
              <a:ahLst/>
              <a:cxnLst/>
              <a:rect r="r" b="b" t="t" l="l"/>
              <a:pathLst>
                <a:path h="782959" w="3390583">
                  <a:moveTo>
                    <a:pt x="35481" y="0"/>
                  </a:moveTo>
                  <a:lnTo>
                    <a:pt x="3355102" y="0"/>
                  </a:lnTo>
                  <a:cubicBezTo>
                    <a:pt x="3364512" y="0"/>
                    <a:pt x="3373537" y="3738"/>
                    <a:pt x="3380191" y="10392"/>
                  </a:cubicBezTo>
                  <a:cubicBezTo>
                    <a:pt x="3386845" y="17046"/>
                    <a:pt x="3390583" y="26071"/>
                    <a:pt x="3390583" y="35481"/>
                  </a:cubicBezTo>
                  <a:lnTo>
                    <a:pt x="3390583" y="747478"/>
                  </a:lnTo>
                  <a:cubicBezTo>
                    <a:pt x="3390583" y="756888"/>
                    <a:pt x="3386845" y="765913"/>
                    <a:pt x="3380191" y="772567"/>
                  </a:cubicBezTo>
                  <a:cubicBezTo>
                    <a:pt x="3373537" y="779221"/>
                    <a:pt x="3364512" y="782959"/>
                    <a:pt x="3355102" y="782959"/>
                  </a:cubicBezTo>
                  <a:lnTo>
                    <a:pt x="35481" y="782959"/>
                  </a:lnTo>
                  <a:cubicBezTo>
                    <a:pt x="26071" y="782959"/>
                    <a:pt x="17046" y="779221"/>
                    <a:pt x="10392" y="772567"/>
                  </a:cubicBezTo>
                  <a:cubicBezTo>
                    <a:pt x="3738" y="765913"/>
                    <a:pt x="0" y="756888"/>
                    <a:pt x="0" y="747478"/>
                  </a:cubicBezTo>
                  <a:lnTo>
                    <a:pt x="0" y="35481"/>
                  </a:lnTo>
                  <a:cubicBezTo>
                    <a:pt x="0" y="26071"/>
                    <a:pt x="3738" y="17046"/>
                    <a:pt x="10392" y="10392"/>
                  </a:cubicBezTo>
                  <a:cubicBezTo>
                    <a:pt x="17046" y="3738"/>
                    <a:pt x="26071" y="0"/>
                    <a:pt x="35481" y="0"/>
                  </a:cubicBezTo>
                  <a:close/>
                </a:path>
              </a:pathLst>
            </a:custGeom>
            <a:solidFill>
              <a:srgbClr val="B5CBDB"/>
            </a:solidFill>
            <a:ln w="38100" cap="rnd">
              <a:solidFill>
                <a:srgbClr val="1B3344"/>
              </a:solidFill>
              <a:prstDash val="solid"/>
              <a:round/>
            </a:ln>
          </p:spPr>
        </p:sp>
        <p:sp>
          <p:nvSpPr>
            <p:cNvPr name="TextBox 8" id="8"/>
            <p:cNvSpPr txBox="true"/>
            <p:nvPr/>
          </p:nvSpPr>
          <p:spPr>
            <a:xfrm>
              <a:off x="0" y="9525"/>
              <a:ext cx="3390583" cy="773434"/>
            </a:xfrm>
            <a:prstGeom prst="rect">
              <a:avLst/>
            </a:prstGeom>
          </p:spPr>
          <p:txBody>
            <a:bodyPr anchor="ctr" rtlCol="false" tIns="50800" lIns="50800" bIns="50800" rIns="50800"/>
            <a:lstStyle/>
            <a:p>
              <a:pPr algn="ctr">
                <a:lnSpc>
                  <a:spcPts val="2000"/>
                </a:lnSpc>
              </a:pPr>
            </a:p>
          </p:txBody>
        </p:sp>
      </p:grpSp>
      <p:sp>
        <p:nvSpPr>
          <p:cNvPr name="TextBox 9" id="9"/>
          <p:cNvSpPr txBox="true"/>
          <p:nvPr/>
        </p:nvSpPr>
        <p:spPr>
          <a:xfrm rot="0">
            <a:off x="670231" y="2517411"/>
            <a:ext cx="16947538" cy="5887720"/>
          </a:xfrm>
          <a:prstGeom prst="rect">
            <a:avLst/>
          </a:prstGeom>
        </p:spPr>
        <p:txBody>
          <a:bodyPr anchor="t" rtlCol="false" tIns="0" lIns="0" bIns="0" rIns="0">
            <a:spAutoFit/>
          </a:bodyPr>
          <a:lstStyle/>
          <a:p>
            <a:pPr algn="just">
              <a:lnSpc>
                <a:spcPts val="5180"/>
              </a:lnSpc>
            </a:pPr>
            <a:r>
              <a:rPr lang="en-US" sz="3700">
                <a:solidFill>
                  <a:srgbClr val="1B3344"/>
                </a:solidFill>
                <a:latin typeface="Montnapha"/>
              </a:rPr>
              <a:t>Masalah:</a:t>
            </a:r>
          </a:p>
          <a:p>
            <a:pPr algn="just">
              <a:lnSpc>
                <a:spcPts val="5180"/>
              </a:lnSpc>
            </a:pPr>
            <a:r>
              <a:rPr lang="en-US" sz="3700">
                <a:solidFill>
                  <a:srgbClr val="1B3344"/>
                </a:solidFill>
                <a:latin typeface="Montnapha"/>
              </a:rPr>
              <a:t>Kesenjangan akses ke layanan kesehatan maternal di daerah pedesaan, hambatan sosiokultural, dan prevalensi stunting pada anak merupakan tantangan utama yang dihadapi dalam upaya meningkatkan kesehatan ibu dan anak di Indonesia.</a:t>
            </a:r>
          </a:p>
          <a:p>
            <a:pPr algn="just">
              <a:lnSpc>
                <a:spcPts val="5180"/>
              </a:lnSpc>
            </a:pPr>
          </a:p>
          <a:p>
            <a:pPr algn="just">
              <a:lnSpc>
                <a:spcPts val="5180"/>
              </a:lnSpc>
            </a:pPr>
            <a:r>
              <a:rPr lang="en-US" sz="3700">
                <a:solidFill>
                  <a:srgbClr val="1B3344"/>
                </a:solidFill>
                <a:latin typeface="Montnapha"/>
              </a:rPr>
              <a:t>Tujuan:</a:t>
            </a:r>
          </a:p>
          <a:p>
            <a:pPr algn="just">
              <a:lnSpc>
                <a:spcPts val="5180"/>
              </a:lnSpc>
            </a:pPr>
            <a:r>
              <a:rPr lang="en-US" sz="3700">
                <a:solidFill>
                  <a:srgbClr val="1B3344"/>
                </a:solidFill>
                <a:latin typeface="Montnapha"/>
              </a:rPr>
              <a:t>Penelitian ini bertujuan untuk memanfaatkan peluang yang ditawarkan oleh Machine Learning (ML) untuk deteksi dini dan dukungan keputusan dalam biomedis guna meningkatkan kesehatan ibu dan anak.</a:t>
            </a:r>
          </a:p>
        </p:txBody>
      </p:sp>
      <p:sp>
        <p:nvSpPr>
          <p:cNvPr name="TextBox 10" id="10"/>
          <p:cNvSpPr txBox="true"/>
          <p:nvPr/>
        </p:nvSpPr>
        <p:spPr>
          <a:xfrm rot="0">
            <a:off x="15237667" y="9557004"/>
            <a:ext cx="2021633" cy="412750"/>
          </a:xfrm>
          <a:prstGeom prst="rect">
            <a:avLst/>
          </a:prstGeom>
        </p:spPr>
        <p:txBody>
          <a:bodyPr anchor="t" rtlCol="false" tIns="0" lIns="0" bIns="0" rIns="0">
            <a:spAutoFit/>
          </a:bodyPr>
          <a:lstStyle/>
          <a:p>
            <a:pPr algn="r">
              <a:lnSpc>
                <a:spcPts val="3499"/>
              </a:lnSpc>
            </a:pPr>
            <a:r>
              <a:rPr lang="en-US" sz="2499">
                <a:solidFill>
                  <a:srgbClr val="1B3344"/>
                </a:solidFill>
                <a:latin typeface="Montnapha"/>
              </a:rPr>
              <a:t>Hal 1</a:t>
            </a:r>
          </a:p>
        </p:txBody>
      </p:sp>
      <p:sp>
        <p:nvSpPr>
          <p:cNvPr name="TextBox 11" id="11"/>
          <p:cNvSpPr txBox="true"/>
          <p:nvPr/>
        </p:nvSpPr>
        <p:spPr>
          <a:xfrm rot="0">
            <a:off x="6162127" y="679116"/>
            <a:ext cx="11789480" cy="1311610"/>
          </a:xfrm>
          <a:prstGeom prst="rect">
            <a:avLst/>
          </a:prstGeom>
        </p:spPr>
        <p:txBody>
          <a:bodyPr anchor="t" rtlCol="false" tIns="0" lIns="0" bIns="0" rIns="0">
            <a:spAutoFit/>
          </a:bodyPr>
          <a:lstStyle/>
          <a:p>
            <a:pPr algn="ctr">
              <a:lnSpc>
                <a:spcPts val="9357"/>
              </a:lnSpc>
            </a:pPr>
            <a:r>
              <a:rPr lang="en-US" sz="11009">
                <a:solidFill>
                  <a:srgbClr val="1B3344"/>
                </a:solidFill>
                <a:latin typeface="Montnapha Medium"/>
              </a:rPr>
              <a:t>ABSTRAK</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E7F5FF"/>
        </a:solidFill>
      </p:bgPr>
    </p:bg>
    <p:spTree>
      <p:nvGrpSpPr>
        <p:cNvPr id="1" name=""/>
        <p:cNvGrpSpPr/>
        <p:nvPr/>
      </p:nvGrpSpPr>
      <p:grpSpPr>
        <a:xfrm>
          <a:off x="0" y="0"/>
          <a:ext cx="0" cy="0"/>
          <a:chOff x="0" y="0"/>
          <a:chExt cx="0" cy="0"/>
        </a:xfrm>
      </p:grpSpPr>
      <p:grpSp>
        <p:nvGrpSpPr>
          <p:cNvPr name="Group 2" id="2"/>
          <p:cNvGrpSpPr/>
          <p:nvPr/>
        </p:nvGrpSpPr>
        <p:grpSpPr>
          <a:xfrm rot="0">
            <a:off x="-183991" y="9258300"/>
            <a:ext cx="18655982" cy="1832410"/>
            <a:chOff x="0" y="0"/>
            <a:chExt cx="4913510" cy="482610"/>
          </a:xfrm>
        </p:grpSpPr>
        <p:sp>
          <p:nvSpPr>
            <p:cNvPr name="Freeform 3" id="3"/>
            <p:cNvSpPr/>
            <p:nvPr/>
          </p:nvSpPr>
          <p:spPr>
            <a:xfrm flipH="false" flipV="false" rot="0">
              <a:off x="0" y="0"/>
              <a:ext cx="4913509" cy="482610"/>
            </a:xfrm>
            <a:custGeom>
              <a:avLst/>
              <a:gdLst/>
              <a:ahLst/>
              <a:cxnLst/>
              <a:rect r="r" b="b" t="t" l="l"/>
              <a:pathLst>
                <a:path h="482610" w="4913509">
                  <a:moveTo>
                    <a:pt x="41498" y="0"/>
                  </a:moveTo>
                  <a:lnTo>
                    <a:pt x="4872011" y="0"/>
                  </a:lnTo>
                  <a:cubicBezTo>
                    <a:pt x="4883017" y="0"/>
                    <a:pt x="4893572" y="4372"/>
                    <a:pt x="4901355" y="12155"/>
                  </a:cubicBezTo>
                  <a:cubicBezTo>
                    <a:pt x="4909137" y="19937"/>
                    <a:pt x="4913509" y="30492"/>
                    <a:pt x="4913509" y="41498"/>
                  </a:cubicBezTo>
                  <a:lnTo>
                    <a:pt x="4913509" y="441112"/>
                  </a:lnTo>
                  <a:cubicBezTo>
                    <a:pt x="4913509" y="452118"/>
                    <a:pt x="4909137" y="462673"/>
                    <a:pt x="4901355" y="470456"/>
                  </a:cubicBezTo>
                  <a:cubicBezTo>
                    <a:pt x="4893572" y="478238"/>
                    <a:pt x="4883017" y="482610"/>
                    <a:pt x="4872011" y="482610"/>
                  </a:cubicBezTo>
                  <a:lnTo>
                    <a:pt x="41498" y="482610"/>
                  </a:lnTo>
                  <a:cubicBezTo>
                    <a:pt x="30492" y="482610"/>
                    <a:pt x="19937" y="478238"/>
                    <a:pt x="12155" y="470456"/>
                  </a:cubicBezTo>
                  <a:cubicBezTo>
                    <a:pt x="4372" y="462673"/>
                    <a:pt x="0" y="452118"/>
                    <a:pt x="0" y="441112"/>
                  </a:cubicBezTo>
                  <a:lnTo>
                    <a:pt x="0" y="41498"/>
                  </a:lnTo>
                  <a:cubicBezTo>
                    <a:pt x="0" y="30492"/>
                    <a:pt x="4372" y="19937"/>
                    <a:pt x="12155" y="12155"/>
                  </a:cubicBezTo>
                  <a:cubicBezTo>
                    <a:pt x="19937" y="4372"/>
                    <a:pt x="30492" y="0"/>
                    <a:pt x="41498" y="0"/>
                  </a:cubicBezTo>
                  <a:close/>
                </a:path>
              </a:pathLst>
            </a:custGeom>
            <a:solidFill>
              <a:srgbClr val="B5CBDB"/>
            </a:solidFill>
            <a:ln w="38100" cap="rnd">
              <a:solidFill>
                <a:srgbClr val="1B3344"/>
              </a:solidFill>
              <a:prstDash val="solid"/>
              <a:round/>
            </a:ln>
          </p:spPr>
        </p:sp>
        <p:sp>
          <p:nvSpPr>
            <p:cNvPr name="TextBox 4" id="4"/>
            <p:cNvSpPr txBox="true"/>
            <p:nvPr/>
          </p:nvSpPr>
          <p:spPr>
            <a:xfrm>
              <a:off x="0" y="9525"/>
              <a:ext cx="4913510" cy="473085"/>
            </a:xfrm>
            <a:prstGeom prst="rect">
              <a:avLst/>
            </a:prstGeom>
          </p:spPr>
          <p:txBody>
            <a:bodyPr anchor="ctr" rtlCol="false" tIns="50800" lIns="50800" bIns="50800" rIns="50800"/>
            <a:lstStyle/>
            <a:p>
              <a:pPr algn="ctr">
                <a:lnSpc>
                  <a:spcPts val="2000"/>
                </a:lnSpc>
              </a:pPr>
            </a:p>
          </p:txBody>
        </p:sp>
      </p:grpSp>
      <p:sp>
        <p:nvSpPr>
          <p:cNvPr name="Freeform 5" id="5"/>
          <p:cNvSpPr/>
          <p:nvPr/>
        </p:nvSpPr>
        <p:spPr>
          <a:xfrm flipH="false" flipV="false" rot="0">
            <a:off x="-1047431" y="720204"/>
            <a:ext cx="3348176" cy="845414"/>
          </a:xfrm>
          <a:custGeom>
            <a:avLst/>
            <a:gdLst/>
            <a:ahLst/>
            <a:cxnLst/>
            <a:rect r="r" b="b" t="t" l="l"/>
            <a:pathLst>
              <a:path h="845414" w="3348176">
                <a:moveTo>
                  <a:pt x="0" y="0"/>
                </a:moveTo>
                <a:lnTo>
                  <a:pt x="3348176" y="0"/>
                </a:lnTo>
                <a:lnTo>
                  <a:pt x="3348176" y="845414"/>
                </a:lnTo>
                <a:lnTo>
                  <a:pt x="0" y="84541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6" id="6"/>
          <p:cNvGrpSpPr/>
          <p:nvPr/>
        </p:nvGrpSpPr>
        <p:grpSpPr>
          <a:xfrm rot="0">
            <a:off x="5414378" y="-646156"/>
            <a:ext cx="12873622" cy="2972798"/>
            <a:chOff x="0" y="0"/>
            <a:chExt cx="3390583" cy="782959"/>
          </a:xfrm>
        </p:grpSpPr>
        <p:sp>
          <p:nvSpPr>
            <p:cNvPr name="Freeform 7" id="7"/>
            <p:cNvSpPr/>
            <p:nvPr/>
          </p:nvSpPr>
          <p:spPr>
            <a:xfrm flipH="false" flipV="false" rot="0">
              <a:off x="0" y="0"/>
              <a:ext cx="3390583" cy="782959"/>
            </a:xfrm>
            <a:custGeom>
              <a:avLst/>
              <a:gdLst/>
              <a:ahLst/>
              <a:cxnLst/>
              <a:rect r="r" b="b" t="t" l="l"/>
              <a:pathLst>
                <a:path h="782959" w="3390583">
                  <a:moveTo>
                    <a:pt x="35481" y="0"/>
                  </a:moveTo>
                  <a:lnTo>
                    <a:pt x="3355102" y="0"/>
                  </a:lnTo>
                  <a:cubicBezTo>
                    <a:pt x="3364512" y="0"/>
                    <a:pt x="3373537" y="3738"/>
                    <a:pt x="3380191" y="10392"/>
                  </a:cubicBezTo>
                  <a:cubicBezTo>
                    <a:pt x="3386845" y="17046"/>
                    <a:pt x="3390583" y="26071"/>
                    <a:pt x="3390583" y="35481"/>
                  </a:cubicBezTo>
                  <a:lnTo>
                    <a:pt x="3390583" y="747478"/>
                  </a:lnTo>
                  <a:cubicBezTo>
                    <a:pt x="3390583" y="756888"/>
                    <a:pt x="3386845" y="765913"/>
                    <a:pt x="3380191" y="772567"/>
                  </a:cubicBezTo>
                  <a:cubicBezTo>
                    <a:pt x="3373537" y="779221"/>
                    <a:pt x="3364512" y="782959"/>
                    <a:pt x="3355102" y="782959"/>
                  </a:cubicBezTo>
                  <a:lnTo>
                    <a:pt x="35481" y="782959"/>
                  </a:lnTo>
                  <a:cubicBezTo>
                    <a:pt x="26071" y="782959"/>
                    <a:pt x="17046" y="779221"/>
                    <a:pt x="10392" y="772567"/>
                  </a:cubicBezTo>
                  <a:cubicBezTo>
                    <a:pt x="3738" y="765913"/>
                    <a:pt x="0" y="756888"/>
                    <a:pt x="0" y="747478"/>
                  </a:cubicBezTo>
                  <a:lnTo>
                    <a:pt x="0" y="35481"/>
                  </a:lnTo>
                  <a:cubicBezTo>
                    <a:pt x="0" y="26071"/>
                    <a:pt x="3738" y="17046"/>
                    <a:pt x="10392" y="10392"/>
                  </a:cubicBezTo>
                  <a:cubicBezTo>
                    <a:pt x="17046" y="3738"/>
                    <a:pt x="26071" y="0"/>
                    <a:pt x="35481" y="0"/>
                  </a:cubicBezTo>
                  <a:close/>
                </a:path>
              </a:pathLst>
            </a:custGeom>
            <a:solidFill>
              <a:srgbClr val="B5CBDB"/>
            </a:solidFill>
            <a:ln w="38100" cap="rnd">
              <a:solidFill>
                <a:srgbClr val="1B3344"/>
              </a:solidFill>
              <a:prstDash val="solid"/>
              <a:round/>
            </a:ln>
          </p:spPr>
        </p:sp>
        <p:sp>
          <p:nvSpPr>
            <p:cNvPr name="TextBox 8" id="8"/>
            <p:cNvSpPr txBox="true"/>
            <p:nvPr/>
          </p:nvSpPr>
          <p:spPr>
            <a:xfrm>
              <a:off x="0" y="9525"/>
              <a:ext cx="3390583" cy="773434"/>
            </a:xfrm>
            <a:prstGeom prst="rect">
              <a:avLst/>
            </a:prstGeom>
          </p:spPr>
          <p:txBody>
            <a:bodyPr anchor="ctr" rtlCol="false" tIns="50800" lIns="50800" bIns="50800" rIns="50800"/>
            <a:lstStyle/>
            <a:p>
              <a:pPr algn="ctr">
                <a:lnSpc>
                  <a:spcPts val="2000"/>
                </a:lnSpc>
              </a:pPr>
            </a:p>
          </p:txBody>
        </p:sp>
      </p:grpSp>
      <p:sp>
        <p:nvSpPr>
          <p:cNvPr name="TextBox 9" id="9"/>
          <p:cNvSpPr txBox="true"/>
          <p:nvPr/>
        </p:nvSpPr>
        <p:spPr>
          <a:xfrm rot="0">
            <a:off x="670231" y="2443280"/>
            <a:ext cx="16947538" cy="5559425"/>
          </a:xfrm>
          <a:prstGeom prst="rect">
            <a:avLst/>
          </a:prstGeom>
        </p:spPr>
        <p:txBody>
          <a:bodyPr anchor="t" rtlCol="false" tIns="0" lIns="0" bIns="0" rIns="0">
            <a:spAutoFit/>
          </a:bodyPr>
          <a:lstStyle/>
          <a:p>
            <a:pPr algn="just">
              <a:lnSpc>
                <a:spcPts val="4900"/>
              </a:lnSpc>
            </a:pPr>
            <a:r>
              <a:rPr lang="en-US" sz="3500">
                <a:solidFill>
                  <a:srgbClr val="1B3344"/>
                </a:solidFill>
                <a:latin typeface="Montnapha"/>
              </a:rPr>
              <a:t>Metode:</a:t>
            </a:r>
          </a:p>
          <a:p>
            <a:pPr algn="just">
              <a:lnSpc>
                <a:spcPts val="4900"/>
              </a:lnSpc>
            </a:pPr>
            <a:r>
              <a:rPr lang="en-US" sz="3500">
                <a:solidFill>
                  <a:srgbClr val="1B3344"/>
                </a:solidFill>
                <a:latin typeface="Montnapha"/>
              </a:rPr>
              <a:t>Penelitian ini menganalisis data usia, SystolicBP, dan DiastolicBP menggunakan cross-validation, K-Means, analisis korelasi, dan evaluasi model. Model regresi efektif memprediksi usia berdasarkan tekanan darah dengan Mean Squared Error Negatif -124.80. K-Means mengidentifikasi masalah tekanan darah tinggi pada individu usia 25-45 tahun di distrik kota 3230. Analisis korelasi menunjukkan korelasi positif moderat antara usia dan tekanan darah. Evaluasi metrik dengan Skor Silhouette 0.93 dan Indeks Davies-Bouldin 0.2578 mengonfirmasi validitas klustering. Metode Elbow menunjukkan solusi klustering optimal pada 3 atau 4 kluster.</a:t>
            </a:r>
          </a:p>
        </p:txBody>
      </p:sp>
      <p:sp>
        <p:nvSpPr>
          <p:cNvPr name="TextBox 10" id="10"/>
          <p:cNvSpPr txBox="true"/>
          <p:nvPr/>
        </p:nvSpPr>
        <p:spPr>
          <a:xfrm rot="0">
            <a:off x="15237667" y="9557004"/>
            <a:ext cx="2021633" cy="412750"/>
          </a:xfrm>
          <a:prstGeom prst="rect">
            <a:avLst/>
          </a:prstGeom>
        </p:spPr>
        <p:txBody>
          <a:bodyPr anchor="t" rtlCol="false" tIns="0" lIns="0" bIns="0" rIns="0">
            <a:spAutoFit/>
          </a:bodyPr>
          <a:lstStyle/>
          <a:p>
            <a:pPr algn="r">
              <a:lnSpc>
                <a:spcPts val="3499"/>
              </a:lnSpc>
            </a:pPr>
            <a:r>
              <a:rPr lang="en-US" sz="2499">
                <a:solidFill>
                  <a:srgbClr val="1B3344"/>
                </a:solidFill>
                <a:latin typeface="Montnapha"/>
              </a:rPr>
              <a:t>Hal 1</a:t>
            </a:r>
          </a:p>
        </p:txBody>
      </p:sp>
      <p:sp>
        <p:nvSpPr>
          <p:cNvPr name="TextBox 11" id="11"/>
          <p:cNvSpPr txBox="true"/>
          <p:nvPr/>
        </p:nvSpPr>
        <p:spPr>
          <a:xfrm rot="0">
            <a:off x="6162127" y="679116"/>
            <a:ext cx="11789480" cy="1311610"/>
          </a:xfrm>
          <a:prstGeom prst="rect">
            <a:avLst/>
          </a:prstGeom>
        </p:spPr>
        <p:txBody>
          <a:bodyPr anchor="t" rtlCol="false" tIns="0" lIns="0" bIns="0" rIns="0">
            <a:spAutoFit/>
          </a:bodyPr>
          <a:lstStyle/>
          <a:p>
            <a:pPr algn="ctr">
              <a:lnSpc>
                <a:spcPts val="9357"/>
              </a:lnSpc>
            </a:pPr>
            <a:r>
              <a:rPr lang="en-US" sz="11009">
                <a:solidFill>
                  <a:srgbClr val="1B3344"/>
                </a:solidFill>
                <a:latin typeface="Montnapha Medium"/>
              </a:rPr>
              <a:t>ABSTRAK</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E7F5FF"/>
        </a:solidFill>
      </p:bgPr>
    </p:bg>
    <p:spTree>
      <p:nvGrpSpPr>
        <p:cNvPr id="1" name=""/>
        <p:cNvGrpSpPr/>
        <p:nvPr/>
      </p:nvGrpSpPr>
      <p:grpSpPr>
        <a:xfrm>
          <a:off x="0" y="0"/>
          <a:ext cx="0" cy="0"/>
          <a:chOff x="0" y="0"/>
          <a:chExt cx="0" cy="0"/>
        </a:xfrm>
      </p:grpSpPr>
      <p:grpSp>
        <p:nvGrpSpPr>
          <p:cNvPr name="Group 2" id="2"/>
          <p:cNvGrpSpPr/>
          <p:nvPr/>
        </p:nvGrpSpPr>
        <p:grpSpPr>
          <a:xfrm rot="0">
            <a:off x="-183991" y="9258300"/>
            <a:ext cx="18655982" cy="1832410"/>
            <a:chOff x="0" y="0"/>
            <a:chExt cx="4913510" cy="482610"/>
          </a:xfrm>
        </p:grpSpPr>
        <p:sp>
          <p:nvSpPr>
            <p:cNvPr name="Freeform 3" id="3"/>
            <p:cNvSpPr/>
            <p:nvPr/>
          </p:nvSpPr>
          <p:spPr>
            <a:xfrm flipH="false" flipV="false" rot="0">
              <a:off x="0" y="0"/>
              <a:ext cx="4913509" cy="482610"/>
            </a:xfrm>
            <a:custGeom>
              <a:avLst/>
              <a:gdLst/>
              <a:ahLst/>
              <a:cxnLst/>
              <a:rect r="r" b="b" t="t" l="l"/>
              <a:pathLst>
                <a:path h="482610" w="4913509">
                  <a:moveTo>
                    <a:pt x="41498" y="0"/>
                  </a:moveTo>
                  <a:lnTo>
                    <a:pt x="4872011" y="0"/>
                  </a:lnTo>
                  <a:cubicBezTo>
                    <a:pt x="4883017" y="0"/>
                    <a:pt x="4893572" y="4372"/>
                    <a:pt x="4901355" y="12155"/>
                  </a:cubicBezTo>
                  <a:cubicBezTo>
                    <a:pt x="4909137" y="19937"/>
                    <a:pt x="4913509" y="30492"/>
                    <a:pt x="4913509" y="41498"/>
                  </a:cubicBezTo>
                  <a:lnTo>
                    <a:pt x="4913509" y="441112"/>
                  </a:lnTo>
                  <a:cubicBezTo>
                    <a:pt x="4913509" y="452118"/>
                    <a:pt x="4909137" y="462673"/>
                    <a:pt x="4901355" y="470456"/>
                  </a:cubicBezTo>
                  <a:cubicBezTo>
                    <a:pt x="4893572" y="478238"/>
                    <a:pt x="4883017" y="482610"/>
                    <a:pt x="4872011" y="482610"/>
                  </a:cubicBezTo>
                  <a:lnTo>
                    <a:pt x="41498" y="482610"/>
                  </a:lnTo>
                  <a:cubicBezTo>
                    <a:pt x="30492" y="482610"/>
                    <a:pt x="19937" y="478238"/>
                    <a:pt x="12155" y="470456"/>
                  </a:cubicBezTo>
                  <a:cubicBezTo>
                    <a:pt x="4372" y="462673"/>
                    <a:pt x="0" y="452118"/>
                    <a:pt x="0" y="441112"/>
                  </a:cubicBezTo>
                  <a:lnTo>
                    <a:pt x="0" y="41498"/>
                  </a:lnTo>
                  <a:cubicBezTo>
                    <a:pt x="0" y="30492"/>
                    <a:pt x="4372" y="19937"/>
                    <a:pt x="12155" y="12155"/>
                  </a:cubicBezTo>
                  <a:cubicBezTo>
                    <a:pt x="19937" y="4372"/>
                    <a:pt x="30492" y="0"/>
                    <a:pt x="41498" y="0"/>
                  </a:cubicBezTo>
                  <a:close/>
                </a:path>
              </a:pathLst>
            </a:custGeom>
            <a:solidFill>
              <a:srgbClr val="B5CBDB"/>
            </a:solidFill>
            <a:ln w="38100" cap="rnd">
              <a:solidFill>
                <a:srgbClr val="1B3344"/>
              </a:solidFill>
              <a:prstDash val="solid"/>
              <a:round/>
            </a:ln>
          </p:spPr>
        </p:sp>
        <p:sp>
          <p:nvSpPr>
            <p:cNvPr name="TextBox 4" id="4"/>
            <p:cNvSpPr txBox="true"/>
            <p:nvPr/>
          </p:nvSpPr>
          <p:spPr>
            <a:xfrm>
              <a:off x="0" y="9525"/>
              <a:ext cx="4913510" cy="473085"/>
            </a:xfrm>
            <a:prstGeom prst="rect">
              <a:avLst/>
            </a:prstGeom>
          </p:spPr>
          <p:txBody>
            <a:bodyPr anchor="ctr" rtlCol="false" tIns="50800" lIns="50800" bIns="50800" rIns="50800"/>
            <a:lstStyle/>
            <a:p>
              <a:pPr algn="ctr">
                <a:lnSpc>
                  <a:spcPts val="2000"/>
                </a:lnSpc>
              </a:pPr>
            </a:p>
          </p:txBody>
        </p:sp>
      </p:grpSp>
      <p:sp>
        <p:nvSpPr>
          <p:cNvPr name="Freeform 5" id="5"/>
          <p:cNvSpPr/>
          <p:nvPr/>
        </p:nvSpPr>
        <p:spPr>
          <a:xfrm flipH="false" flipV="false" rot="0">
            <a:off x="-1047431" y="720204"/>
            <a:ext cx="3348176" cy="845414"/>
          </a:xfrm>
          <a:custGeom>
            <a:avLst/>
            <a:gdLst/>
            <a:ahLst/>
            <a:cxnLst/>
            <a:rect r="r" b="b" t="t" l="l"/>
            <a:pathLst>
              <a:path h="845414" w="3348176">
                <a:moveTo>
                  <a:pt x="0" y="0"/>
                </a:moveTo>
                <a:lnTo>
                  <a:pt x="3348176" y="0"/>
                </a:lnTo>
                <a:lnTo>
                  <a:pt x="3348176" y="845414"/>
                </a:lnTo>
                <a:lnTo>
                  <a:pt x="0" y="84541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6" id="6"/>
          <p:cNvGrpSpPr/>
          <p:nvPr/>
        </p:nvGrpSpPr>
        <p:grpSpPr>
          <a:xfrm rot="0">
            <a:off x="5414378" y="-646156"/>
            <a:ext cx="12873622" cy="2972798"/>
            <a:chOff x="0" y="0"/>
            <a:chExt cx="3390583" cy="782959"/>
          </a:xfrm>
        </p:grpSpPr>
        <p:sp>
          <p:nvSpPr>
            <p:cNvPr name="Freeform 7" id="7"/>
            <p:cNvSpPr/>
            <p:nvPr/>
          </p:nvSpPr>
          <p:spPr>
            <a:xfrm flipH="false" flipV="false" rot="0">
              <a:off x="0" y="0"/>
              <a:ext cx="3390583" cy="782959"/>
            </a:xfrm>
            <a:custGeom>
              <a:avLst/>
              <a:gdLst/>
              <a:ahLst/>
              <a:cxnLst/>
              <a:rect r="r" b="b" t="t" l="l"/>
              <a:pathLst>
                <a:path h="782959" w="3390583">
                  <a:moveTo>
                    <a:pt x="35481" y="0"/>
                  </a:moveTo>
                  <a:lnTo>
                    <a:pt x="3355102" y="0"/>
                  </a:lnTo>
                  <a:cubicBezTo>
                    <a:pt x="3364512" y="0"/>
                    <a:pt x="3373537" y="3738"/>
                    <a:pt x="3380191" y="10392"/>
                  </a:cubicBezTo>
                  <a:cubicBezTo>
                    <a:pt x="3386845" y="17046"/>
                    <a:pt x="3390583" y="26071"/>
                    <a:pt x="3390583" y="35481"/>
                  </a:cubicBezTo>
                  <a:lnTo>
                    <a:pt x="3390583" y="747478"/>
                  </a:lnTo>
                  <a:cubicBezTo>
                    <a:pt x="3390583" y="756888"/>
                    <a:pt x="3386845" y="765913"/>
                    <a:pt x="3380191" y="772567"/>
                  </a:cubicBezTo>
                  <a:cubicBezTo>
                    <a:pt x="3373537" y="779221"/>
                    <a:pt x="3364512" y="782959"/>
                    <a:pt x="3355102" y="782959"/>
                  </a:cubicBezTo>
                  <a:lnTo>
                    <a:pt x="35481" y="782959"/>
                  </a:lnTo>
                  <a:cubicBezTo>
                    <a:pt x="26071" y="782959"/>
                    <a:pt x="17046" y="779221"/>
                    <a:pt x="10392" y="772567"/>
                  </a:cubicBezTo>
                  <a:cubicBezTo>
                    <a:pt x="3738" y="765913"/>
                    <a:pt x="0" y="756888"/>
                    <a:pt x="0" y="747478"/>
                  </a:cubicBezTo>
                  <a:lnTo>
                    <a:pt x="0" y="35481"/>
                  </a:lnTo>
                  <a:cubicBezTo>
                    <a:pt x="0" y="26071"/>
                    <a:pt x="3738" y="17046"/>
                    <a:pt x="10392" y="10392"/>
                  </a:cubicBezTo>
                  <a:cubicBezTo>
                    <a:pt x="17046" y="3738"/>
                    <a:pt x="26071" y="0"/>
                    <a:pt x="35481" y="0"/>
                  </a:cubicBezTo>
                  <a:close/>
                </a:path>
              </a:pathLst>
            </a:custGeom>
            <a:solidFill>
              <a:srgbClr val="B5CBDB"/>
            </a:solidFill>
            <a:ln w="38100" cap="rnd">
              <a:solidFill>
                <a:srgbClr val="1B3344"/>
              </a:solidFill>
              <a:prstDash val="solid"/>
              <a:round/>
            </a:ln>
          </p:spPr>
        </p:sp>
        <p:sp>
          <p:nvSpPr>
            <p:cNvPr name="TextBox 8" id="8"/>
            <p:cNvSpPr txBox="true"/>
            <p:nvPr/>
          </p:nvSpPr>
          <p:spPr>
            <a:xfrm>
              <a:off x="0" y="9525"/>
              <a:ext cx="3390583" cy="773434"/>
            </a:xfrm>
            <a:prstGeom prst="rect">
              <a:avLst/>
            </a:prstGeom>
          </p:spPr>
          <p:txBody>
            <a:bodyPr anchor="ctr" rtlCol="false" tIns="50800" lIns="50800" bIns="50800" rIns="50800"/>
            <a:lstStyle/>
            <a:p>
              <a:pPr algn="ctr">
                <a:lnSpc>
                  <a:spcPts val="2000"/>
                </a:lnSpc>
              </a:pPr>
            </a:p>
          </p:txBody>
        </p:sp>
      </p:grpSp>
      <p:sp>
        <p:nvSpPr>
          <p:cNvPr name="TextBox 9" id="9"/>
          <p:cNvSpPr txBox="true"/>
          <p:nvPr/>
        </p:nvSpPr>
        <p:spPr>
          <a:xfrm rot="0">
            <a:off x="670231" y="2443280"/>
            <a:ext cx="16947538" cy="3313430"/>
          </a:xfrm>
          <a:prstGeom prst="rect">
            <a:avLst/>
          </a:prstGeom>
        </p:spPr>
        <p:txBody>
          <a:bodyPr anchor="t" rtlCol="false" tIns="0" lIns="0" bIns="0" rIns="0">
            <a:spAutoFit/>
          </a:bodyPr>
          <a:lstStyle/>
          <a:p>
            <a:pPr algn="just">
              <a:lnSpc>
                <a:spcPts val="5320"/>
              </a:lnSpc>
            </a:pPr>
            <a:r>
              <a:rPr lang="en-US" sz="3800">
                <a:solidFill>
                  <a:srgbClr val="1B3344"/>
                </a:solidFill>
                <a:latin typeface="Montnapha"/>
              </a:rPr>
              <a:t>Konklusi:</a:t>
            </a:r>
          </a:p>
          <a:p>
            <a:pPr algn="just">
              <a:lnSpc>
                <a:spcPts val="5320"/>
              </a:lnSpc>
            </a:pPr>
            <a:r>
              <a:rPr lang="en-US" sz="3800">
                <a:solidFill>
                  <a:srgbClr val="1B3344"/>
                </a:solidFill>
                <a:latin typeface="Montnapha"/>
              </a:rPr>
              <a:t>Dengan memanfaatkan data historis dan algoritma ML, profesional kesehatan dapat meningkatkan hasil kesehatan ibu dan anak melalui intervensi yang tepat waktu. Strategi yang efektif sangat penting untuk mengatasi tantangan kesehatan maternal dan memastikan kesejahteraan ibu dan anak-anak mereka.</a:t>
            </a:r>
          </a:p>
        </p:txBody>
      </p:sp>
      <p:sp>
        <p:nvSpPr>
          <p:cNvPr name="TextBox 10" id="10"/>
          <p:cNvSpPr txBox="true"/>
          <p:nvPr/>
        </p:nvSpPr>
        <p:spPr>
          <a:xfrm rot="0">
            <a:off x="15237667" y="9557004"/>
            <a:ext cx="2021633" cy="412750"/>
          </a:xfrm>
          <a:prstGeom prst="rect">
            <a:avLst/>
          </a:prstGeom>
        </p:spPr>
        <p:txBody>
          <a:bodyPr anchor="t" rtlCol="false" tIns="0" lIns="0" bIns="0" rIns="0">
            <a:spAutoFit/>
          </a:bodyPr>
          <a:lstStyle/>
          <a:p>
            <a:pPr algn="r">
              <a:lnSpc>
                <a:spcPts val="3499"/>
              </a:lnSpc>
            </a:pPr>
            <a:r>
              <a:rPr lang="en-US" sz="2499">
                <a:solidFill>
                  <a:srgbClr val="1B3344"/>
                </a:solidFill>
                <a:latin typeface="Montnapha"/>
              </a:rPr>
              <a:t>Hal 1</a:t>
            </a:r>
          </a:p>
        </p:txBody>
      </p:sp>
      <p:sp>
        <p:nvSpPr>
          <p:cNvPr name="TextBox 11" id="11"/>
          <p:cNvSpPr txBox="true"/>
          <p:nvPr/>
        </p:nvSpPr>
        <p:spPr>
          <a:xfrm rot="0">
            <a:off x="6162127" y="679116"/>
            <a:ext cx="11789480" cy="1311610"/>
          </a:xfrm>
          <a:prstGeom prst="rect">
            <a:avLst/>
          </a:prstGeom>
        </p:spPr>
        <p:txBody>
          <a:bodyPr anchor="t" rtlCol="false" tIns="0" lIns="0" bIns="0" rIns="0">
            <a:spAutoFit/>
          </a:bodyPr>
          <a:lstStyle/>
          <a:p>
            <a:pPr algn="ctr">
              <a:lnSpc>
                <a:spcPts val="9357"/>
              </a:lnSpc>
            </a:pPr>
            <a:r>
              <a:rPr lang="en-US" sz="11009">
                <a:solidFill>
                  <a:srgbClr val="1B3344"/>
                </a:solidFill>
                <a:latin typeface="Montnapha Medium"/>
              </a:rPr>
              <a:t>ABSTRAK</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E7F5FF"/>
        </a:solidFill>
      </p:bgPr>
    </p:bg>
    <p:spTree>
      <p:nvGrpSpPr>
        <p:cNvPr id="1" name=""/>
        <p:cNvGrpSpPr/>
        <p:nvPr/>
      </p:nvGrpSpPr>
      <p:grpSpPr>
        <a:xfrm>
          <a:off x="0" y="0"/>
          <a:ext cx="0" cy="0"/>
          <a:chOff x="0" y="0"/>
          <a:chExt cx="0" cy="0"/>
        </a:xfrm>
      </p:grpSpPr>
      <p:grpSp>
        <p:nvGrpSpPr>
          <p:cNvPr name="Group 2" id="2"/>
          <p:cNvGrpSpPr/>
          <p:nvPr/>
        </p:nvGrpSpPr>
        <p:grpSpPr>
          <a:xfrm rot="0">
            <a:off x="-183991" y="9258300"/>
            <a:ext cx="18655982" cy="1832410"/>
            <a:chOff x="0" y="0"/>
            <a:chExt cx="4913510" cy="482610"/>
          </a:xfrm>
        </p:grpSpPr>
        <p:sp>
          <p:nvSpPr>
            <p:cNvPr name="Freeform 3" id="3"/>
            <p:cNvSpPr/>
            <p:nvPr/>
          </p:nvSpPr>
          <p:spPr>
            <a:xfrm flipH="false" flipV="false" rot="0">
              <a:off x="0" y="0"/>
              <a:ext cx="4913509" cy="482610"/>
            </a:xfrm>
            <a:custGeom>
              <a:avLst/>
              <a:gdLst/>
              <a:ahLst/>
              <a:cxnLst/>
              <a:rect r="r" b="b" t="t" l="l"/>
              <a:pathLst>
                <a:path h="482610" w="4913509">
                  <a:moveTo>
                    <a:pt x="41498" y="0"/>
                  </a:moveTo>
                  <a:lnTo>
                    <a:pt x="4872011" y="0"/>
                  </a:lnTo>
                  <a:cubicBezTo>
                    <a:pt x="4883017" y="0"/>
                    <a:pt x="4893572" y="4372"/>
                    <a:pt x="4901355" y="12155"/>
                  </a:cubicBezTo>
                  <a:cubicBezTo>
                    <a:pt x="4909137" y="19937"/>
                    <a:pt x="4913509" y="30492"/>
                    <a:pt x="4913509" y="41498"/>
                  </a:cubicBezTo>
                  <a:lnTo>
                    <a:pt x="4913509" y="441112"/>
                  </a:lnTo>
                  <a:cubicBezTo>
                    <a:pt x="4913509" y="452118"/>
                    <a:pt x="4909137" y="462673"/>
                    <a:pt x="4901355" y="470456"/>
                  </a:cubicBezTo>
                  <a:cubicBezTo>
                    <a:pt x="4893572" y="478238"/>
                    <a:pt x="4883017" y="482610"/>
                    <a:pt x="4872011" y="482610"/>
                  </a:cubicBezTo>
                  <a:lnTo>
                    <a:pt x="41498" y="482610"/>
                  </a:lnTo>
                  <a:cubicBezTo>
                    <a:pt x="30492" y="482610"/>
                    <a:pt x="19937" y="478238"/>
                    <a:pt x="12155" y="470456"/>
                  </a:cubicBezTo>
                  <a:cubicBezTo>
                    <a:pt x="4372" y="462673"/>
                    <a:pt x="0" y="452118"/>
                    <a:pt x="0" y="441112"/>
                  </a:cubicBezTo>
                  <a:lnTo>
                    <a:pt x="0" y="41498"/>
                  </a:lnTo>
                  <a:cubicBezTo>
                    <a:pt x="0" y="30492"/>
                    <a:pt x="4372" y="19937"/>
                    <a:pt x="12155" y="12155"/>
                  </a:cubicBezTo>
                  <a:cubicBezTo>
                    <a:pt x="19937" y="4372"/>
                    <a:pt x="30492" y="0"/>
                    <a:pt x="41498" y="0"/>
                  </a:cubicBezTo>
                  <a:close/>
                </a:path>
              </a:pathLst>
            </a:custGeom>
            <a:solidFill>
              <a:srgbClr val="B5CBDB"/>
            </a:solidFill>
            <a:ln w="38100" cap="rnd">
              <a:solidFill>
                <a:srgbClr val="1B3344"/>
              </a:solidFill>
              <a:prstDash val="solid"/>
              <a:round/>
            </a:ln>
          </p:spPr>
        </p:sp>
        <p:sp>
          <p:nvSpPr>
            <p:cNvPr name="TextBox 4" id="4"/>
            <p:cNvSpPr txBox="true"/>
            <p:nvPr/>
          </p:nvSpPr>
          <p:spPr>
            <a:xfrm>
              <a:off x="0" y="9525"/>
              <a:ext cx="4913510" cy="473085"/>
            </a:xfrm>
            <a:prstGeom prst="rect">
              <a:avLst/>
            </a:prstGeom>
          </p:spPr>
          <p:txBody>
            <a:bodyPr anchor="ctr" rtlCol="false" tIns="50800" lIns="50800" bIns="50800" rIns="50800"/>
            <a:lstStyle/>
            <a:p>
              <a:pPr algn="ctr">
                <a:lnSpc>
                  <a:spcPts val="2000"/>
                </a:lnSpc>
              </a:pPr>
            </a:p>
          </p:txBody>
        </p:sp>
      </p:grpSp>
      <p:sp>
        <p:nvSpPr>
          <p:cNvPr name="Freeform 5" id="5"/>
          <p:cNvSpPr/>
          <p:nvPr/>
        </p:nvSpPr>
        <p:spPr>
          <a:xfrm flipH="false" flipV="false" rot="0">
            <a:off x="-1047431" y="720204"/>
            <a:ext cx="3348176" cy="845414"/>
          </a:xfrm>
          <a:custGeom>
            <a:avLst/>
            <a:gdLst/>
            <a:ahLst/>
            <a:cxnLst/>
            <a:rect r="r" b="b" t="t" l="l"/>
            <a:pathLst>
              <a:path h="845414" w="3348176">
                <a:moveTo>
                  <a:pt x="0" y="0"/>
                </a:moveTo>
                <a:lnTo>
                  <a:pt x="3348176" y="0"/>
                </a:lnTo>
                <a:lnTo>
                  <a:pt x="3348176" y="845414"/>
                </a:lnTo>
                <a:lnTo>
                  <a:pt x="0" y="84541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6" id="6"/>
          <p:cNvGrpSpPr/>
          <p:nvPr/>
        </p:nvGrpSpPr>
        <p:grpSpPr>
          <a:xfrm rot="0">
            <a:off x="5414378" y="-646156"/>
            <a:ext cx="12873622" cy="2972798"/>
            <a:chOff x="0" y="0"/>
            <a:chExt cx="3390583" cy="782959"/>
          </a:xfrm>
        </p:grpSpPr>
        <p:sp>
          <p:nvSpPr>
            <p:cNvPr name="Freeform 7" id="7"/>
            <p:cNvSpPr/>
            <p:nvPr/>
          </p:nvSpPr>
          <p:spPr>
            <a:xfrm flipH="false" flipV="false" rot="0">
              <a:off x="0" y="0"/>
              <a:ext cx="3390583" cy="782959"/>
            </a:xfrm>
            <a:custGeom>
              <a:avLst/>
              <a:gdLst/>
              <a:ahLst/>
              <a:cxnLst/>
              <a:rect r="r" b="b" t="t" l="l"/>
              <a:pathLst>
                <a:path h="782959" w="3390583">
                  <a:moveTo>
                    <a:pt x="35481" y="0"/>
                  </a:moveTo>
                  <a:lnTo>
                    <a:pt x="3355102" y="0"/>
                  </a:lnTo>
                  <a:cubicBezTo>
                    <a:pt x="3364512" y="0"/>
                    <a:pt x="3373537" y="3738"/>
                    <a:pt x="3380191" y="10392"/>
                  </a:cubicBezTo>
                  <a:cubicBezTo>
                    <a:pt x="3386845" y="17046"/>
                    <a:pt x="3390583" y="26071"/>
                    <a:pt x="3390583" y="35481"/>
                  </a:cubicBezTo>
                  <a:lnTo>
                    <a:pt x="3390583" y="747478"/>
                  </a:lnTo>
                  <a:cubicBezTo>
                    <a:pt x="3390583" y="756888"/>
                    <a:pt x="3386845" y="765913"/>
                    <a:pt x="3380191" y="772567"/>
                  </a:cubicBezTo>
                  <a:cubicBezTo>
                    <a:pt x="3373537" y="779221"/>
                    <a:pt x="3364512" y="782959"/>
                    <a:pt x="3355102" y="782959"/>
                  </a:cubicBezTo>
                  <a:lnTo>
                    <a:pt x="35481" y="782959"/>
                  </a:lnTo>
                  <a:cubicBezTo>
                    <a:pt x="26071" y="782959"/>
                    <a:pt x="17046" y="779221"/>
                    <a:pt x="10392" y="772567"/>
                  </a:cubicBezTo>
                  <a:cubicBezTo>
                    <a:pt x="3738" y="765913"/>
                    <a:pt x="0" y="756888"/>
                    <a:pt x="0" y="747478"/>
                  </a:cubicBezTo>
                  <a:lnTo>
                    <a:pt x="0" y="35481"/>
                  </a:lnTo>
                  <a:cubicBezTo>
                    <a:pt x="0" y="26071"/>
                    <a:pt x="3738" y="17046"/>
                    <a:pt x="10392" y="10392"/>
                  </a:cubicBezTo>
                  <a:cubicBezTo>
                    <a:pt x="17046" y="3738"/>
                    <a:pt x="26071" y="0"/>
                    <a:pt x="35481" y="0"/>
                  </a:cubicBezTo>
                  <a:close/>
                </a:path>
              </a:pathLst>
            </a:custGeom>
            <a:solidFill>
              <a:srgbClr val="B5CBDB"/>
            </a:solidFill>
            <a:ln w="38100" cap="rnd">
              <a:solidFill>
                <a:srgbClr val="1B3344"/>
              </a:solidFill>
              <a:prstDash val="solid"/>
              <a:round/>
            </a:ln>
          </p:spPr>
        </p:sp>
        <p:sp>
          <p:nvSpPr>
            <p:cNvPr name="TextBox 8" id="8"/>
            <p:cNvSpPr txBox="true"/>
            <p:nvPr/>
          </p:nvSpPr>
          <p:spPr>
            <a:xfrm>
              <a:off x="0" y="9525"/>
              <a:ext cx="3390583" cy="773434"/>
            </a:xfrm>
            <a:prstGeom prst="rect">
              <a:avLst/>
            </a:prstGeom>
          </p:spPr>
          <p:txBody>
            <a:bodyPr anchor="ctr" rtlCol="false" tIns="50800" lIns="50800" bIns="50800" rIns="50800"/>
            <a:lstStyle/>
            <a:p>
              <a:pPr algn="ctr">
                <a:lnSpc>
                  <a:spcPts val="2000"/>
                </a:lnSpc>
              </a:pPr>
            </a:p>
          </p:txBody>
        </p:sp>
      </p:grpSp>
      <p:sp>
        <p:nvSpPr>
          <p:cNvPr name="Freeform 9" id="9"/>
          <p:cNvSpPr/>
          <p:nvPr/>
        </p:nvSpPr>
        <p:spPr>
          <a:xfrm flipH="false" flipV="false" rot="0">
            <a:off x="265325" y="1565618"/>
            <a:ext cx="5072520" cy="4727971"/>
          </a:xfrm>
          <a:custGeom>
            <a:avLst/>
            <a:gdLst/>
            <a:ahLst/>
            <a:cxnLst/>
            <a:rect r="r" b="b" t="t" l="l"/>
            <a:pathLst>
              <a:path h="4727971" w="5072520">
                <a:moveTo>
                  <a:pt x="0" y="0"/>
                </a:moveTo>
                <a:lnTo>
                  <a:pt x="5072520" y="0"/>
                </a:lnTo>
                <a:lnTo>
                  <a:pt x="5072520" y="4727972"/>
                </a:lnTo>
                <a:lnTo>
                  <a:pt x="0" y="4727972"/>
                </a:lnTo>
                <a:lnTo>
                  <a:pt x="0" y="0"/>
                </a:lnTo>
                <a:close/>
              </a:path>
            </a:pathLst>
          </a:custGeom>
          <a:blipFill>
            <a:blip r:embed="rId4"/>
            <a:stretch>
              <a:fillRect l="0" t="0" r="0" b="0"/>
            </a:stretch>
          </a:blipFill>
        </p:spPr>
      </p:sp>
      <p:sp>
        <p:nvSpPr>
          <p:cNvPr name="TextBox 10" id="10"/>
          <p:cNvSpPr txBox="true"/>
          <p:nvPr/>
        </p:nvSpPr>
        <p:spPr>
          <a:xfrm rot="0">
            <a:off x="5598369" y="225848"/>
            <a:ext cx="12689631" cy="2038363"/>
          </a:xfrm>
          <a:prstGeom prst="rect">
            <a:avLst/>
          </a:prstGeom>
        </p:spPr>
        <p:txBody>
          <a:bodyPr anchor="t" rtlCol="false" tIns="0" lIns="0" bIns="0" rIns="0">
            <a:spAutoFit/>
          </a:bodyPr>
          <a:lstStyle/>
          <a:p>
            <a:pPr algn="ctr">
              <a:lnSpc>
                <a:spcPts val="7650"/>
              </a:lnSpc>
            </a:pPr>
            <a:r>
              <a:rPr lang="en-US" sz="9000">
                <a:solidFill>
                  <a:srgbClr val="1B3344"/>
                </a:solidFill>
                <a:latin typeface="Montnapha Medium"/>
              </a:rPr>
              <a:t>LATAR BELAKANG</a:t>
            </a:r>
          </a:p>
          <a:p>
            <a:pPr algn="ctr">
              <a:lnSpc>
                <a:spcPts val="7650"/>
              </a:lnSpc>
            </a:pPr>
            <a:r>
              <a:rPr lang="en-US" sz="9000">
                <a:solidFill>
                  <a:srgbClr val="1B3344"/>
                </a:solidFill>
                <a:latin typeface="Montnapha Medium"/>
              </a:rPr>
              <a:t>MASALAH</a:t>
            </a:r>
          </a:p>
        </p:txBody>
      </p:sp>
      <p:sp>
        <p:nvSpPr>
          <p:cNvPr name="TextBox 11" id="11"/>
          <p:cNvSpPr txBox="true"/>
          <p:nvPr/>
        </p:nvSpPr>
        <p:spPr>
          <a:xfrm rot="0">
            <a:off x="5807014" y="3046731"/>
            <a:ext cx="12088350" cy="5929630"/>
          </a:xfrm>
          <a:prstGeom prst="rect">
            <a:avLst/>
          </a:prstGeom>
        </p:spPr>
        <p:txBody>
          <a:bodyPr anchor="t" rtlCol="false" tIns="0" lIns="0" bIns="0" rIns="0">
            <a:spAutoFit/>
          </a:bodyPr>
          <a:lstStyle/>
          <a:p>
            <a:pPr algn="just">
              <a:lnSpc>
                <a:spcPts val="3919"/>
              </a:lnSpc>
            </a:pPr>
            <a:r>
              <a:rPr lang="en-US" sz="2799">
                <a:solidFill>
                  <a:srgbClr val="1B3344"/>
                </a:solidFill>
                <a:latin typeface="Montnapha"/>
              </a:rPr>
              <a:t>Kesehatan ibu hamil di Indonesia, terutama di Jawa Barat, dipengaruhi oleh beberapa faktor termasuk preferensi terhadap dukun beranak dan kesenjangan akses kesehatan di pedesaan. Angka Kematian Ibu (AKI) di Indonesia masih tinggi dibandingkan dengan negara Asia Tenggara lainnya, dengan prevalensi stunting pada anak mencapai 30,8%. Machine Learning (ML) dapat digunakan untuk mendeteksi dan memprediksi kondisi kesehatan ibu hamil, membantu dokter membuat keputusan yang lebih tepat waktu. Berbagai algoritma ML, seperti LightGBM dan Random Forest, menunjukkan akurasi berbeda dalam memprediksi risiko kesehatan. Penelitian lebih lanjut diperlukan untuk meningkatkan akurasi dan konsistensi model ML ini. Mengatasi masalah kesehatan ibu sangat penting untuk kesejahteraan ibu dan anak.</a:t>
            </a:r>
          </a:p>
        </p:txBody>
      </p:sp>
      <p:sp>
        <p:nvSpPr>
          <p:cNvPr name="TextBox 12" id="12"/>
          <p:cNvSpPr txBox="true"/>
          <p:nvPr/>
        </p:nvSpPr>
        <p:spPr>
          <a:xfrm rot="0">
            <a:off x="15237667" y="9557004"/>
            <a:ext cx="2021633" cy="412677"/>
          </a:xfrm>
          <a:prstGeom prst="rect">
            <a:avLst/>
          </a:prstGeom>
        </p:spPr>
        <p:txBody>
          <a:bodyPr anchor="t" rtlCol="false" tIns="0" lIns="0" bIns="0" rIns="0">
            <a:spAutoFit/>
          </a:bodyPr>
          <a:lstStyle/>
          <a:p>
            <a:pPr algn="r">
              <a:lnSpc>
                <a:spcPts val="3499"/>
              </a:lnSpc>
            </a:pPr>
            <a:r>
              <a:rPr lang="en-US" sz="2499">
                <a:solidFill>
                  <a:srgbClr val="1B3344"/>
                </a:solidFill>
                <a:latin typeface="Montnapha"/>
              </a:rPr>
              <a:t>Hal 2</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E7F5FF"/>
        </a:solidFill>
      </p:bgPr>
    </p:bg>
    <p:spTree>
      <p:nvGrpSpPr>
        <p:cNvPr id="1" name=""/>
        <p:cNvGrpSpPr/>
        <p:nvPr/>
      </p:nvGrpSpPr>
      <p:grpSpPr>
        <a:xfrm>
          <a:off x="0" y="0"/>
          <a:ext cx="0" cy="0"/>
          <a:chOff x="0" y="0"/>
          <a:chExt cx="0" cy="0"/>
        </a:xfrm>
      </p:grpSpPr>
      <p:grpSp>
        <p:nvGrpSpPr>
          <p:cNvPr name="Group 2" id="2"/>
          <p:cNvGrpSpPr/>
          <p:nvPr/>
        </p:nvGrpSpPr>
        <p:grpSpPr>
          <a:xfrm rot="0">
            <a:off x="-183991" y="9258300"/>
            <a:ext cx="18655982" cy="1832410"/>
            <a:chOff x="0" y="0"/>
            <a:chExt cx="4913510" cy="482610"/>
          </a:xfrm>
        </p:grpSpPr>
        <p:sp>
          <p:nvSpPr>
            <p:cNvPr name="Freeform 3" id="3"/>
            <p:cNvSpPr/>
            <p:nvPr/>
          </p:nvSpPr>
          <p:spPr>
            <a:xfrm flipH="false" flipV="false" rot="0">
              <a:off x="0" y="0"/>
              <a:ext cx="4913509" cy="482610"/>
            </a:xfrm>
            <a:custGeom>
              <a:avLst/>
              <a:gdLst/>
              <a:ahLst/>
              <a:cxnLst/>
              <a:rect r="r" b="b" t="t" l="l"/>
              <a:pathLst>
                <a:path h="482610" w="4913509">
                  <a:moveTo>
                    <a:pt x="41498" y="0"/>
                  </a:moveTo>
                  <a:lnTo>
                    <a:pt x="4872011" y="0"/>
                  </a:lnTo>
                  <a:cubicBezTo>
                    <a:pt x="4883017" y="0"/>
                    <a:pt x="4893572" y="4372"/>
                    <a:pt x="4901355" y="12155"/>
                  </a:cubicBezTo>
                  <a:cubicBezTo>
                    <a:pt x="4909137" y="19937"/>
                    <a:pt x="4913509" y="30492"/>
                    <a:pt x="4913509" y="41498"/>
                  </a:cubicBezTo>
                  <a:lnTo>
                    <a:pt x="4913509" y="441112"/>
                  </a:lnTo>
                  <a:cubicBezTo>
                    <a:pt x="4913509" y="452118"/>
                    <a:pt x="4909137" y="462673"/>
                    <a:pt x="4901355" y="470456"/>
                  </a:cubicBezTo>
                  <a:cubicBezTo>
                    <a:pt x="4893572" y="478238"/>
                    <a:pt x="4883017" y="482610"/>
                    <a:pt x="4872011" y="482610"/>
                  </a:cubicBezTo>
                  <a:lnTo>
                    <a:pt x="41498" y="482610"/>
                  </a:lnTo>
                  <a:cubicBezTo>
                    <a:pt x="30492" y="482610"/>
                    <a:pt x="19937" y="478238"/>
                    <a:pt x="12155" y="470456"/>
                  </a:cubicBezTo>
                  <a:cubicBezTo>
                    <a:pt x="4372" y="462673"/>
                    <a:pt x="0" y="452118"/>
                    <a:pt x="0" y="441112"/>
                  </a:cubicBezTo>
                  <a:lnTo>
                    <a:pt x="0" y="41498"/>
                  </a:lnTo>
                  <a:cubicBezTo>
                    <a:pt x="0" y="30492"/>
                    <a:pt x="4372" y="19937"/>
                    <a:pt x="12155" y="12155"/>
                  </a:cubicBezTo>
                  <a:cubicBezTo>
                    <a:pt x="19937" y="4372"/>
                    <a:pt x="30492" y="0"/>
                    <a:pt x="41498" y="0"/>
                  </a:cubicBezTo>
                  <a:close/>
                </a:path>
              </a:pathLst>
            </a:custGeom>
            <a:solidFill>
              <a:srgbClr val="B5CBDB"/>
            </a:solidFill>
            <a:ln w="38100" cap="rnd">
              <a:solidFill>
                <a:srgbClr val="1B3344"/>
              </a:solidFill>
              <a:prstDash val="solid"/>
              <a:round/>
            </a:ln>
          </p:spPr>
        </p:sp>
        <p:sp>
          <p:nvSpPr>
            <p:cNvPr name="TextBox 4" id="4"/>
            <p:cNvSpPr txBox="true"/>
            <p:nvPr/>
          </p:nvSpPr>
          <p:spPr>
            <a:xfrm>
              <a:off x="0" y="9525"/>
              <a:ext cx="4913510" cy="473085"/>
            </a:xfrm>
            <a:prstGeom prst="rect">
              <a:avLst/>
            </a:prstGeom>
          </p:spPr>
          <p:txBody>
            <a:bodyPr anchor="ctr" rtlCol="false" tIns="50800" lIns="50800" bIns="50800" rIns="50800"/>
            <a:lstStyle/>
            <a:p>
              <a:pPr algn="ctr">
                <a:lnSpc>
                  <a:spcPts val="2000"/>
                </a:lnSpc>
              </a:pPr>
            </a:p>
          </p:txBody>
        </p:sp>
      </p:grpSp>
      <p:grpSp>
        <p:nvGrpSpPr>
          <p:cNvPr name="Group 5" id="5"/>
          <p:cNvGrpSpPr/>
          <p:nvPr/>
        </p:nvGrpSpPr>
        <p:grpSpPr>
          <a:xfrm rot="0">
            <a:off x="3556018" y="-766195"/>
            <a:ext cx="11175963" cy="2972798"/>
            <a:chOff x="0" y="0"/>
            <a:chExt cx="2943464" cy="782959"/>
          </a:xfrm>
        </p:grpSpPr>
        <p:sp>
          <p:nvSpPr>
            <p:cNvPr name="Freeform 6" id="6"/>
            <p:cNvSpPr/>
            <p:nvPr/>
          </p:nvSpPr>
          <p:spPr>
            <a:xfrm flipH="false" flipV="false" rot="0">
              <a:off x="0" y="0"/>
              <a:ext cx="2943464" cy="782959"/>
            </a:xfrm>
            <a:custGeom>
              <a:avLst/>
              <a:gdLst/>
              <a:ahLst/>
              <a:cxnLst/>
              <a:rect r="r" b="b" t="t" l="l"/>
              <a:pathLst>
                <a:path h="782959" w="2943464">
                  <a:moveTo>
                    <a:pt x="40871" y="0"/>
                  </a:moveTo>
                  <a:lnTo>
                    <a:pt x="2902593" y="0"/>
                  </a:lnTo>
                  <a:cubicBezTo>
                    <a:pt x="2913432" y="0"/>
                    <a:pt x="2923828" y="4306"/>
                    <a:pt x="2931493" y="11971"/>
                  </a:cubicBezTo>
                  <a:cubicBezTo>
                    <a:pt x="2939157" y="19636"/>
                    <a:pt x="2943464" y="30031"/>
                    <a:pt x="2943464" y="40871"/>
                  </a:cubicBezTo>
                  <a:lnTo>
                    <a:pt x="2943464" y="742088"/>
                  </a:lnTo>
                  <a:cubicBezTo>
                    <a:pt x="2943464" y="752928"/>
                    <a:pt x="2939157" y="763323"/>
                    <a:pt x="2931493" y="770988"/>
                  </a:cubicBezTo>
                  <a:cubicBezTo>
                    <a:pt x="2923828" y="778653"/>
                    <a:pt x="2913432" y="782959"/>
                    <a:pt x="2902593" y="782959"/>
                  </a:cubicBezTo>
                  <a:lnTo>
                    <a:pt x="40871" y="782959"/>
                  </a:lnTo>
                  <a:cubicBezTo>
                    <a:pt x="30031" y="782959"/>
                    <a:pt x="19636" y="778653"/>
                    <a:pt x="11971" y="770988"/>
                  </a:cubicBezTo>
                  <a:cubicBezTo>
                    <a:pt x="4306" y="763323"/>
                    <a:pt x="0" y="752928"/>
                    <a:pt x="0" y="742088"/>
                  </a:cubicBezTo>
                  <a:lnTo>
                    <a:pt x="0" y="40871"/>
                  </a:lnTo>
                  <a:cubicBezTo>
                    <a:pt x="0" y="30031"/>
                    <a:pt x="4306" y="19636"/>
                    <a:pt x="11971" y="11971"/>
                  </a:cubicBezTo>
                  <a:cubicBezTo>
                    <a:pt x="19636" y="4306"/>
                    <a:pt x="30031" y="0"/>
                    <a:pt x="40871" y="0"/>
                  </a:cubicBezTo>
                  <a:close/>
                </a:path>
              </a:pathLst>
            </a:custGeom>
            <a:solidFill>
              <a:srgbClr val="B5CBDB"/>
            </a:solidFill>
            <a:ln w="38100" cap="rnd">
              <a:solidFill>
                <a:srgbClr val="1B3344"/>
              </a:solidFill>
              <a:prstDash val="solid"/>
              <a:round/>
            </a:ln>
          </p:spPr>
        </p:sp>
        <p:sp>
          <p:nvSpPr>
            <p:cNvPr name="TextBox 7" id="7"/>
            <p:cNvSpPr txBox="true"/>
            <p:nvPr/>
          </p:nvSpPr>
          <p:spPr>
            <a:xfrm>
              <a:off x="0" y="9525"/>
              <a:ext cx="2943464" cy="773434"/>
            </a:xfrm>
            <a:prstGeom prst="rect">
              <a:avLst/>
            </a:prstGeom>
          </p:spPr>
          <p:txBody>
            <a:bodyPr anchor="ctr" rtlCol="false" tIns="50800" lIns="50800" bIns="50800" rIns="50800"/>
            <a:lstStyle/>
            <a:p>
              <a:pPr algn="ctr">
                <a:lnSpc>
                  <a:spcPts val="2000"/>
                </a:lnSpc>
              </a:pPr>
            </a:p>
          </p:txBody>
        </p:sp>
      </p:grpSp>
      <p:sp>
        <p:nvSpPr>
          <p:cNvPr name="TextBox 8" id="8"/>
          <p:cNvSpPr txBox="true"/>
          <p:nvPr/>
        </p:nvSpPr>
        <p:spPr>
          <a:xfrm rot="0">
            <a:off x="3249260" y="723562"/>
            <a:ext cx="11789480" cy="1311610"/>
          </a:xfrm>
          <a:prstGeom prst="rect">
            <a:avLst/>
          </a:prstGeom>
        </p:spPr>
        <p:txBody>
          <a:bodyPr anchor="t" rtlCol="false" tIns="0" lIns="0" bIns="0" rIns="0">
            <a:spAutoFit/>
          </a:bodyPr>
          <a:lstStyle/>
          <a:p>
            <a:pPr algn="ctr">
              <a:lnSpc>
                <a:spcPts val="9357"/>
              </a:lnSpc>
            </a:pPr>
            <a:r>
              <a:rPr lang="en-US" sz="11009">
                <a:solidFill>
                  <a:srgbClr val="1B3344"/>
                </a:solidFill>
                <a:latin typeface="Montnapha Medium"/>
              </a:rPr>
              <a:t>STATUS QUO</a:t>
            </a:r>
          </a:p>
        </p:txBody>
      </p:sp>
      <p:sp>
        <p:nvSpPr>
          <p:cNvPr name="TextBox 9" id="9"/>
          <p:cNvSpPr txBox="true"/>
          <p:nvPr/>
        </p:nvSpPr>
        <p:spPr>
          <a:xfrm rot="0">
            <a:off x="1028700" y="3524250"/>
            <a:ext cx="16230600" cy="3181350"/>
          </a:xfrm>
          <a:prstGeom prst="rect">
            <a:avLst/>
          </a:prstGeom>
        </p:spPr>
        <p:txBody>
          <a:bodyPr anchor="t" rtlCol="false" tIns="0" lIns="0" bIns="0" rIns="0">
            <a:spAutoFit/>
          </a:bodyPr>
          <a:lstStyle/>
          <a:p>
            <a:pPr algn="just">
              <a:lnSpc>
                <a:spcPts val="4200"/>
              </a:lnSpc>
            </a:pPr>
            <a:r>
              <a:rPr lang="en-US" sz="3000">
                <a:solidFill>
                  <a:srgbClr val="1B3344"/>
                </a:solidFill>
                <a:latin typeface="Montnapha"/>
              </a:rPr>
              <a:t>Dari tahun 2020 hingga sekarang, kesehatan ibu hamil di Indonesia menghadapi beberapa masalah. Angka Kematian Ibu (AKI) masih tinggi, meskipun ada upaya untuk menurunkannya melalui peningkatan akses dan kualitas layanan kesehatan. Pandemi COVID-19 menambah tantangan dengan mengganggu akses layanan kesehatan ibu hamil. Selain itu, masalah gizi dan stunting tetap menjadi perhatian, meskipun prevalensi stunting turun dari 24,4% pada 2019 menjadi 21,6% pada 2022</a:t>
            </a:r>
          </a:p>
        </p:txBody>
      </p:sp>
      <p:sp>
        <p:nvSpPr>
          <p:cNvPr name="TextBox 10" id="10"/>
          <p:cNvSpPr txBox="true"/>
          <p:nvPr/>
        </p:nvSpPr>
        <p:spPr>
          <a:xfrm rot="0">
            <a:off x="15237667" y="9557004"/>
            <a:ext cx="2021633" cy="412677"/>
          </a:xfrm>
          <a:prstGeom prst="rect">
            <a:avLst/>
          </a:prstGeom>
        </p:spPr>
        <p:txBody>
          <a:bodyPr anchor="t" rtlCol="false" tIns="0" lIns="0" bIns="0" rIns="0">
            <a:spAutoFit/>
          </a:bodyPr>
          <a:lstStyle/>
          <a:p>
            <a:pPr algn="r">
              <a:lnSpc>
                <a:spcPts val="3499"/>
              </a:lnSpc>
            </a:pPr>
            <a:r>
              <a:rPr lang="en-US" sz="2499">
                <a:solidFill>
                  <a:srgbClr val="1B3344"/>
                </a:solidFill>
                <a:latin typeface="Montnapha"/>
              </a:rPr>
              <a:t>Hal 3</a:t>
            </a:r>
          </a:p>
        </p:txBody>
      </p:sp>
      <p:sp>
        <p:nvSpPr>
          <p:cNvPr name="Freeform 11" id="11"/>
          <p:cNvSpPr/>
          <p:nvPr/>
        </p:nvSpPr>
        <p:spPr>
          <a:xfrm flipH="false" flipV="false" rot="0">
            <a:off x="-1047431" y="720204"/>
            <a:ext cx="3348176" cy="845414"/>
          </a:xfrm>
          <a:custGeom>
            <a:avLst/>
            <a:gdLst/>
            <a:ahLst/>
            <a:cxnLst/>
            <a:rect r="r" b="b" t="t" l="l"/>
            <a:pathLst>
              <a:path h="845414" w="3348176">
                <a:moveTo>
                  <a:pt x="0" y="0"/>
                </a:moveTo>
                <a:lnTo>
                  <a:pt x="3348176" y="0"/>
                </a:lnTo>
                <a:lnTo>
                  <a:pt x="3348176" y="845414"/>
                </a:lnTo>
                <a:lnTo>
                  <a:pt x="0" y="84541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2" id="12"/>
          <p:cNvSpPr/>
          <p:nvPr/>
        </p:nvSpPr>
        <p:spPr>
          <a:xfrm flipH="false" flipV="false" rot="0">
            <a:off x="16213567" y="720204"/>
            <a:ext cx="3348176" cy="845414"/>
          </a:xfrm>
          <a:custGeom>
            <a:avLst/>
            <a:gdLst/>
            <a:ahLst/>
            <a:cxnLst/>
            <a:rect r="r" b="b" t="t" l="l"/>
            <a:pathLst>
              <a:path h="845414" w="3348176">
                <a:moveTo>
                  <a:pt x="0" y="0"/>
                </a:moveTo>
                <a:lnTo>
                  <a:pt x="3348176" y="0"/>
                </a:lnTo>
                <a:lnTo>
                  <a:pt x="3348176" y="845414"/>
                </a:lnTo>
                <a:lnTo>
                  <a:pt x="0" y="84541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3" id="13"/>
          <p:cNvSpPr txBox="true"/>
          <p:nvPr/>
        </p:nvSpPr>
        <p:spPr>
          <a:xfrm rot="0">
            <a:off x="3207388" y="8210550"/>
            <a:ext cx="14051912" cy="339724"/>
          </a:xfrm>
          <a:prstGeom prst="rect">
            <a:avLst/>
          </a:prstGeom>
        </p:spPr>
        <p:txBody>
          <a:bodyPr anchor="t" rtlCol="false" tIns="0" lIns="0" bIns="0" rIns="0">
            <a:spAutoFit/>
          </a:bodyPr>
          <a:lstStyle/>
          <a:p>
            <a:pPr algn="just">
              <a:lnSpc>
                <a:spcPts val="2800"/>
              </a:lnSpc>
            </a:pPr>
            <a:r>
              <a:rPr lang="en-US" sz="2000" u="sng">
                <a:solidFill>
                  <a:srgbClr val="1B3344"/>
                </a:solidFill>
                <a:latin typeface="Montnapha"/>
                <a:hlinkClick r:id="rId4" tooltip="https://sehatnegeriku.kemkes.go.id/baca/rilis-media/20230125/3142280/prevalensi-stunting-di-indonesia-turun-ke-216-dari-244/"/>
              </a:rPr>
              <a:t>https://sehatnegeriku.kemkes.go.id/baca/rilis-media/20230125/3142280/prevalensi-stunting-di-indonesia-turun-ke-216-dari-244/</a:t>
            </a:r>
          </a:p>
        </p:txBody>
      </p:sp>
      <p:sp>
        <p:nvSpPr>
          <p:cNvPr name="TextBox 14" id="14"/>
          <p:cNvSpPr txBox="true"/>
          <p:nvPr/>
        </p:nvSpPr>
        <p:spPr>
          <a:xfrm rot="0">
            <a:off x="3207388" y="8715375"/>
            <a:ext cx="14051912" cy="339724"/>
          </a:xfrm>
          <a:prstGeom prst="rect">
            <a:avLst/>
          </a:prstGeom>
        </p:spPr>
        <p:txBody>
          <a:bodyPr anchor="t" rtlCol="false" tIns="0" lIns="0" bIns="0" rIns="0">
            <a:spAutoFit/>
          </a:bodyPr>
          <a:lstStyle/>
          <a:p>
            <a:pPr algn="just">
              <a:lnSpc>
                <a:spcPts val="2800"/>
              </a:lnSpc>
            </a:pPr>
            <a:r>
              <a:rPr lang="en-US" sz="2000" u="sng">
                <a:solidFill>
                  <a:srgbClr val="1B3344"/>
                </a:solidFill>
                <a:latin typeface="Montnapha"/>
                <a:hlinkClick r:id="rId5" tooltip="https://www.kemkes.go.id/id/rilis-kesehatan/turunkan-aki-akb-kemenkes-pertajam-transformasi-sistem-kesehatan"/>
              </a:rPr>
              <a:t>https://www.kemkes.go.id/id/rilis-kesehatan/turunkan-aki-akb-kemenkes-pertajam-transformasi-sistem-kesehatan</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B5CBDB"/>
        </a:solidFill>
      </p:bgPr>
    </p:bg>
    <p:spTree>
      <p:nvGrpSpPr>
        <p:cNvPr id="1" name=""/>
        <p:cNvGrpSpPr/>
        <p:nvPr/>
      </p:nvGrpSpPr>
      <p:grpSpPr>
        <a:xfrm>
          <a:off x="0" y="0"/>
          <a:ext cx="0" cy="0"/>
          <a:chOff x="0" y="0"/>
          <a:chExt cx="0" cy="0"/>
        </a:xfrm>
      </p:grpSpPr>
      <p:grpSp>
        <p:nvGrpSpPr>
          <p:cNvPr name="Group 2" id="2"/>
          <p:cNvGrpSpPr/>
          <p:nvPr/>
        </p:nvGrpSpPr>
        <p:grpSpPr>
          <a:xfrm rot="0">
            <a:off x="-183991" y="9258300"/>
            <a:ext cx="18655982" cy="1832410"/>
            <a:chOff x="0" y="0"/>
            <a:chExt cx="4913510" cy="482610"/>
          </a:xfrm>
        </p:grpSpPr>
        <p:sp>
          <p:nvSpPr>
            <p:cNvPr name="Freeform 3" id="3"/>
            <p:cNvSpPr/>
            <p:nvPr/>
          </p:nvSpPr>
          <p:spPr>
            <a:xfrm flipH="false" flipV="false" rot="0">
              <a:off x="0" y="0"/>
              <a:ext cx="4913509" cy="482610"/>
            </a:xfrm>
            <a:custGeom>
              <a:avLst/>
              <a:gdLst/>
              <a:ahLst/>
              <a:cxnLst/>
              <a:rect r="r" b="b" t="t" l="l"/>
              <a:pathLst>
                <a:path h="482610" w="4913509">
                  <a:moveTo>
                    <a:pt x="41498" y="0"/>
                  </a:moveTo>
                  <a:lnTo>
                    <a:pt x="4872011" y="0"/>
                  </a:lnTo>
                  <a:cubicBezTo>
                    <a:pt x="4883017" y="0"/>
                    <a:pt x="4893572" y="4372"/>
                    <a:pt x="4901355" y="12155"/>
                  </a:cubicBezTo>
                  <a:cubicBezTo>
                    <a:pt x="4909137" y="19937"/>
                    <a:pt x="4913509" y="30492"/>
                    <a:pt x="4913509" y="41498"/>
                  </a:cubicBezTo>
                  <a:lnTo>
                    <a:pt x="4913509" y="441112"/>
                  </a:lnTo>
                  <a:cubicBezTo>
                    <a:pt x="4913509" y="452118"/>
                    <a:pt x="4909137" y="462673"/>
                    <a:pt x="4901355" y="470456"/>
                  </a:cubicBezTo>
                  <a:cubicBezTo>
                    <a:pt x="4893572" y="478238"/>
                    <a:pt x="4883017" y="482610"/>
                    <a:pt x="4872011" y="482610"/>
                  </a:cubicBezTo>
                  <a:lnTo>
                    <a:pt x="41498" y="482610"/>
                  </a:lnTo>
                  <a:cubicBezTo>
                    <a:pt x="30492" y="482610"/>
                    <a:pt x="19937" y="478238"/>
                    <a:pt x="12155" y="470456"/>
                  </a:cubicBezTo>
                  <a:cubicBezTo>
                    <a:pt x="4372" y="462673"/>
                    <a:pt x="0" y="452118"/>
                    <a:pt x="0" y="441112"/>
                  </a:cubicBezTo>
                  <a:lnTo>
                    <a:pt x="0" y="41498"/>
                  </a:lnTo>
                  <a:cubicBezTo>
                    <a:pt x="0" y="30492"/>
                    <a:pt x="4372" y="19937"/>
                    <a:pt x="12155" y="12155"/>
                  </a:cubicBezTo>
                  <a:cubicBezTo>
                    <a:pt x="19937" y="4372"/>
                    <a:pt x="30492" y="0"/>
                    <a:pt x="41498" y="0"/>
                  </a:cubicBezTo>
                  <a:close/>
                </a:path>
              </a:pathLst>
            </a:custGeom>
            <a:solidFill>
              <a:srgbClr val="E7F5FF"/>
            </a:solidFill>
            <a:ln w="38100" cap="rnd">
              <a:solidFill>
                <a:srgbClr val="1B3344"/>
              </a:solidFill>
              <a:prstDash val="solid"/>
              <a:round/>
            </a:ln>
          </p:spPr>
        </p:sp>
        <p:sp>
          <p:nvSpPr>
            <p:cNvPr name="TextBox 4" id="4"/>
            <p:cNvSpPr txBox="true"/>
            <p:nvPr/>
          </p:nvSpPr>
          <p:spPr>
            <a:xfrm>
              <a:off x="0" y="9525"/>
              <a:ext cx="4913510" cy="473085"/>
            </a:xfrm>
            <a:prstGeom prst="rect">
              <a:avLst/>
            </a:prstGeom>
          </p:spPr>
          <p:txBody>
            <a:bodyPr anchor="ctr" rtlCol="false" tIns="50800" lIns="50800" bIns="50800" rIns="50800"/>
            <a:lstStyle/>
            <a:p>
              <a:pPr algn="ctr">
                <a:lnSpc>
                  <a:spcPts val="2000"/>
                </a:lnSpc>
              </a:pPr>
            </a:p>
          </p:txBody>
        </p:sp>
      </p:grpSp>
      <p:sp>
        <p:nvSpPr>
          <p:cNvPr name="Freeform 5" id="5"/>
          <p:cNvSpPr/>
          <p:nvPr/>
        </p:nvSpPr>
        <p:spPr>
          <a:xfrm flipH="false" flipV="false" rot="9710221">
            <a:off x="16230600" y="-2440675"/>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6" id="6"/>
          <p:cNvGrpSpPr/>
          <p:nvPr/>
        </p:nvGrpSpPr>
        <p:grpSpPr>
          <a:xfrm rot="0">
            <a:off x="-183991" y="-1863381"/>
            <a:ext cx="6408512" cy="4638009"/>
            <a:chOff x="0" y="0"/>
            <a:chExt cx="1687838" cy="1221533"/>
          </a:xfrm>
        </p:grpSpPr>
        <p:sp>
          <p:nvSpPr>
            <p:cNvPr name="Freeform 7" id="7"/>
            <p:cNvSpPr/>
            <p:nvPr/>
          </p:nvSpPr>
          <p:spPr>
            <a:xfrm flipH="false" flipV="false" rot="0">
              <a:off x="0" y="0"/>
              <a:ext cx="1687838" cy="1221533"/>
            </a:xfrm>
            <a:custGeom>
              <a:avLst/>
              <a:gdLst/>
              <a:ahLst/>
              <a:cxnLst/>
              <a:rect r="r" b="b" t="t" l="l"/>
              <a:pathLst>
                <a:path h="1221533" w="1687838">
                  <a:moveTo>
                    <a:pt x="120807" y="0"/>
                  </a:moveTo>
                  <a:lnTo>
                    <a:pt x="1567032" y="0"/>
                  </a:lnTo>
                  <a:cubicBezTo>
                    <a:pt x="1633751" y="0"/>
                    <a:pt x="1687838" y="54087"/>
                    <a:pt x="1687838" y="120807"/>
                  </a:cubicBezTo>
                  <a:lnTo>
                    <a:pt x="1687838" y="1100726"/>
                  </a:lnTo>
                  <a:cubicBezTo>
                    <a:pt x="1687838" y="1132766"/>
                    <a:pt x="1675111" y="1163494"/>
                    <a:pt x="1652455" y="1186150"/>
                  </a:cubicBezTo>
                  <a:cubicBezTo>
                    <a:pt x="1629799" y="1208805"/>
                    <a:pt x="1599072" y="1221533"/>
                    <a:pt x="1567032" y="1221533"/>
                  </a:cubicBezTo>
                  <a:lnTo>
                    <a:pt x="120807" y="1221533"/>
                  </a:lnTo>
                  <a:cubicBezTo>
                    <a:pt x="88767" y="1221533"/>
                    <a:pt x="58039" y="1208805"/>
                    <a:pt x="35384" y="1186150"/>
                  </a:cubicBezTo>
                  <a:cubicBezTo>
                    <a:pt x="12728" y="1163494"/>
                    <a:pt x="0" y="1132766"/>
                    <a:pt x="0" y="1100726"/>
                  </a:cubicBezTo>
                  <a:lnTo>
                    <a:pt x="0" y="120807"/>
                  </a:lnTo>
                  <a:cubicBezTo>
                    <a:pt x="0" y="88767"/>
                    <a:pt x="12728" y="58039"/>
                    <a:pt x="35384" y="35384"/>
                  </a:cubicBezTo>
                  <a:cubicBezTo>
                    <a:pt x="58039" y="12728"/>
                    <a:pt x="88767" y="0"/>
                    <a:pt x="120807" y="0"/>
                  </a:cubicBezTo>
                  <a:close/>
                </a:path>
              </a:pathLst>
            </a:custGeom>
            <a:solidFill>
              <a:srgbClr val="E7F5FF"/>
            </a:solidFill>
            <a:ln w="38100" cap="rnd">
              <a:solidFill>
                <a:srgbClr val="1B3344"/>
              </a:solidFill>
              <a:prstDash val="solid"/>
              <a:round/>
            </a:ln>
          </p:spPr>
        </p:sp>
        <p:sp>
          <p:nvSpPr>
            <p:cNvPr name="TextBox 8" id="8"/>
            <p:cNvSpPr txBox="true"/>
            <p:nvPr/>
          </p:nvSpPr>
          <p:spPr>
            <a:xfrm>
              <a:off x="0" y="9525"/>
              <a:ext cx="1687838" cy="1212008"/>
            </a:xfrm>
            <a:prstGeom prst="rect">
              <a:avLst/>
            </a:prstGeom>
          </p:spPr>
          <p:txBody>
            <a:bodyPr anchor="ctr" rtlCol="false" tIns="50800" lIns="50800" bIns="50800" rIns="50800"/>
            <a:lstStyle/>
            <a:p>
              <a:pPr algn="ctr">
                <a:lnSpc>
                  <a:spcPts val="2000"/>
                </a:lnSpc>
              </a:pPr>
            </a:p>
          </p:txBody>
        </p:sp>
      </p:grpSp>
      <p:sp>
        <p:nvSpPr>
          <p:cNvPr name="Freeform 9" id="9"/>
          <p:cNvSpPr/>
          <p:nvPr/>
        </p:nvSpPr>
        <p:spPr>
          <a:xfrm flipH="false" flipV="false" rot="0">
            <a:off x="15788688" y="7176324"/>
            <a:ext cx="1998752" cy="1929618"/>
          </a:xfrm>
          <a:custGeom>
            <a:avLst/>
            <a:gdLst/>
            <a:ahLst/>
            <a:cxnLst/>
            <a:rect r="r" b="b" t="t" l="l"/>
            <a:pathLst>
              <a:path h="1929618" w="1998752">
                <a:moveTo>
                  <a:pt x="0" y="0"/>
                </a:moveTo>
                <a:lnTo>
                  <a:pt x="1998752" y="0"/>
                </a:lnTo>
                <a:lnTo>
                  <a:pt x="1998752" y="1929618"/>
                </a:lnTo>
                <a:lnTo>
                  <a:pt x="0" y="1929618"/>
                </a:lnTo>
                <a:lnTo>
                  <a:pt x="0" y="0"/>
                </a:lnTo>
                <a:close/>
              </a:path>
            </a:pathLst>
          </a:custGeom>
          <a:blipFill>
            <a:blip r:embed="rId4"/>
            <a:stretch>
              <a:fillRect l="-582508" t="0" r="-10727" b="-418515"/>
            </a:stretch>
          </a:blipFill>
        </p:spPr>
      </p:sp>
      <p:sp>
        <p:nvSpPr>
          <p:cNvPr name="Freeform 10" id="10"/>
          <p:cNvSpPr/>
          <p:nvPr/>
        </p:nvSpPr>
        <p:spPr>
          <a:xfrm flipH="false" flipV="false" rot="0">
            <a:off x="4495915" y="1809544"/>
            <a:ext cx="13295002" cy="5572692"/>
          </a:xfrm>
          <a:custGeom>
            <a:avLst/>
            <a:gdLst/>
            <a:ahLst/>
            <a:cxnLst/>
            <a:rect r="r" b="b" t="t" l="l"/>
            <a:pathLst>
              <a:path h="5572692" w="13295002">
                <a:moveTo>
                  <a:pt x="0" y="0"/>
                </a:moveTo>
                <a:lnTo>
                  <a:pt x="13295002" y="0"/>
                </a:lnTo>
                <a:lnTo>
                  <a:pt x="13295002" y="5572691"/>
                </a:lnTo>
                <a:lnTo>
                  <a:pt x="0" y="5572691"/>
                </a:lnTo>
                <a:lnTo>
                  <a:pt x="0" y="0"/>
                </a:lnTo>
                <a:close/>
              </a:path>
            </a:pathLst>
          </a:custGeom>
          <a:blipFill>
            <a:blip r:embed="rId5"/>
            <a:stretch>
              <a:fillRect l="0" t="-3246" r="0" b="-146"/>
            </a:stretch>
          </a:blipFill>
        </p:spPr>
      </p:sp>
      <p:sp>
        <p:nvSpPr>
          <p:cNvPr name="TextBox 11" id="11"/>
          <p:cNvSpPr txBox="true"/>
          <p:nvPr/>
        </p:nvSpPr>
        <p:spPr>
          <a:xfrm rot="0">
            <a:off x="15247192" y="9557004"/>
            <a:ext cx="2021633" cy="412677"/>
          </a:xfrm>
          <a:prstGeom prst="rect">
            <a:avLst/>
          </a:prstGeom>
        </p:spPr>
        <p:txBody>
          <a:bodyPr anchor="t" rtlCol="false" tIns="0" lIns="0" bIns="0" rIns="0">
            <a:spAutoFit/>
          </a:bodyPr>
          <a:lstStyle/>
          <a:p>
            <a:pPr algn="r">
              <a:lnSpc>
                <a:spcPts val="3499"/>
              </a:lnSpc>
            </a:pPr>
            <a:r>
              <a:rPr lang="en-US" sz="2499">
                <a:solidFill>
                  <a:srgbClr val="1B3344"/>
                </a:solidFill>
                <a:latin typeface="Montnapha"/>
              </a:rPr>
              <a:t>Hal 5</a:t>
            </a:r>
          </a:p>
        </p:txBody>
      </p:sp>
      <p:sp>
        <p:nvSpPr>
          <p:cNvPr name="TextBox 12" id="12"/>
          <p:cNvSpPr txBox="true"/>
          <p:nvPr/>
        </p:nvSpPr>
        <p:spPr>
          <a:xfrm rot="0">
            <a:off x="-767704" y="577584"/>
            <a:ext cx="7575937" cy="2197044"/>
          </a:xfrm>
          <a:prstGeom prst="rect">
            <a:avLst/>
          </a:prstGeom>
        </p:spPr>
        <p:txBody>
          <a:bodyPr anchor="t" rtlCol="false" tIns="0" lIns="0" bIns="0" rIns="0">
            <a:spAutoFit/>
          </a:bodyPr>
          <a:lstStyle/>
          <a:p>
            <a:pPr algn="ctr">
              <a:lnSpc>
                <a:spcPts val="8497"/>
              </a:lnSpc>
            </a:pPr>
            <a:r>
              <a:rPr lang="en-US" sz="8497">
                <a:solidFill>
                  <a:srgbClr val="1B3344"/>
                </a:solidFill>
                <a:latin typeface="Montnapha Medium"/>
              </a:rPr>
              <a:t>RESEARCH GAP</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B5CBDB"/>
        </a:solidFill>
      </p:bgPr>
    </p:bg>
    <p:spTree>
      <p:nvGrpSpPr>
        <p:cNvPr id="1" name=""/>
        <p:cNvGrpSpPr/>
        <p:nvPr/>
      </p:nvGrpSpPr>
      <p:grpSpPr>
        <a:xfrm>
          <a:off x="0" y="0"/>
          <a:ext cx="0" cy="0"/>
          <a:chOff x="0" y="0"/>
          <a:chExt cx="0" cy="0"/>
        </a:xfrm>
      </p:grpSpPr>
      <p:grpSp>
        <p:nvGrpSpPr>
          <p:cNvPr name="Group 2" id="2"/>
          <p:cNvGrpSpPr/>
          <p:nvPr/>
        </p:nvGrpSpPr>
        <p:grpSpPr>
          <a:xfrm rot="0">
            <a:off x="-183991" y="9258300"/>
            <a:ext cx="18655982" cy="1832410"/>
            <a:chOff x="0" y="0"/>
            <a:chExt cx="4913510" cy="482610"/>
          </a:xfrm>
        </p:grpSpPr>
        <p:sp>
          <p:nvSpPr>
            <p:cNvPr name="Freeform 3" id="3"/>
            <p:cNvSpPr/>
            <p:nvPr/>
          </p:nvSpPr>
          <p:spPr>
            <a:xfrm flipH="false" flipV="false" rot="0">
              <a:off x="0" y="0"/>
              <a:ext cx="4913509" cy="482610"/>
            </a:xfrm>
            <a:custGeom>
              <a:avLst/>
              <a:gdLst/>
              <a:ahLst/>
              <a:cxnLst/>
              <a:rect r="r" b="b" t="t" l="l"/>
              <a:pathLst>
                <a:path h="482610" w="4913509">
                  <a:moveTo>
                    <a:pt x="41498" y="0"/>
                  </a:moveTo>
                  <a:lnTo>
                    <a:pt x="4872011" y="0"/>
                  </a:lnTo>
                  <a:cubicBezTo>
                    <a:pt x="4883017" y="0"/>
                    <a:pt x="4893572" y="4372"/>
                    <a:pt x="4901355" y="12155"/>
                  </a:cubicBezTo>
                  <a:cubicBezTo>
                    <a:pt x="4909137" y="19937"/>
                    <a:pt x="4913509" y="30492"/>
                    <a:pt x="4913509" y="41498"/>
                  </a:cubicBezTo>
                  <a:lnTo>
                    <a:pt x="4913509" y="441112"/>
                  </a:lnTo>
                  <a:cubicBezTo>
                    <a:pt x="4913509" y="452118"/>
                    <a:pt x="4909137" y="462673"/>
                    <a:pt x="4901355" y="470456"/>
                  </a:cubicBezTo>
                  <a:cubicBezTo>
                    <a:pt x="4893572" y="478238"/>
                    <a:pt x="4883017" y="482610"/>
                    <a:pt x="4872011" y="482610"/>
                  </a:cubicBezTo>
                  <a:lnTo>
                    <a:pt x="41498" y="482610"/>
                  </a:lnTo>
                  <a:cubicBezTo>
                    <a:pt x="30492" y="482610"/>
                    <a:pt x="19937" y="478238"/>
                    <a:pt x="12155" y="470456"/>
                  </a:cubicBezTo>
                  <a:cubicBezTo>
                    <a:pt x="4372" y="462673"/>
                    <a:pt x="0" y="452118"/>
                    <a:pt x="0" y="441112"/>
                  </a:cubicBezTo>
                  <a:lnTo>
                    <a:pt x="0" y="41498"/>
                  </a:lnTo>
                  <a:cubicBezTo>
                    <a:pt x="0" y="30492"/>
                    <a:pt x="4372" y="19937"/>
                    <a:pt x="12155" y="12155"/>
                  </a:cubicBezTo>
                  <a:cubicBezTo>
                    <a:pt x="19937" y="4372"/>
                    <a:pt x="30492" y="0"/>
                    <a:pt x="41498" y="0"/>
                  </a:cubicBezTo>
                  <a:close/>
                </a:path>
              </a:pathLst>
            </a:custGeom>
            <a:solidFill>
              <a:srgbClr val="E7F5FF"/>
            </a:solidFill>
            <a:ln w="38100" cap="rnd">
              <a:solidFill>
                <a:srgbClr val="1B3344"/>
              </a:solidFill>
              <a:prstDash val="solid"/>
              <a:round/>
            </a:ln>
          </p:spPr>
        </p:sp>
        <p:sp>
          <p:nvSpPr>
            <p:cNvPr name="TextBox 4" id="4"/>
            <p:cNvSpPr txBox="true"/>
            <p:nvPr/>
          </p:nvSpPr>
          <p:spPr>
            <a:xfrm>
              <a:off x="0" y="9525"/>
              <a:ext cx="4913510" cy="473085"/>
            </a:xfrm>
            <a:prstGeom prst="rect">
              <a:avLst/>
            </a:prstGeom>
          </p:spPr>
          <p:txBody>
            <a:bodyPr anchor="ctr" rtlCol="false" tIns="50800" lIns="50800" bIns="50800" rIns="50800"/>
            <a:lstStyle/>
            <a:p>
              <a:pPr algn="ctr">
                <a:lnSpc>
                  <a:spcPts val="2000"/>
                </a:lnSpc>
              </a:pPr>
            </a:p>
          </p:txBody>
        </p:sp>
      </p:grpSp>
      <p:sp>
        <p:nvSpPr>
          <p:cNvPr name="Freeform 5" id="5"/>
          <p:cNvSpPr/>
          <p:nvPr/>
        </p:nvSpPr>
        <p:spPr>
          <a:xfrm flipH="false" flipV="false" rot="9710221">
            <a:off x="16230600" y="-2440675"/>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6" id="6"/>
          <p:cNvGrpSpPr/>
          <p:nvPr/>
        </p:nvGrpSpPr>
        <p:grpSpPr>
          <a:xfrm rot="0">
            <a:off x="-183991" y="-1863381"/>
            <a:ext cx="6408512" cy="4638009"/>
            <a:chOff x="0" y="0"/>
            <a:chExt cx="1687838" cy="1221533"/>
          </a:xfrm>
        </p:grpSpPr>
        <p:sp>
          <p:nvSpPr>
            <p:cNvPr name="Freeform 7" id="7"/>
            <p:cNvSpPr/>
            <p:nvPr/>
          </p:nvSpPr>
          <p:spPr>
            <a:xfrm flipH="false" flipV="false" rot="0">
              <a:off x="0" y="0"/>
              <a:ext cx="1687838" cy="1221533"/>
            </a:xfrm>
            <a:custGeom>
              <a:avLst/>
              <a:gdLst/>
              <a:ahLst/>
              <a:cxnLst/>
              <a:rect r="r" b="b" t="t" l="l"/>
              <a:pathLst>
                <a:path h="1221533" w="1687838">
                  <a:moveTo>
                    <a:pt x="120807" y="0"/>
                  </a:moveTo>
                  <a:lnTo>
                    <a:pt x="1567032" y="0"/>
                  </a:lnTo>
                  <a:cubicBezTo>
                    <a:pt x="1633751" y="0"/>
                    <a:pt x="1687838" y="54087"/>
                    <a:pt x="1687838" y="120807"/>
                  </a:cubicBezTo>
                  <a:lnTo>
                    <a:pt x="1687838" y="1100726"/>
                  </a:lnTo>
                  <a:cubicBezTo>
                    <a:pt x="1687838" y="1132766"/>
                    <a:pt x="1675111" y="1163494"/>
                    <a:pt x="1652455" y="1186150"/>
                  </a:cubicBezTo>
                  <a:cubicBezTo>
                    <a:pt x="1629799" y="1208805"/>
                    <a:pt x="1599072" y="1221533"/>
                    <a:pt x="1567032" y="1221533"/>
                  </a:cubicBezTo>
                  <a:lnTo>
                    <a:pt x="120807" y="1221533"/>
                  </a:lnTo>
                  <a:cubicBezTo>
                    <a:pt x="88767" y="1221533"/>
                    <a:pt x="58039" y="1208805"/>
                    <a:pt x="35384" y="1186150"/>
                  </a:cubicBezTo>
                  <a:cubicBezTo>
                    <a:pt x="12728" y="1163494"/>
                    <a:pt x="0" y="1132766"/>
                    <a:pt x="0" y="1100726"/>
                  </a:cubicBezTo>
                  <a:lnTo>
                    <a:pt x="0" y="120807"/>
                  </a:lnTo>
                  <a:cubicBezTo>
                    <a:pt x="0" y="88767"/>
                    <a:pt x="12728" y="58039"/>
                    <a:pt x="35384" y="35384"/>
                  </a:cubicBezTo>
                  <a:cubicBezTo>
                    <a:pt x="58039" y="12728"/>
                    <a:pt x="88767" y="0"/>
                    <a:pt x="120807" y="0"/>
                  </a:cubicBezTo>
                  <a:close/>
                </a:path>
              </a:pathLst>
            </a:custGeom>
            <a:solidFill>
              <a:srgbClr val="E7F5FF"/>
            </a:solidFill>
            <a:ln w="38100" cap="rnd">
              <a:solidFill>
                <a:srgbClr val="1B3344"/>
              </a:solidFill>
              <a:prstDash val="solid"/>
              <a:round/>
            </a:ln>
          </p:spPr>
        </p:sp>
        <p:sp>
          <p:nvSpPr>
            <p:cNvPr name="TextBox 8" id="8"/>
            <p:cNvSpPr txBox="true"/>
            <p:nvPr/>
          </p:nvSpPr>
          <p:spPr>
            <a:xfrm>
              <a:off x="0" y="9525"/>
              <a:ext cx="1687838" cy="1212008"/>
            </a:xfrm>
            <a:prstGeom prst="rect">
              <a:avLst/>
            </a:prstGeom>
          </p:spPr>
          <p:txBody>
            <a:bodyPr anchor="ctr" rtlCol="false" tIns="50800" lIns="50800" bIns="50800" rIns="50800"/>
            <a:lstStyle/>
            <a:p>
              <a:pPr algn="ctr">
                <a:lnSpc>
                  <a:spcPts val="2000"/>
                </a:lnSpc>
              </a:pPr>
            </a:p>
          </p:txBody>
        </p:sp>
      </p:grpSp>
      <p:sp>
        <p:nvSpPr>
          <p:cNvPr name="Freeform 9" id="9"/>
          <p:cNvSpPr/>
          <p:nvPr/>
        </p:nvSpPr>
        <p:spPr>
          <a:xfrm flipH="false" flipV="false" rot="0">
            <a:off x="5004932" y="1590382"/>
            <a:ext cx="12510022" cy="7418892"/>
          </a:xfrm>
          <a:custGeom>
            <a:avLst/>
            <a:gdLst/>
            <a:ahLst/>
            <a:cxnLst/>
            <a:rect r="r" b="b" t="t" l="l"/>
            <a:pathLst>
              <a:path h="7418892" w="12510022">
                <a:moveTo>
                  <a:pt x="0" y="0"/>
                </a:moveTo>
                <a:lnTo>
                  <a:pt x="12510022" y="0"/>
                </a:lnTo>
                <a:lnTo>
                  <a:pt x="12510022" y="7418891"/>
                </a:lnTo>
                <a:lnTo>
                  <a:pt x="0" y="7418891"/>
                </a:lnTo>
                <a:lnTo>
                  <a:pt x="0" y="0"/>
                </a:lnTo>
                <a:close/>
              </a:path>
            </a:pathLst>
          </a:custGeom>
          <a:blipFill>
            <a:blip r:embed="rId4"/>
            <a:stretch>
              <a:fillRect l="0" t="-21762" r="0" b="0"/>
            </a:stretch>
          </a:blipFill>
        </p:spPr>
      </p:sp>
      <p:sp>
        <p:nvSpPr>
          <p:cNvPr name="TextBox 10" id="10"/>
          <p:cNvSpPr txBox="true"/>
          <p:nvPr/>
        </p:nvSpPr>
        <p:spPr>
          <a:xfrm rot="0">
            <a:off x="15247192" y="9557004"/>
            <a:ext cx="2021633" cy="412677"/>
          </a:xfrm>
          <a:prstGeom prst="rect">
            <a:avLst/>
          </a:prstGeom>
        </p:spPr>
        <p:txBody>
          <a:bodyPr anchor="t" rtlCol="false" tIns="0" lIns="0" bIns="0" rIns="0">
            <a:spAutoFit/>
          </a:bodyPr>
          <a:lstStyle/>
          <a:p>
            <a:pPr algn="r">
              <a:lnSpc>
                <a:spcPts val="3499"/>
              </a:lnSpc>
            </a:pPr>
            <a:r>
              <a:rPr lang="en-US" sz="2499">
                <a:solidFill>
                  <a:srgbClr val="1B3344"/>
                </a:solidFill>
                <a:latin typeface="Montnapha"/>
              </a:rPr>
              <a:t>Hal 5</a:t>
            </a:r>
          </a:p>
        </p:txBody>
      </p:sp>
      <p:sp>
        <p:nvSpPr>
          <p:cNvPr name="TextBox 11" id="11"/>
          <p:cNvSpPr txBox="true"/>
          <p:nvPr/>
        </p:nvSpPr>
        <p:spPr>
          <a:xfrm rot="0">
            <a:off x="-767704" y="577584"/>
            <a:ext cx="7575937" cy="2197044"/>
          </a:xfrm>
          <a:prstGeom prst="rect">
            <a:avLst/>
          </a:prstGeom>
        </p:spPr>
        <p:txBody>
          <a:bodyPr anchor="t" rtlCol="false" tIns="0" lIns="0" bIns="0" rIns="0">
            <a:spAutoFit/>
          </a:bodyPr>
          <a:lstStyle/>
          <a:p>
            <a:pPr algn="ctr">
              <a:lnSpc>
                <a:spcPts val="8497"/>
              </a:lnSpc>
            </a:pPr>
            <a:r>
              <a:rPr lang="en-US" sz="8497">
                <a:solidFill>
                  <a:srgbClr val="1B3344"/>
                </a:solidFill>
                <a:latin typeface="Montnapha Medium"/>
              </a:rPr>
              <a:t>RESEARCH GAP</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B5CBDB"/>
        </a:solidFill>
      </p:bgPr>
    </p:bg>
    <p:spTree>
      <p:nvGrpSpPr>
        <p:cNvPr id="1" name=""/>
        <p:cNvGrpSpPr/>
        <p:nvPr/>
      </p:nvGrpSpPr>
      <p:grpSpPr>
        <a:xfrm>
          <a:off x="0" y="0"/>
          <a:ext cx="0" cy="0"/>
          <a:chOff x="0" y="0"/>
          <a:chExt cx="0" cy="0"/>
        </a:xfrm>
      </p:grpSpPr>
      <p:grpSp>
        <p:nvGrpSpPr>
          <p:cNvPr name="Group 2" id="2"/>
          <p:cNvGrpSpPr/>
          <p:nvPr/>
        </p:nvGrpSpPr>
        <p:grpSpPr>
          <a:xfrm rot="0">
            <a:off x="-183991" y="9258300"/>
            <a:ext cx="18655982" cy="1832410"/>
            <a:chOff x="0" y="0"/>
            <a:chExt cx="4913510" cy="482610"/>
          </a:xfrm>
        </p:grpSpPr>
        <p:sp>
          <p:nvSpPr>
            <p:cNvPr name="Freeform 3" id="3"/>
            <p:cNvSpPr/>
            <p:nvPr/>
          </p:nvSpPr>
          <p:spPr>
            <a:xfrm flipH="false" flipV="false" rot="0">
              <a:off x="0" y="0"/>
              <a:ext cx="4913509" cy="482610"/>
            </a:xfrm>
            <a:custGeom>
              <a:avLst/>
              <a:gdLst/>
              <a:ahLst/>
              <a:cxnLst/>
              <a:rect r="r" b="b" t="t" l="l"/>
              <a:pathLst>
                <a:path h="482610" w="4913509">
                  <a:moveTo>
                    <a:pt x="41498" y="0"/>
                  </a:moveTo>
                  <a:lnTo>
                    <a:pt x="4872011" y="0"/>
                  </a:lnTo>
                  <a:cubicBezTo>
                    <a:pt x="4883017" y="0"/>
                    <a:pt x="4893572" y="4372"/>
                    <a:pt x="4901355" y="12155"/>
                  </a:cubicBezTo>
                  <a:cubicBezTo>
                    <a:pt x="4909137" y="19937"/>
                    <a:pt x="4913509" y="30492"/>
                    <a:pt x="4913509" y="41498"/>
                  </a:cubicBezTo>
                  <a:lnTo>
                    <a:pt x="4913509" y="441112"/>
                  </a:lnTo>
                  <a:cubicBezTo>
                    <a:pt x="4913509" y="452118"/>
                    <a:pt x="4909137" y="462673"/>
                    <a:pt x="4901355" y="470456"/>
                  </a:cubicBezTo>
                  <a:cubicBezTo>
                    <a:pt x="4893572" y="478238"/>
                    <a:pt x="4883017" y="482610"/>
                    <a:pt x="4872011" y="482610"/>
                  </a:cubicBezTo>
                  <a:lnTo>
                    <a:pt x="41498" y="482610"/>
                  </a:lnTo>
                  <a:cubicBezTo>
                    <a:pt x="30492" y="482610"/>
                    <a:pt x="19937" y="478238"/>
                    <a:pt x="12155" y="470456"/>
                  </a:cubicBezTo>
                  <a:cubicBezTo>
                    <a:pt x="4372" y="462673"/>
                    <a:pt x="0" y="452118"/>
                    <a:pt x="0" y="441112"/>
                  </a:cubicBezTo>
                  <a:lnTo>
                    <a:pt x="0" y="41498"/>
                  </a:lnTo>
                  <a:cubicBezTo>
                    <a:pt x="0" y="30492"/>
                    <a:pt x="4372" y="19937"/>
                    <a:pt x="12155" y="12155"/>
                  </a:cubicBezTo>
                  <a:cubicBezTo>
                    <a:pt x="19937" y="4372"/>
                    <a:pt x="30492" y="0"/>
                    <a:pt x="41498" y="0"/>
                  </a:cubicBezTo>
                  <a:close/>
                </a:path>
              </a:pathLst>
            </a:custGeom>
            <a:solidFill>
              <a:srgbClr val="E7F5FF"/>
            </a:solidFill>
            <a:ln w="38100" cap="rnd">
              <a:solidFill>
                <a:srgbClr val="1B3344"/>
              </a:solidFill>
              <a:prstDash val="solid"/>
              <a:round/>
            </a:ln>
          </p:spPr>
        </p:sp>
        <p:sp>
          <p:nvSpPr>
            <p:cNvPr name="TextBox 4" id="4"/>
            <p:cNvSpPr txBox="true"/>
            <p:nvPr/>
          </p:nvSpPr>
          <p:spPr>
            <a:xfrm>
              <a:off x="0" y="9525"/>
              <a:ext cx="4913510" cy="473085"/>
            </a:xfrm>
            <a:prstGeom prst="rect">
              <a:avLst/>
            </a:prstGeom>
          </p:spPr>
          <p:txBody>
            <a:bodyPr anchor="ctr" rtlCol="false" tIns="50800" lIns="50800" bIns="50800" rIns="50800"/>
            <a:lstStyle/>
            <a:p>
              <a:pPr algn="ctr">
                <a:lnSpc>
                  <a:spcPts val="2000"/>
                </a:lnSpc>
              </a:pPr>
            </a:p>
          </p:txBody>
        </p:sp>
      </p:grpSp>
      <p:sp>
        <p:nvSpPr>
          <p:cNvPr name="Freeform 5" id="5"/>
          <p:cNvSpPr/>
          <p:nvPr/>
        </p:nvSpPr>
        <p:spPr>
          <a:xfrm flipH="false" flipV="false" rot="9710221">
            <a:off x="16230600" y="-2440675"/>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6" id="6"/>
          <p:cNvGrpSpPr/>
          <p:nvPr/>
        </p:nvGrpSpPr>
        <p:grpSpPr>
          <a:xfrm rot="0">
            <a:off x="-183991" y="-1863381"/>
            <a:ext cx="6408512" cy="4638009"/>
            <a:chOff x="0" y="0"/>
            <a:chExt cx="1687838" cy="1221533"/>
          </a:xfrm>
        </p:grpSpPr>
        <p:sp>
          <p:nvSpPr>
            <p:cNvPr name="Freeform 7" id="7"/>
            <p:cNvSpPr/>
            <p:nvPr/>
          </p:nvSpPr>
          <p:spPr>
            <a:xfrm flipH="false" flipV="false" rot="0">
              <a:off x="0" y="0"/>
              <a:ext cx="1687838" cy="1221533"/>
            </a:xfrm>
            <a:custGeom>
              <a:avLst/>
              <a:gdLst/>
              <a:ahLst/>
              <a:cxnLst/>
              <a:rect r="r" b="b" t="t" l="l"/>
              <a:pathLst>
                <a:path h="1221533" w="1687838">
                  <a:moveTo>
                    <a:pt x="120807" y="0"/>
                  </a:moveTo>
                  <a:lnTo>
                    <a:pt x="1567032" y="0"/>
                  </a:lnTo>
                  <a:cubicBezTo>
                    <a:pt x="1633751" y="0"/>
                    <a:pt x="1687838" y="54087"/>
                    <a:pt x="1687838" y="120807"/>
                  </a:cubicBezTo>
                  <a:lnTo>
                    <a:pt x="1687838" y="1100726"/>
                  </a:lnTo>
                  <a:cubicBezTo>
                    <a:pt x="1687838" y="1132766"/>
                    <a:pt x="1675111" y="1163494"/>
                    <a:pt x="1652455" y="1186150"/>
                  </a:cubicBezTo>
                  <a:cubicBezTo>
                    <a:pt x="1629799" y="1208805"/>
                    <a:pt x="1599072" y="1221533"/>
                    <a:pt x="1567032" y="1221533"/>
                  </a:cubicBezTo>
                  <a:lnTo>
                    <a:pt x="120807" y="1221533"/>
                  </a:lnTo>
                  <a:cubicBezTo>
                    <a:pt x="88767" y="1221533"/>
                    <a:pt x="58039" y="1208805"/>
                    <a:pt x="35384" y="1186150"/>
                  </a:cubicBezTo>
                  <a:cubicBezTo>
                    <a:pt x="12728" y="1163494"/>
                    <a:pt x="0" y="1132766"/>
                    <a:pt x="0" y="1100726"/>
                  </a:cubicBezTo>
                  <a:lnTo>
                    <a:pt x="0" y="120807"/>
                  </a:lnTo>
                  <a:cubicBezTo>
                    <a:pt x="0" y="88767"/>
                    <a:pt x="12728" y="58039"/>
                    <a:pt x="35384" y="35384"/>
                  </a:cubicBezTo>
                  <a:cubicBezTo>
                    <a:pt x="58039" y="12728"/>
                    <a:pt x="88767" y="0"/>
                    <a:pt x="120807" y="0"/>
                  </a:cubicBezTo>
                  <a:close/>
                </a:path>
              </a:pathLst>
            </a:custGeom>
            <a:solidFill>
              <a:srgbClr val="E7F5FF"/>
            </a:solidFill>
            <a:ln w="38100" cap="rnd">
              <a:solidFill>
                <a:srgbClr val="1B3344"/>
              </a:solidFill>
              <a:prstDash val="solid"/>
              <a:round/>
            </a:ln>
          </p:spPr>
        </p:sp>
        <p:sp>
          <p:nvSpPr>
            <p:cNvPr name="TextBox 8" id="8"/>
            <p:cNvSpPr txBox="true"/>
            <p:nvPr/>
          </p:nvSpPr>
          <p:spPr>
            <a:xfrm>
              <a:off x="0" y="9525"/>
              <a:ext cx="1687838" cy="1212008"/>
            </a:xfrm>
            <a:prstGeom prst="rect">
              <a:avLst/>
            </a:prstGeom>
          </p:spPr>
          <p:txBody>
            <a:bodyPr anchor="ctr" rtlCol="false" tIns="50800" lIns="50800" bIns="50800" rIns="50800"/>
            <a:lstStyle/>
            <a:p>
              <a:pPr algn="ctr">
                <a:lnSpc>
                  <a:spcPts val="2000"/>
                </a:lnSpc>
              </a:pPr>
            </a:p>
          </p:txBody>
        </p:sp>
      </p:grpSp>
      <p:sp>
        <p:nvSpPr>
          <p:cNvPr name="Freeform 9" id="9"/>
          <p:cNvSpPr/>
          <p:nvPr/>
        </p:nvSpPr>
        <p:spPr>
          <a:xfrm flipH="false" flipV="false" rot="0">
            <a:off x="4008557" y="3049634"/>
            <a:ext cx="13570556" cy="4810597"/>
          </a:xfrm>
          <a:custGeom>
            <a:avLst/>
            <a:gdLst/>
            <a:ahLst/>
            <a:cxnLst/>
            <a:rect r="r" b="b" t="t" l="l"/>
            <a:pathLst>
              <a:path h="4810597" w="13570556">
                <a:moveTo>
                  <a:pt x="0" y="0"/>
                </a:moveTo>
                <a:lnTo>
                  <a:pt x="13570556" y="0"/>
                </a:lnTo>
                <a:lnTo>
                  <a:pt x="13570556" y="4810597"/>
                </a:lnTo>
                <a:lnTo>
                  <a:pt x="0" y="4810597"/>
                </a:lnTo>
                <a:lnTo>
                  <a:pt x="0" y="0"/>
                </a:lnTo>
                <a:close/>
              </a:path>
            </a:pathLst>
          </a:custGeom>
          <a:blipFill>
            <a:blip r:embed="rId4"/>
            <a:stretch>
              <a:fillRect l="0" t="0" r="0" b="-34020"/>
            </a:stretch>
          </a:blipFill>
        </p:spPr>
      </p:sp>
      <p:sp>
        <p:nvSpPr>
          <p:cNvPr name="TextBox 10" id="10"/>
          <p:cNvSpPr txBox="true"/>
          <p:nvPr/>
        </p:nvSpPr>
        <p:spPr>
          <a:xfrm rot="0">
            <a:off x="15247192" y="9557004"/>
            <a:ext cx="2021633" cy="412677"/>
          </a:xfrm>
          <a:prstGeom prst="rect">
            <a:avLst/>
          </a:prstGeom>
        </p:spPr>
        <p:txBody>
          <a:bodyPr anchor="t" rtlCol="false" tIns="0" lIns="0" bIns="0" rIns="0">
            <a:spAutoFit/>
          </a:bodyPr>
          <a:lstStyle/>
          <a:p>
            <a:pPr algn="r">
              <a:lnSpc>
                <a:spcPts val="3499"/>
              </a:lnSpc>
            </a:pPr>
            <a:r>
              <a:rPr lang="en-US" sz="2499">
                <a:solidFill>
                  <a:srgbClr val="1B3344"/>
                </a:solidFill>
                <a:latin typeface="Montnapha"/>
              </a:rPr>
              <a:t>Hal 5</a:t>
            </a:r>
          </a:p>
        </p:txBody>
      </p:sp>
      <p:sp>
        <p:nvSpPr>
          <p:cNvPr name="TextBox 11" id="11"/>
          <p:cNvSpPr txBox="true"/>
          <p:nvPr/>
        </p:nvSpPr>
        <p:spPr>
          <a:xfrm rot="0">
            <a:off x="-767704" y="577584"/>
            <a:ext cx="7575937" cy="2197044"/>
          </a:xfrm>
          <a:prstGeom prst="rect">
            <a:avLst/>
          </a:prstGeom>
        </p:spPr>
        <p:txBody>
          <a:bodyPr anchor="t" rtlCol="false" tIns="0" lIns="0" bIns="0" rIns="0">
            <a:spAutoFit/>
          </a:bodyPr>
          <a:lstStyle/>
          <a:p>
            <a:pPr algn="ctr">
              <a:lnSpc>
                <a:spcPts val="8497"/>
              </a:lnSpc>
            </a:pPr>
            <a:r>
              <a:rPr lang="en-US" sz="8497">
                <a:solidFill>
                  <a:srgbClr val="1B3344"/>
                </a:solidFill>
                <a:latin typeface="Montnapha Medium"/>
              </a:rPr>
              <a:t>RESEARCH GAP</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DAGFNirNwnU</dc:identifier>
  <dcterms:modified xsi:type="dcterms:W3CDTF">2011-08-01T06:04:30Z</dcterms:modified>
  <cp:revision>1</cp:revision>
  <dc:title>NIM_Nama_Presentasi_UAS_IF540L</dc:title>
</cp:coreProperties>
</file>