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51A8-02BB-42BD-A4CB-E69E46083A5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7A66F-16FC-46B3-8BAE-D1202B235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3F79F47-E591-479E-B5E4-5469618D2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9B2E6BF-E7EE-44BA-89EC-548DA9B6FD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70000"/>
                </a:srgbClr>
              </a:gs>
              <a:gs pos="67000">
                <a:srgbClr val="FFFFFF"/>
              </a:gs>
              <a:gs pos="68000">
                <a:srgbClr val="FFFFFF"/>
              </a:gs>
              <a:gs pos="100000">
                <a:schemeClr val="accent1">
                  <a:lumMod val="0"/>
                  <a:lumOff val="100000"/>
                  <a:alpha val="70000"/>
                </a:schemeClr>
              </a:gs>
              <a:gs pos="100000">
                <a:schemeClr val="bg1">
                  <a:lumMod val="0"/>
                  <a:lumOff val="100000"/>
                  <a:alpha val="9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8B6256-AEB6-4F0C-AE82-DDCEBB963280}"/>
              </a:ext>
            </a:extLst>
          </p:cNvPr>
          <p:cNvSpPr/>
          <p:nvPr userDrawn="1"/>
        </p:nvSpPr>
        <p:spPr>
          <a:xfrm>
            <a:off x="1524000" y="1122363"/>
            <a:ext cx="9144000" cy="4135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181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9144000" cy="19050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6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A45D-9F99-4203-B0EF-6BA8C89336DD}" type="datetime4">
              <a:rPr lang="en-US" smtClean="0"/>
              <a:t>July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7145-BD5B-48E0-8BC5-7B6A0CB54C51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3A0E0AF-693B-4F9F-ADEA-05D2F4BE43F2}"/>
              </a:ext>
            </a:extLst>
          </p:cNvPr>
          <p:cNvCxnSpPr/>
          <p:nvPr userDrawn="1"/>
        </p:nvCxnSpPr>
        <p:spPr>
          <a:xfrm>
            <a:off x="0" y="1288256"/>
            <a:ext cx="8610600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5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BBB6-EBFA-4904-8D72-B2856A059C35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79F3521-D712-421C-894D-188DB0CE33E1}"/>
              </a:ext>
            </a:extLst>
          </p:cNvPr>
          <p:cNvCxnSpPr>
            <a:cxnSpLocks/>
          </p:cNvCxnSpPr>
          <p:nvPr userDrawn="1"/>
        </p:nvCxnSpPr>
        <p:spPr>
          <a:xfrm>
            <a:off x="8724900" y="0"/>
            <a:ext cx="0" cy="535305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0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FF1E-C933-4876-8042-907B819DF768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D826F3C6-2ED0-4A61-99FF-49FBFB1793C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B3BE40C-A867-401E-8C1F-00D17E648C83}"/>
              </a:ext>
            </a:extLst>
          </p:cNvPr>
          <p:cNvCxnSpPr/>
          <p:nvPr userDrawn="1"/>
        </p:nvCxnSpPr>
        <p:spPr>
          <a:xfrm>
            <a:off x="0" y="1288256"/>
            <a:ext cx="8610600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018F9B-679F-466E-8385-D6A65CCB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5271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95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410F-C933-42C9-A076-6DA85E396284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8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F498-15D1-40B5-ABF4-B1EF6646E306}" type="datetime4">
              <a:rPr lang="en-US" smtClean="0"/>
              <a:t>July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21C5849-8D47-4B0E-B3C8-D72659D8B98C}"/>
              </a:ext>
            </a:extLst>
          </p:cNvPr>
          <p:cNvCxnSpPr/>
          <p:nvPr userDrawn="1"/>
        </p:nvCxnSpPr>
        <p:spPr>
          <a:xfrm>
            <a:off x="0" y="1288256"/>
            <a:ext cx="8610600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4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CC92-CF69-4C3E-8DA4-3AABC2811EDD}" type="datetime4">
              <a:rPr lang="en-US" smtClean="0"/>
              <a:t>July 10,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5027FC2-C813-4793-AA93-BF39405A34DF}"/>
              </a:ext>
            </a:extLst>
          </p:cNvPr>
          <p:cNvCxnSpPr/>
          <p:nvPr userDrawn="1"/>
        </p:nvCxnSpPr>
        <p:spPr>
          <a:xfrm>
            <a:off x="839788" y="1681163"/>
            <a:ext cx="8610600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45F5-9EBF-4BC1-9D74-8822FC92DC8A}" type="datetime4">
              <a:rPr lang="en-US" smtClean="0"/>
              <a:t>July 10,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D826F3C6-2ED0-4A61-99FF-49FBFB1793C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A3A138C-D680-46E5-9B08-29BFF765CA65}"/>
              </a:ext>
            </a:extLst>
          </p:cNvPr>
          <p:cNvCxnSpPr/>
          <p:nvPr userDrawn="1"/>
        </p:nvCxnSpPr>
        <p:spPr>
          <a:xfrm>
            <a:off x="0" y="1288256"/>
            <a:ext cx="8610600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C5CC-0DAE-4C2E-AAA4-E3A8C7641CD4}" type="datetime4">
              <a:rPr lang="en-US" smtClean="0"/>
              <a:t>July 10,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ECB95-DC37-4C9F-A340-F04EFDD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1116A3-FF8B-4CB0-816C-103D4E54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0B91A-6086-4612-AA9F-005CCEEFBF99}" type="datetime4">
              <a:rPr lang="en-US" smtClean="0"/>
              <a:t>July 10, 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AD491F-A6A7-4C1F-9D23-E633ED4A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5AD019-7BD8-4104-BEA3-B51AE95D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 |   </a:t>
            </a:r>
            <a:fld id="{D826F3C6-2ED0-4A61-99FF-49FBFB1793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DD7A9CD-985F-4AF5-B935-D1D5A49BC556}"/>
              </a:ext>
            </a:extLst>
          </p:cNvPr>
          <p:cNvSpPr/>
          <p:nvPr userDrawn="1"/>
        </p:nvSpPr>
        <p:spPr>
          <a:xfrm>
            <a:off x="272415" y="1615837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DD358A8-ACFE-40BD-90B8-3743BB38EEDF}"/>
              </a:ext>
            </a:extLst>
          </p:cNvPr>
          <p:cNvSpPr/>
          <p:nvPr userDrawn="1"/>
        </p:nvSpPr>
        <p:spPr>
          <a:xfrm>
            <a:off x="272414" y="2434987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FD8AE88-C6F8-4EF7-AD82-9C9AFB76F2D7}"/>
              </a:ext>
            </a:extLst>
          </p:cNvPr>
          <p:cNvSpPr/>
          <p:nvPr userDrawn="1"/>
        </p:nvSpPr>
        <p:spPr>
          <a:xfrm>
            <a:off x="272413" y="3254137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4529505-A032-4955-BF3F-9F1C9A1845FC}"/>
              </a:ext>
            </a:extLst>
          </p:cNvPr>
          <p:cNvSpPr/>
          <p:nvPr userDrawn="1"/>
        </p:nvSpPr>
        <p:spPr>
          <a:xfrm>
            <a:off x="272413" y="4073287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8CD5B8-3F32-42AA-A11A-9ACB6AD9DCB6}"/>
              </a:ext>
            </a:extLst>
          </p:cNvPr>
          <p:cNvSpPr/>
          <p:nvPr userDrawn="1"/>
        </p:nvSpPr>
        <p:spPr>
          <a:xfrm>
            <a:off x="6112276" y="1587802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EEE8B31-E635-4A1A-AD01-8A7AF582C115}"/>
              </a:ext>
            </a:extLst>
          </p:cNvPr>
          <p:cNvSpPr/>
          <p:nvPr userDrawn="1"/>
        </p:nvSpPr>
        <p:spPr>
          <a:xfrm>
            <a:off x="6096000" y="2434987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896891A-7286-47A9-9B4D-2D42D98534CC}"/>
              </a:ext>
            </a:extLst>
          </p:cNvPr>
          <p:cNvSpPr/>
          <p:nvPr userDrawn="1"/>
        </p:nvSpPr>
        <p:spPr>
          <a:xfrm>
            <a:off x="6095996" y="3254137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71BD7CD-498D-43C9-8F61-7F40FE6B40CC}"/>
              </a:ext>
            </a:extLst>
          </p:cNvPr>
          <p:cNvSpPr/>
          <p:nvPr userDrawn="1"/>
        </p:nvSpPr>
        <p:spPr>
          <a:xfrm>
            <a:off x="6095997" y="4073287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C8A4A6C-F31D-488F-BECB-1A559FBE6341}"/>
              </a:ext>
            </a:extLst>
          </p:cNvPr>
          <p:cNvSpPr txBox="1"/>
          <p:nvPr userDrawn="1"/>
        </p:nvSpPr>
        <p:spPr>
          <a:xfrm>
            <a:off x="1279525" y="3422762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6727A86-0EA9-423E-A99B-BEE9BC138AB2}"/>
              </a:ext>
            </a:extLst>
          </p:cNvPr>
          <p:cNvSpPr txBox="1"/>
          <p:nvPr userDrawn="1"/>
        </p:nvSpPr>
        <p:spPr>
          <a:xfrm>
            <a:off x="1279525" y="4261517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D2AEB2C-5C8F-40D4-A1AE-3C3877566B46}"/>
              </a:ext>
            </a:extLst>
          </p:cNvPr>
          <p:cNvSpPr txBox="1"/>
          <p:nvPr userDrawn="1"/>
        </p:nvSpPr>
        <p:spPr>
          <a:xfrm>
            <a:off x="1279525" y="1784462"/>
            <a:ext cx="2762250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de-DE" b="1" dirty="0"/>
              <a:t>Agenda 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04B012-0943-45EC-ABA7-0692A8360912}"/>
              </a:ext>
            </a:extLst>
          </p:cNvPr>
          <p:cNvSpPr txBox="1"/>
          <p:nvPr userDrawn="1"/>
        </p:nvSpPr>
        <p:spPr>
          <a:xfrm>
            <a:off x="1279525" y="2603612"/>
            <a:ext cx="2762250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Agenda 3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A33757-AD8F-4A36-975C-71B8FDFE0D47}"/>
              </a:ext>
            </a:extLst>
          </p:cNvPr>
          <p:cNvSpPr txBox="1"/>
          <p:nvPr userDrawn="1"/>
        </p:nvSpPr>
        <p:spPr>
          <a:xfrm>
            <a:off x="1279525" y="3422762"/>
            <a:ext cx="2762250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Agenda 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BDB42FF-4771-4843-87FE-5C5D524EE6B2}"/>
              </a:ext>
            </a:extLst>
          </p:cNvPr>
          <p:cNvSpPr txBox="1"/>
          <p:nvPr userDrawn="1"/>
        </p:nvSpPr>
        <p:spPr>
          <a:xfrm>
            <a:off x="1279524" y="4230380"/>
            <a:ext cx="2762249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Agenda 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6AEEF0-F51A-44A8-B63C-EE2E9B2EAF56}"/>
              </a:ext>
            </a:extLst>
          </p:cNvPr>
          <p:cNvSpPr txBox="1"/>
          <p:nvPr userDrawn="1"/>
        </p:nvSpPr>
        <p:spPr>
          <a:xfrm>
            <a:off x="7042150" y="1784462"/>
            <a:ext cx="2761200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/>
              <a:t>Agenda 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0FE4EFB-FEEC-42B3-93C2-618A3F1C9DCE}"/>
              </a:ext>
            </a:extLst>
          </p:cNvPr>
          <p:cNvSpPr txBox="1"/>
          <p:nvPr userDrawn="1"/>
        </p:nvSpPr>
        <p:spPr>
          <a:xfrm>
            <a:off x="7042150" y="2603612"/>
            <a:ext cx="2761200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/>
              <a:t>Agenda 4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91DF29F-5B4A-403B-A82E-3D5A71AB555A}"/>
              </a:ext>
            </a:extLst>
          </p:cNvPr>
          <p:cNvSpPr txBox="1"/>
          <p:nvPr userDrawn="1"/>
        </p:nvSpPr>
        <p:spPr>
          <a:xfrm>
            <a:off x="7071657" y="3422762"/>
            <a:ext cx="2761200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/>
              <a:t>Agenda 6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A35194F-6DEA-4091-A1C0-D9BDFB0E4361}"/>
              </a:ext>
            </a:extLst>
          </p:cNvPr>
          <p:cNvSpPr txBox="1"/>
          <p:nvPr userDrawn="1"/>
        </p:nvSpPr>
        <p:spPr>
          <a:xfrm>
            <a:off x="7042150" y="4261517"/>
            <a:ext cx="2761200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/>
              <a:t>Agenda 8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80AC948-DACF-42A1-AA44-DF00916EB5FF}"/>
              </a:ext>
            </a:extLst>
          </p:cNvPr>
          <p:cNvCxnSpPr/>
          <p:nvPr userDrawn="1"/>
        </p:nvCxnSpPr>
        <p:spPr>
          <a:xfrm>
            <a:off x="0" y="1288256"/>
            <a:ext cx="8610600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7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7EA6-15FB-4F89-943C-2671330C8907}" type="datetime4">
              <a:rPr lang="en-US" smtClean="0"/>
              <a:t>July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8CBB238-E790-4E98-9406-AB4EB4EED26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122401E-3518-4D9C-8FDF-43ACF948A1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70000"/>
                </a:srgbClr>
              </a:gs>
              <a:gs pos="67000">
                <a:srgbClr val="FFFFFF"/>
              </a:gs>
              <a:gs pos="11000">
                <a:srgbClr val="FFFFFF">
                  <a:alpha val="93000"/>
                </a:srgbClr>
              </a:gs>
              <a:gs pos="100000">
                <a:schemeClr val="accent1">
                  <a:lumMod val="0"/>
                  <a:lumOff val="100000"/>
                  <a:alpha val="70000"/>
                </a:schemeClr>
              </a:gs>
              <a:gs pos="84000">
                <a:schemeClr val="bg1">
                  <a:alpha val="90000"/>
                  <a:lumMod val="10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484981"/>
            <a:ext cx="7772400" cy="803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5271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  <a:p>
            <a:pPr lvl="0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5216" y="6356349"/>
            <a:ext cx="1125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algn="r"/>
            <a:fld id="{400BF994-6D07-4B37-9935-45DA150FD88D}" type="datetime4">
              <a:rPr lang="en-US" smtClean="0"/>
              <a:pPr algn="r"/>
              <a:t>July 10,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574" y="6376988"/>
            <a:ext cx="5940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1174" y="6356350"/>
            <a:ext cx="68262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 </a:t>
            </a:r>
            <a:r>
              <a:rPr lang="en-US" sz="1400" b="1" dirty="0"/>
              <a:t>|</a:t>
            </a:r>
            <a:r>
              <a:rPr lang="en-US" b="1" dirty="0"/>
              <a:t>   </a:t>
            </a:r>
            <a:fld id="{D826F3C6-2ED0-4A61-99FF-49FBFB1793C2}" type="slidenum">
              <a:rPr lang="en-US" sz="1400" b="1" smtClean="0">
                <a:solidFill>
                  <a:schemeClr val="tx2">
                    <a:lumMod val="50000"/>
                  </a:schemeClr>
                </a:solidFill>
              </a:rPr>
              <a:pPr/>
              <a:t>‹Nr.›</a:t>
            </a:fld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C34E409-82A0-458B-AD54-DE5514E4C308}"/>
              </a:ext>
            </a:extLst>
          </p:cNvPr>
          <p:cNvSpPr/>
          <p:nvPr userDrawn="1"/>
        </p:nvSpPr>
        <p:spPr>
          <a:xfrm>
            <a:off x="11641138" y="115887"/>
            <a:ext cx="396745" cy="66262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19075" algn="l" defTabSz="809625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28600" algn="l" defTabSz="9906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7582" userDrawn="1">
          <p15:clr>
            <a:srgbClr val="F26B43"/>
          </p15:clr>
        </p15:guide>
        <p15:guide id="5" orient="horz" pos="73" userDrawn="1">
          <p15:clr>
            <a:srgbClr val="F26B43"/>
          </p15:clr>
        </p15:guide>
        <p15:guide id="6" orient="horz" pos="4247" userDrawn="1">
          <p15:clr>
            <a:srgbClr val="F26B43"/>
          </p15:clr>
        </p15:guide>
        <p15:guide id="7" pos="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5F8CB-A7B9-4AA1-B725-02CFDC22C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271"/>
            <a:ext cx="9144000" cy="2261118"/>
          </a:xfrm>
        </p:spPr>
        <p:txBody>
          <a:bodyPr>
            <a:normAutofit/>
          </a:bodyPr>
          <a:lstStyle/>
          <a:p>
            <a:r>
              <a:rPr lang="de-DE" sz="4400" b="1" dirty="0"/>
              <a:t>Module: </a:t>
            </a:r>
            <a:r>
              <a:rPr lang="de-DE" sz="4400" b="1" dirty="0" err="1"/>
              <a:t>Advanced</a:t>
            </a:r>
            <a:r>
              <a:rPr lang="de-DE" sz="4400" b="1" dirty="0"/>
              <a:t> </a:t>
            </a:r>
            <a:r>
              <a:rPr lang="de-DE" sz="4400" b="1" dirty="0" err="1"/>
              <a:t>Programming</a:t>
            </a:r>
            <a:br>
              <a:rPr lang="de-DE" sz="4400" dirty="0"/>
            </a:br>
            <a:br>
              <a:rPr lang="de-DE" sz="3200" dirty="0"/>
            </a:br>
            <a:r>
              <a:rPr lang="de-DE" sz="3200" b="1" dirty="0"/>
              <a:t>Group:</a:t>
            </a:r>
            <a:r>
              <a:rPr lang="de-DE" sz="3200" dirty="0"/>
              <a:t> A</a:t>
            </a:r>
            <a:br>
              <a:rPr lang="de-DE" sz="3200" dirty="0"/>
            </a:br>
            <a:r>
              <a:rPr lang="de-DE" sz="3200" b="1" dirty="0" err="1"/>
              <a:t>Examiner</a:t>
            </a:r>
            <a:r>
              <a:rPr lang="de-DE" sz="3200" b="1" dirty="0"/>
              <a:t>:</a:t>
            </a:r>
            <a:r>
              <a:rPr lang="de-DE" sz="3200" dirty="0"/>
              <a:t> Prof. Dr. Jürgen Jung</a:t>
            </a:r>
            <a:endParaRPr lang="en-US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FE3216-D259-4E56-B3E8-AC83E08B1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3976"/>
            <a:ext cx="9144000" cy="1905000"/>
          </a:xfrm>
        </p:spPr>
        <p:txBody>
          <a:bodyPr/>
          <a:lstStyle/>
          <a:p>
            <a:r>
              <a:rPr lang="de-DE" b="1" dirty="0"/>
              <a:t>By</a:t>
            </a:r>
          </a:p>
          <a:p>
            <a:r>
              <a:rPr lang="de-DE" dirty="0"/>
              <a:t>Amine </a:t>
            </a:r>
            <a:r>
              <a:rPr lang="de-DE" dirty="0" err="1"/>
              <a:t>Amzil</a:t>
            </a:r>
            <a:r>
              <a:rPr lang="de-DE" dirty="0"/>
              <a:t>, Jan </a:t>
            </a:r>
            <a:r>
              <a:rPr lang="de-DE" dirty="0" err="1"/>
              <a:t>Leonardi</a:t>
            </a:r>
            <a:r>
              <a:rPr lang="de-DE" dirty="0"/>
              <a:t>, Edgar Meilinger, Karsten Rudolf, Ersan </a:t>
            </a:r>
            <a:r>
              <a:rPr lang="de-DE" dirty="0" err="1"/>
              <a:t>Ünsal</a:t>
            </a:r>
            <a:endParaRPr lang="de-DE" dirty="0"/>
          </a:p>
          <a:p>
            <a:r>
              <a:rPr lang="de-DE" i="1" dirty="0" err="1"/>
              <a:t>SoSe</a:t>
            </a:r>
            <a:r>
              <a:rPr lang="de-DE" i="1" dirty="0"/>
              <a:t> 2021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973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A27C4F0-6091-450B-9164-C9544DF3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Agenda</a:t>
            </a:r>
            <a:endParaRPr lang="en-US" sz="4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DA2412-0FEA-4C54-92F7-722FA34A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8B2-BA32-4C00-909B-918791671785}" type="datetime4">
              <a:rPr lang="en-US" smtClean="0"/>
              <a:t>July 10, 2021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EAFBD3E-3CD7-4BD7-8F6A-77DBD5B4760E}"/>
              </a:ext>
            </a:extLst>
          </p:cNvPr>
          <p:cNvSpPr/>
          <p:nvPr/>
        </p:nvSpPr>
        <p:spPr>
          <a:xfrm>
            <a:off x="272415" y="1615837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B814CEC-21C6-4F87-BA15-59F78CEF19BF}"/>
              </a:ext>
            </a:extLst>
          </p:cNvPr>
          <p:cNvSpPr/>
          <p:nvPr/>
        </p:nvSpPr>
        <p:spPr>
          <a:xfrm>
            <a:off x="272413" y="3284025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B018AD0-42A0-4282-A004-38F4B9F607E0}"/>
              </a:ext>
            </a:extLst>
          </p:cNvPr>
          <p:cNvSpPr/>
          <p:nvPr/>
        </p:nvSpPr>
        <p:spPr>
          <a:xfrm>
            <a:off x="272413" y="2421595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3586FE1-4645-4FDF-805B-62D1691A7DB3}"/>
              </a:ext>
            </a:extLst>
          </p:cNvPr>
          <p:cNvSpPr/>
          <p:nvPr/>
        </p:nvSpPr>
        <p:spPr>
          <a:xfrm>
            <a:off x="272413" y="4185855"/>
            <a:ext cx="756459" cy="70658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27F4A4-C09F-42C3-90C6-073A37F16DCA}"/>
              </a:ext>
            </a:extLst>
          </p:cNvPr>
          <p:cNvSpPr txBox="1"/>
          <p:nvPr/>
        </p:nvSpPr>
        <p:spPr>
          <a:xfrm>
            <a:off x="1279525" y="3422762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6ECAA06-5AE0-4D77-94B9-F82191742577}"/>
              </a:ext>
            </a:extLst>
          </p:cNvPr>
          <p:cNvSpPr txBox="1"/>
          <p:nvPr/>
        </p:nvSpPr>
        <p:spPr>
          <a:xfrm>
            <a:off x="1279525" y="4261517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C31539A-3782-4872-8499-115C7C578AF7}"/>
              </a:ext>
            </a:extLst>
          </p:cNvPr>
          <p:cNvSpPr txBox="1"/>
          <p:nvPr/>
        </p:nvSpPr>
        <p:spPr>
          <a:xfrm>
            <a:off x="1279525" y="1707518"/>
            <a:ext cx="2762250" cy="52322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de-DE" sz="2800" b="1" dirty="0"/>
              <a:t>Task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52BF88E-6178-4190-BDC7-6DD4719797FE}"/>
              </a:ext>
            </a:extLst>
          </p:cNvPr>
          <p:cNvSpPr txBox="1"/>
          <p:nvPr/>
        </p:nvSpPr>
        <p:spPr>
          <a:xfrm>
            <a:off x="1279525" y="3469244"/>
            <a:ext cx="2762250" cy="52322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/>
              <a:t>Sprint </a:t>
            </a:r>
            <a:r>
              <a:rPr lang="de-DE" sz="2800" b="1" dirty="0" err="1"/>
              <a:t>planning</a:t>
            </a:r>
            <a:endParaRPr lang="de-DE" sz="2800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CB807BE-3402-4BDA-BECA-B274D9D59C95}"/>
              </a:ext>
            </a:extLst>
          </p:cNvPr>
          <p:cNvSpPr txBox="1"/>
          <p:nvPr/>
        </p:nvSpPr>
        <p:spPr>
          <a:xfrm>
            <a:off x="1279525" y="2603612"/>
            <a:ext cx="5654753" cy="52322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2800" b="1" dirty="0" err="1"/>
              <a:t>Requirements</a:t>
            </a:r>
            <a:r>
              <a:rPr lang="de-DE" sz="2800" b="1" dirty="0"/>
              <a:t> &amp; Software Architecture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6E82CC-30AF-488A-A8E4-C042A0DE7364}"/>
              </a:ext>
            </a:extLst>
          </p:cNvPr>
          <p:cNvSpPr txBox="1"/>
          <p:nvPr/>
        </p:nvSpPr>
        <p:spPr>
          <a:xfrm>
            <a:off x="1279525" y="4354480"/>
            <a:ext cx="4184351" cy="52322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2800" b="1" dirty="0" err="1"/>
              <a:t>Presentation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program</a:t>
            </a:r>
            <a:endParaRPr lang="de-DE" sz="2800" b="1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FCBC30D3-F50E-4BFB-B315-E036BCC8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91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0213D88-193E-4006-80BB-DE0D5624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Task</a:t>
            </a:r>
            <a:endParaRPr lang="en-US" sz="4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EE8011-BD04-4293-9B2E-1817CF28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784F-2B49-4922-B1A7-BE457DDDFB85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BD8F8C-A5D6-4D45-A7B5-2B60BCD9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landscape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r>
              <a:rPr lang="de-DE" sz="2600" dirty="0"/>
              <a:t>User Stories: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Display </a:t>
            </a:r>
            <a:r>
              <a:rPr lang="de-DE" sz="2400" dirty="0" err="1"/>
              <a:t>applications</a:t>
            </a:r>
            <a:endParaRPr lang="de-DE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 err="1"/>
              <a:t>Application</a:t>
            </a:r>
            <a:r>
              <a:rPr lang="de-DE" sz="2400" dirty="0"/>
              <a:t> </a:t>
            </a:r>
            <a:r>
              <a:rPr lang="de-DE" sz="2400" dirty="0" err="1"/>
              <a:t>properties</a:t>
            </a:r>
            <a:endParaRPr lang="de-DE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Data </a:t>
            </a:r>
            <a:r>
              <a:rPr lang="de-DE" sz="2400" dirty="0" err="1"/>
              <a:t>flows</a:t>
            </a:r>
            <a:endParaRPr lang="de-DE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Data </a:t>
            </a:r>
            <a:r>
              <a:rPr lang="de-DE" sz="2400" dirty="0" err="1"/>
              <a:t>objects</a:t>
            </a:r>
            <a:endParaRPr lang="de-DE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Persistent </a:t>
            </a:r>
            <a:r>
              <a:rPr lang="de-DE" sz="2400" dirty="0" err="1"/>
              <a:t>storage</a:t>
            </a:r>
            <a:endParaRPr lang="en-US" sz="2400" dirty="0"/>
          </a:p>
        </p:txBody>
      </p:sp>
      <p:pic>
        <p:nvPicPr>
          <p:cNvPr id="12" name="Grafik 11" descr="Liste Silhouette">
            <a:extLst>
              <a:ext uri="{FF2B5EF4-FFF2-40B4-BE49-F238E27FC236}">
                <a16:creationId xmlns:a16="http://schemas.microsoft.com/office/drawing/2014/main" id="{85057683-E452-45B3-88B4-1A687D23E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987" y="1909762"/>
            <a:ext cx="3038475" cy="3038475"/>
          </a:xfrm>
          <a:prstGeom prst="rect">
            <a:avLst/>
          </a:prstGeo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C79AD47-D42F-48EE-B018-13E3C0EE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72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6DC9D4E-63D1-4FFC-A7DE-7A865847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Architecture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5F5171-25F5-4F5D-BE76-C23EC757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65D-1411-4111-AD0E-3B0CBC1059FE}" type="datetime4">
              <a:rPr lang="en-US" smtClean="0"/>
              <a:t>July 10, 2021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F67420-007B-4E94-A35A-D83B3BCD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8" y="1500054"/>
            <a:ext cx="7420882" cy="50388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7E1346C-2FAD-481B-8958-48150F505A72}"/>
              </a:ext>
            </a:extLst>
          </p:cNvPr>
          <p:cNvSpPr txBox="1"/>
          <p:nvPr/>
        </p:nvSpPr>
        <p:spPr>
          <a:xfrm>
            <a:off x="8857661" y="1507210"/>
            <a:ext cx="2161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err="1"/>
              <a:t>Requirement</a:t>
            </a:r>
            <a:endParaRPr lang="de-DE" sz="2800" b="1" u="sng" dirty="0"/>
          </a:p>
          <a:p>
            <a:endParaRPr lang="de-DE" sz="2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GoJS</a:t>
            </a:r>
            <a:endParaRPr lang="en-US" sz="28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08150D-5FD7-4B51-B277-D1083D3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A8DC148-2F4D-4603-B8D2-3DD5C44C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</a:t>
            </a:r>
            <a:r>
              <a:rPr lang="de-DE" dirty="0" err="1"/>
              <a:t>planning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63C2A8-120A-4476-8A12-C91AE8DC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E7E7-A69E-4B16-A2D1-C9E4F1859B83}" type="datetime4">
              <a:rPr lang="en-US" smtClean="0"/>
              <a:t>July 10, 2021</a:t>
            </a:fld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B4EA1B-B4C2-4AF9-9F37-08207922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Agile </a:t>
            </a:r>
            <a:r>
              <a:rPr lang="de-DE" dirty="0" err="1"/>
              <a:t>Projectmanagement</a:t>
            </a:r>
            <a:r>
              <a:rPr lang="de-DE" dirty="0"/>
              <a:t> </a:t>
            </a:r>
          </a:p>
          <a:p>
            <a:r>
              <a:rPr lang="de-DE" dirty="0"/>
              <a:t> Supervisor: Prof. Dr. Jürgen Jung</a:t>
            </a:r>
          </a:p>
          <a:p>
            <a:r>
              <a:rPr lang="de-DE" dirty="0"/>
              <a:t> Task &amp; Risk Log</a:t>
            </a:r>
          </a:p>
          <a:p>
            <a:r>
              <a:rPr lang="de-DE" dirty="0"/>
              <a:t> VCS: GitHub</a:t>
            </a:r>
          </a:p>
          <a:p>
            <a:r>
              <a:rPr lang="de-DE" dirty="0"/>
              <a:t> Communication network: WhatsApp &amp; </a:t>
            </a:r>
            <a:r>
              <a:rPr lang="de-DE" dirty="0" err="1"/>
              <a:t>Discord</a:t>
            </a:r>
            <a:endParaRPr lang="en-US" dirty="0"/>
          </a:p>
        </p:txBody>
      </p:sp>
      <p:pic>
        <p:nvPicPr>
          <p:cNvPr id="7" name="Grafik 6" descr="Besprechung Silhouette">
            <a:extLst>
              <a:ext uri="{FF2B5EF4-FFF2-40B4-BE49-F238E27FC236}">
                <a16:creationId xmlns:a16="http://schemas.microsoft.com/office/drawing/2014/main" id="{B0B43CF6-8230-4F2B-B9A4-549F1BF9A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4350" y="2727325"/>
            <a:ext cx="3524250" cy="3524250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D098AE2-6642-40C0-9EDB-CAB441AF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565943B-A04C-4CAE-84C1-DAF949C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…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2059BE-03EC-4196-8D1B-412BBF75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A516-FE02-4AD0-803E-7E99DB0E764B}" type="datetime4">
              <a:rPr lang="en-US" smtClean="0"/>
              <a:t>July 10, 2021</a:t>
            </a:fld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2FA2F6A-5C64-4611-8E33-C0847F19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credentials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multiple </a:t>
            </a:r>
            <a:r>
              <a:rPr lang="de-DE" dirty="0" err="1"/>
              <a:t>diagrams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and a </a:t>
            </a:r>
            <a:r>
              <a:rPr lang="de-DE" dirty="0" err="1"/>
              <a:t>dataflow</a:t>
            </a:r>
            <a:r>
              <a:rPr lang="de-DE" dirty="0"/>
              <a:t> </a:t>
            </a:r>
          </a:p>
          <a:p>
            <a:r>
              <a:rPr lang="de-DE" dirty="0"/>
              <a:t> Properties: </a:t>
            </a:r>
            <a:r>
              <a:rPr lang="de-DE" dirty="0" err="1"/>
              <a:t>applications</a:t>
            </a:r>
            <a:r>
              <a:rPr lang="de-DE" dirty="0"/>
              <a:t>, </a:t>
            </a:r>
            <a:r>
              <a:rPr lang="de-DE" dirty="0" err="1"/>
              <a:t>dataflows</a:t>
            </a:r>
            <a:r>
              <a:rPr lang="de-DE" dirty="0"/>
              <a:t> /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/>
              <a:t> Export </a:t>
            </a:r>
            <a:r>
              <a:rPr lang="de-DE" dirty="0" err="1"/>
              <a:t>as</a:t>
            </a:r>
            <a:r>
              <a:rPr lang="de-DE" dirty="0"/>
              <a:t> CSV </a:t>
            </a:r>
          </a:p>
          <a:p>
            <a:r>
              <a:rPr lang="de-DE" dirty="0"/>
              <a:t> Import </a:t>
            </a:r>
            <a:r>
              <a:rPr lang="de-DE" dirty="0" err="1"/>
              <a:t>from</a:t>
            </a:r>
            <a:r>
              <a:rPr lang="de-DE" dirty="0"/>
              <a:t> Excel</a:t>
            </a:r>
          </a:p>
          <a:p>
            <a:r>
              <a:rPr lang="de-DE" dirty="0"/>
              <a:t> Manage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en-US" dirty="0"/>
          </a:p>
        </p:txBody>
      </p:sp>
      <p:pic>
        <p:nvPicPr>
          <p:cNvPr id="14" name="Grafik 13" descr="Theater Silhouette">
            <a:extLst>
              <a:ext uri="{FF2B5EF4-FFF2-40B4-BE49-F238E27FC236}">
                <a16:creationId xmlns:a16="http://schemas.microsoft.com/office/drawing/2014/main" id="{D914FF47-9D85-4005-9E88-388C86F40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8302" y="3231502"/>
            <a:ext cx="2969273" cy="2969273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5706018-8212-408F-A490-F43A7D37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F3C6-2ED0-4A61-99FF-49FBFB179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Eigenes Design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FFFFFF"/>
      </a:accent2>
      <a:accent3>
        <a:srgbClr val="A5A5A5"/>
      </a:accent3>
      <a:accent4>
        <a:srgbClr val="FFC000"/>
      </a:accent4>
      <a:accent5>
        <a:srgbClr val="ED7D31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4">
      <a:majorFont>
        <a:latin typeface="Arial Nova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igenesDesignBlau" id="{6A642C79-F5B0-453B-8441-C6EC88692C61}" vid="{0DF56314-219E-4D41-A861-5C8C70FF649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EigenesDesignBlau</Template>
  <TotalTime>0</TotalTime>
  <Words>162</Words>
  <Application>Microsoft Office PowerPoint</Application>
  <PresentationFormat>Breitbild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Arial Nova</vt:lpstr>
      <vt:lpstr>Calibri</vt:lpstr>
      <vt:lpstr>Calibri Light</vt:lpstr>
      <vt:lpstr>Wingdings</vt:lpstr>
      <vt:lpstr>Office</vt:lpstr>
      <vt:lpstr>Module: Advanced Programming  Group: A Examiner: Prof. Dr. Jürgen Jung</vt:lpstr>
      <vt:lpstr>Agenda</vt:lpstr>
      <vt:lpstr>Task</vt:lpstr>
      <vt:lpstr>Software Architecture</vt:lpstr>
      <vt:lpstr>Sprint planning</vt:lpstr>
      <vt:lpstr>Presenting the program…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Modul: Advanced Programming Group: A</dc:title>
  <dc:creator>Karsten Rudolf</dc:creator>
  <cp:lastModifiedBy>Karsten Rudolf</cp:lastModifiedBy>
  <cp:revision>14</cp:revision>
  <dcterms:created xsi:type="dcterms:W3CDTF">2021-07-10T12:27:27Z</dcterms:created>
  <dcterms:modified xsi:type="dcterms:W3CDTF">2021-07-10T14:57:11Z</dcterms:modified>
</cp:coreProperties>
</file>