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7"/>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 id="269" r:id="rId15"/>
    <p:sldId id="270"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5A493-A3FC-4815-B611-5D9A67635FFD}" type="datetimeFigureOut">
              <a:rPr lang="tr-TR" smtClean="0"/>
              <a:t>14.08.2022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EA97C-F559-4F11-9EDE-6B22B974458F}" type="slidenum">
              <a:rPr lang="tr-TR" smtClean="0"/>
              <a:t>‹#›</a:t>
            </a:fld>
            <a:endParaRPr lang="tr-TR"/>
          </a:p>
        </p:txBody>
      </p:sp>
    </p:spTree>
    <p:extLst>
      <p:ext uri="{BB962C8B-B14F-4D97-AF65-F5344CB8AC3E}">
        <p14:creationId xmlns:p14="http://schemas.microsoft.com/office/powerpoint/2010/main" val="291442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ADEA97C-F559-4F11-9EDE-6B22B974458F}" type="slidenum">
              <a:rPr lang="tr-TR" smtClean="0"/>
              <a:t>1</a:t>
            </a:fld>
            <a:endParaRPr lang="tr-TR"/>
          </a:p>
        </p:txBody>
      </p:sp>
    </p:spTree>
    <p:extLst>
      <p:ext uri="{BB962C8B-B14F-4D97-AF65-F5344CB8AC3E}">
        <p14:creationId xmlns:p14="http://schemas.microsoft.com/office/powerpoint/2010/main" val="34810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FF0125-EC03-D141-FD60-9ED597042D4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33A7474-423E-3A51-2E84-8F702D223C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9FAACAC-61CB-FDB5-C12F-9B1FD88B93D0}"/>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5" name="Alt Bilgi Yer Tutucusu 4">
            <a:extLst>
              <a:ext uri="{FF2B5EF4-FFF2-40B4-BE49-F238E27FC236}">
                <a16:creationId xmlns:a16="http://schemas.microsoft.com/office/drawing/2014/main" id="{4733B7D3-772F-94E5-8153-1149706DC0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8B4DE2C-A4B2-B842-A53A-8D1E25BC0E8D}"/>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54240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15DEA7-B1DF-554B-4D6B-E95039E5604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4A2F1CD-64F5-707F-6682-7DE1BEF4906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B0D6A31-75D9-E594-8024-A50C7248D5F6}"/>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5" name="Alt Bilgi Yer Tutucusu 4">
            <a:extLst>
              <a:ext uri="{FF2B5EF4-FFF2-40B4-BE49-F238E27FC236}">
                <a16:creationId xmlns:a16="http://schemas.microsoft.com/office/drawing/2014/main" id="{A705BEDB-C27A-0A59-0146-2590A031894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795CE34-79CD-802F-A30A-DA54C628F682}"/>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396158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08FF1E5-F28A-DE20-D623-EB5B9E0FBF4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06C4378-4427-9D9F-F241-E6928B05E45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ECF8A13-E326-D207-3CE4-E619A191CB09}"/>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5" name="Alt Bilgi Yer Tutucusu 4">
            <a:extLst>
              <a:ext uri="{FF2B5EF4-FFF2-40B4-BE49-F238E27FC236}">
                <a16:creationId xmlns:a16="http://schemas.microsoft.com/office/drawing/2014/main" id="{34FEA0E1-BC90-9092-37EC-D48BDAEA90C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771FB44-3F6E-489E-DBD4-9FBCB11E35D2}"/>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134556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8E10FB-6915-70B4-DE6F-5BCCA99C5A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C5B9719-52B9-92E5-A1A5-548DCBD8800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473302B-54F6-454C-39B9-DA06D76E3EEB}"/>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5" name="Alt Bilgi Yer Tutucusu 4">
            <a:extLst>
              <a:ext uri="{FF2B5EF4-FFF2-40B4-BE49-F238E27FC236}">
                <a16:creationId xmlns:a16="http://schemas.microsoft.com/office/drawing/2014/main" id="{02A97A9F-0538-9B12-82C7-9C5C5A06DB7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42CEC3-0E79-9B78-8230-6D3110FC4EEA}"/>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124394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DED40F-38BD-5AEA-4277-F161239504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D8D9C44-DA9B-B89E-9D6A-AE47FD968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0C826AB-9985-DDF6-85AE-69041BFA1889}"/>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5" name="Alt Bilgi Yer Tutucusu 4">
            <a:extLst>
              <a:ext uri="{FF2B5EF4-FFF2-40B4-BE49-F238E27FC236}">
                <a16:creationId xmlns:a16="http://schemas.microsoft.com/office/drawing/2014/main" id="{0F1D5223-4FEF-B576-F14B-AAB804EF0FD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0E533-7977-093E-7C75-25A04712C47B}"/>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219896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678F4D-9913-6115-85F1-002169D0E17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E539A71-1548-AE30-3D1E-E4704871181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FD7A64C-54DB-3F4B-F634-77591CDA589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FEC39F3-CA4D-7061-E3ED-AA35BA7CA202}"/>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6" name="Alt Bilgi Yer Tutucusu 5">
            <a:extLst>
              <a:ext uri="{FF2B5EF4-FFF2-40B4-BE49-F238E27FC236}">
                <a16:creationId xmlns:a16="http://schemas.microsoft.com/office/drawing/2014/main" id="{E3E2AB49-DB67-BFF6-90EC-C95171BA487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E22ABB2-EEEE-970B-3FD6-8B466376C1FE}"/>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343739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2F053F-42F0-CA5E-43C5-111DB6FD618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371D2AC-F561-7C95-1A1D-3470C6A28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5C06C6C-A3E0-0426-F1EB-EA275600600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2D2A812-4FBA-0C42-4C92-7D5C93E93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064E14E-21F7-61E5-29FD-8649DD4A151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44E2609-8C43-44F8-F058-F21B48B1C023}"/>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8" name="Alt Bilgi Yer Tutucusu 7">
            <a:extLst>
              <a:ext uri="{FF2B5EF4-FFF2-40B4-BE49-F238E27FC236}">
                <a16:creationId xmlns:a16="http://schemas.microsoft.com/office/drawing/2014/main" id="{F6E9EA8C-E8C0-7E3C-6B8E-4D37EA73DE8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7D3ABEC-015C-CFA2-543A-0AE2BE013517}"/>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413198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F2384A-B5E3-3C39-14EA-2A91905302F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5BA160F-8A6D-E1FD-B48E-DCCB72790749}"/>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4" name="Alt Bilgi Yer Tutucusu 3">
            <a:extLst>
              <a:ext uri="{FF2B5EF4-FFF2-40B4-BE49-F238E27FC236}">
                <a16:creationId xmlns:a16="http://schemas.microsoft.com/office/drawing/2014/main" id="{BD3A3FCF-94D9-88A7-8A57-83F874BC35B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682D5B4-2148-2E81-D767-203570410B8A}"/>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233841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5CC2A54-AD34-CE5A-46CE-7C1AF80E8A58}"/>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3" name="Alt Bilgi Yer Tutucusu 2">
            <a:extLst>
              <a:ext uri="{FF2B5EF4-FFF2-40B4-BE49-F238E27FC236}">
                <a16:creationId xmlns:a16="http://schemas.microsoft.com/office/drawing/2014/main" id="{E908815A-1A70-949A-4FD5-71E6A4FB31A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411BF8F-4126-355D-9ACF-B11460781113}"/>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213414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B7A2FB-9280-3E6B-CBAF-8FE664ED5B8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515BEB2-6D1A-E3A7-4B35-D3D45FCD7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3A1AA41-812A-6E4E-8273-74A62D1F3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922553B-F785-EB4B-C26F-C4E70AD2BD79}"/>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6" name="Alt Bilgi Yer Tutucusu 5">
            <a:extLst>
              <a:ext uri="{FF2B5EF4-FFF2-40B4-BE49-F238E27FC236}">
                <a16:creationId xmlns:a16="http://schemas.microsoft.com/office/drawing/2014/main" id="{3FEE0256-6C70-F713-8B04-61121DB4E7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9554A62-5E90-3A67-7041-D544F1EB04F9}"/>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202388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8501BE-15CA-4912-95D9-8331A397EDC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D8A21D8-388C-D4EA-F907-FDC129947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B52A83F-975E-AD3A-3D3A-DD14B3F19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B73D48F-4CDF-6AD4-F97D-FE6978C9BC5B}"/>
              </a:ext>
            </a:extLst>
          </p:cNvPr>
          <p:cNvSpPr>
            <a:spLocks noGrp="1"/>
          </p:cNvSpPr>
          <p:nvPr>
            <p:ph type="dt" sz="half" idx="10"/>
          </p:nvPr>
        </p:nvSpPr>
        <p:spPr/>
        <p:txBody>
          <a:bodyPr/>
          <a:lstStyle/>
          <a:p>
            <a:fld id="{3143DE64-034B-4E72-8443-649CC2DBEFDE}" type="datetimeFigureOut">
              <a:rPr lang="tr-TR" smtClean="0"/>
              <a:t>14.08.2022</a:t>
            </a:fld>
            <a:endParaRPr lang="tr-TR"/>
          </a:p>
        </p:txBody>
      </p:sp>
      <p:sp>
        <p:nvSpPr>
          <p:cNvPr id="6" name="Alt Bilgi Yer Tutucusu 5">
            <a:extLst>
              <a:ext uri="{FF2B5EF4-FFF2-40B4-BE49-F238E27FC236}">
                <a16:creationId xmlns:a16="http://schemas.microsoft.com/office/drawing/2014/main" id="{D185FFEE-51EB-E5CC-4600-F071170EC1B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AC19819-85C6-E4C5-5997-376F123CBD19}"/>
              </a:ext>
            </a:extLst>
          </p:cNvPr>
          <p:cNvSpPr>
            <a:spLocks noGrp="1"/>
          </p:cNvSpPr>
          <p:nvPr>
            <p:ph type="sldNum" sz="quarter" idx="12"/>
          </p:nvPr>
        </p:nvSpPr>
        <p:spPr/>
        <p:txBody>
          <a:bodyPr/>
          <a:lstStyle/>
          <a:p>
            <a:fld id="{4B74F8E5-8511-4DC4-8F20-6313F683D276}" type="slidenum">
              <a:rPr lang="tr-TR" smtClean="0"/>
              <a:t>‹#›</a:t>
            </a:fld>
            <a:endParaRPr lang="tr-TR"/>
          </a:p>
        </p:txBody>
      </p:sp>
    </p:spTree>
    <p:extLst>
      <p:ext uri="{BB962C8B-B14F-4D97-AF65-F5344CB8AC3E}">
        <p14:creationId xmlns:p14="http://schemas.microsoft.com/office/powerpoint/2010/main" val="91771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3C49BF4-9CF4-C759-9441-E33D5CB14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0961316-A0FF-E98B-2856-6727BDD75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085F990-D767-FB59-E5A8-8EAD7DC63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3DE64-034B-4E72-8443-649CC2DBEFDE}" type="datetimeFigureOut">
              <a:rPr lang="tr-TR" smtClean="0"/>
              <a:t>14.08.2022</a:t>
            </a:fld>
            <a:endParaRPr lang="tr-TR"/>
          </a:p>
        </p:txBody>
      </p:sp>
      <p:sp>
        <p:nvSpPr>
          <p:cNvPr id="5" name="Alt Bilgi Yer Tutucusu 4">
            <a:extLst>
              <a:ext uri="{FF2B5EF4-FFF2-40B4-BE49-F238E27FC236}">
                <a16:creationId xmlns:a16="http://schemas.microsoft.com/office/drawing/2014/main" id="{84C17854-2A0B-C03A-1905-44589C7450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8681B69-AB59-4B25-348A-2E3BB1F88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4F8E5-8511-4DC4-8F20-6313F683D276}" type="slidenum">
              <a:rPr lang="tr-TR" smtClean="0"/>
              <a:t>‹#›</a:t>
            </a:fld>
            <a:endParaRPr lang="tr-TR"/>
          </a:p>
        </p:txBody>
      </p:sp>
    </p:spTree>
    <p:extLst>
      <p:ext uri="{BB962C8B-B14F-4D97-AF65-F5344CB8AC3E}">
        <p14:creationId xmlns:p14="http://schemas.microsoft.com/office/powerpoint/2010/main" val="351893467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r.wikipedia.org/wiki/T%C3%BCrkiye" TargetMode="External"/><Relationship Id="rId2" Type="http://schemas.openxmlformats.org/officeDocument/2006/relationships/hyperlink" Target="https://tr.wikipedia.org/wiki/%C4%B0stanbul" TargetMode="External"/><Relationship Id="rId1" Type="http://schemas.openxmlformats.org/officeDocument/2006/relationships/slideLayout" Target="../slideLayouts/slideLayout2.xml"/><Relationship Id="rId4" Type="http://schemas.openxmlformats.org/officeDocument/2006/relationships/hyperlink" Target="https://www.istegelsin.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CA87872-DC23-C150-356E-29436BC71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5" y="-101231"/>
            <a:ext cx="13163889" cy="7060461"/>
          </a:xfrm>
          <a:prstGeom prst="rect">
            <a:avLst/>
          </a:prstGeom>
        </p:spPr>
      </p:pic>
      <p:sp>
        <p:nvSpPr>
          <p:cNvPr id="7" name="Oval 6">
            <a:extLst>
              <a:ext uri="{FF2B5EF4-FFF2-40B4-BE49-F238E27FC236}">
                <a16:creationId xmlns:a16="http://schemas.microsoft.com/office/drawing/2014/main" id="{0C104248-6968-5272-E7D4-8E6B2CAC76A5}"/>
              </a:ext>
            </a:extLst>
          </p:cNvPr>
          <p:cNvSpPr/>
          <p:nvPr/>
        </p:nvSpPr>
        <p:spPr>
          <a:xfrm>
            <a:off x="3462845" y="-74479"/>
            <a:ext cx="1575582" cy="13645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a:t>KURULUŞ</a:t>
            </a:r>
          </a:p>
        </p:txBody>
      </p:sp>
      <p:sp>
        <p:nvSpPr>
          <p:cNvPr id="8" name="Oval 7">
            <a:extLst>
              <a:ext uri="{FF2B5EF4-FFF2-40B4-BE49-F238E27FC236}">
                <a16:creationId xmlns:a16="http://schemas.microsoft.com/office/drawing/2014/main" id="{18FB87A0-0172-A051-2C46-B337CF83AE40}"/>
              </a:ext>
            </a:extLst>
          </p:cNvPr>
          <p:cNvSpPr/>
          <p:nvPr/>
        </p:nvSpPr>
        <p:spPr>
          <a:xfrm>
            <a:off x="3514427" y="2064434"/>
            <a:ext cx="1575582" cy="13645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a:t>MİSYON &amp; </a:t>
            </a:r>
          </a:p>
          <a:p>
            <a:pPr algn="ctr"/>
            <a:r>
              <a:rPr lang="tr-TR" dirty="0"/>
              <a:t>VİZYON</a:t>
            </a:r>
          </a:p>
        </p:txBody>
      </p:sp>
      <p:sp>
        <p:nvSpPr>
          <p:cNvPr id="9" name="Oval 8">
            <a:extLst>
              <a:ext uri="{FF2B5EF4-FFF2-40B4-BE49-F238E27FC236}">
                <a16:creationId xmlns:a16="http://schemas.microsoft.com/office/drawing/2014/main" id="{AB7BDCE3-5430-AFBE-50BE-BB78796FB3E2}"/>
              </a:ext>
            </a:extLst>
          </p:cNvPr>
          <p:cNvSpPr/>
          <p:nvPr/>
        </p:nvSpPr>
        <p:spPr>
          <a:xfrm>
            <a:off x="89095" y="3977641"/>
            <a:ext cx="1575582" cy="13645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a:t>TANITIM</a:t>
            </a:r>
          </a:p>
        </p:txBody>
      </p:sp>
      <p:sp>
        <p:nvSpPr>
          <p:cNvPr id="10" name="Oval 9">
            <a:extLst>
              <a:ext uri="{FF2B5EF4-FFF2-40B4-BE49-F238E27FC236}">
                <a16:creationId xmlns:a16="http://schemas.microsoft.com/office/drawing/2014/main" id="{99F8DF27-208F-9F25-70ED-48B79820290E}"/>
              </a:ext>
            </a:extLst>
          </p:cNvPr>
          <p:cNvSpPr/>
          <p:nvPr/>
        </p:nvSpPr>
        <p:spPr>
          <a:xfrm>
            <a:off x="2413098" y="3681457"/>
            <a:ext cx="2202658" cy="20336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a:t>SOSYAL SORUMLULUK</a:t>
            </a:r>
          </a:p>
        </p:txBody>
      </p:sp>
      <p:sp>
        <p:nvSpPr>
          <p:cNvPr id="11" name="Oval 10">
            <a:extLst>
              <a:ext uri="{FF2B5EF4-FFF2-40B4-BE49-F238E27FC236}">
                <a16:creationId xmlns:a16="http://schemas.microsoft.com/office/drawing/2014/main" id="{CEBB3C6F-49FC-40E6-5BBB-5F3AB2F2A749}"/>
              </a:ext>
            </a:extLst>
          </p:cNvPr>
          <p:cNvSpPr/>
          <p:nvPr/>
        </p:nvSpPr>
        <p:spPr>
          <a:xfrm>
            <a:off x="5308209" y="1037919"/>
            <a:ext cx="1575582" cy="13645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a:t>SWOT</a:t>
            </a:r>
          </a:p>
        </p:txBody>
      </p:sp>
      <p:sp>
        <p:nvSpPr>
          <p:cNvPr id="12" name="Oval 11">
            <a:extLst>
              <a:ext uri="{FF2B5EF4-FFF2-40B4-BE49-F238E27FC236}">
                <a16:creationId xmlns:a16="http://schemas.microsoft.com/office/drawing/2014/main" id="{ADC5A1AF-8FEE-BFA0-EF1A-49972EADC9B3}"/>
              </a:ext>
            </a:extLst>
          </p:cNvPr>
          <p:cNvSpPr/>
          <p:nvPr/>
        </p:nvSpPr>
        <p:spPr>
          <a:xfrm>
            <a:off x="1395670" y="5594664"/>
            <a:ext cx="1575582" cy="13645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a:t>GELECEK PLANLARI</a:t>
            </a:r>
          </a:p>
        </p:txBody>
      </p:sp>
      <p:sp>
        <p:nvSpPr>
          <p:cNvPr id="13" name="Oval 12">
            <a:extLst>
              <a:ext uri="{FF2B5EF4-FFF2-40B4-BE49-F238E27FC236}">
                <a16:creationId xmlns:a16="http://schemas.microsoft.com/office/drawing/2014/main" id="{C1044B5C-3FC8-34F9-08A7-6EB4861B0046}"/>
              </a:ext>
            </a:extLst>
          </p:cNvPr>
          <p:cNvSpPr/>
          <p:nvPr/>
        </p:nvSpPr>
        <p:spPr>
          <a:xfrm>
            <a:off x="4764226" y="5272787"/>
            <a:ext cx="1805354" cy="15852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a:t>RAKİP FİRMALAR</a:t>
            </a:r>
          </a:p>
        </p:txBody>
      </p:sp>
    </p:spTree>
    <p:extLst>
      <p:ext uri="{BB962C8B-B14F-4D97-AF65-F5344CB8AC3E}">
        <p14:creationId xmlns:p14="http://schemas.microsoft.com/office/powerpoint/2010/main" val="576287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ağaç, açık hava, köpek, memeli içeren bir resim&#10;&#10;Açıklama otomatik olarak oluşturuldu">
            <a:extLst>
              <a:ext uri="{FF2B5EF4-FFF2-40B4-BE49-F238E27FC236}">
                <a16:creationId xmlns:a16="http://schemas.microsoft.com/office/drawing/2014/main" id="{C8846749-A207-CA18-1077-6A70B2A013E2}"/>
              </a:ext>
            </a:extLst>
          </p:cNvPr>
          <p:cNvPicPr>
            <a:picLocks noChangeAspect="1"/>
          </p:cNvPicPr>
          <p:nvPr/>
        </p:nvPicPr>
        <p:blipFill rotWithShape="1">
          <a:blip r:embed="rId2">
            <a:extLst>
              <a:ext uri="{28A0092B-C50C-407E-A947-70E740481C1C}">
                <a14:useLocalDpi xmlns:a14="http://schemas.microsoft.com/office/drawing/2010/main" val="0"/>
              </a:ext>
            </a:extLst>
          </a:blip>
          <a:srcRect t="7680" r="1" b="4321"/>
          <a:stretch/>
        </p:blipFill>
        <p:spPr>
          <a:xfrm>
            <a:off x="603671" y="-1"/>
            <a:ext cx="11588329" cy="6857999"/>
          </a:xfrm>
          <a:prstGeom prst="rect">
            <a:avLst/>
          </a:prstGeom>
        </p:spPr>
      </p:pic>
      <p:sp>
        <p:nvSpPr>
          <p:cNvPr id="16" name="Rectangle 1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7BC0AF2D-D8BB-A081-D558-55E84473BC93}"/>
              </a:ext>
            </a:extLst>
          </p:cNvPr>
          <p:cNvSpPr txBox="1"/>
          <p:nvPr/>
        </p:nvSpPr>
        <p:spPr>
          <a:xfrm>
            <a:off x="1166649" y="721805"/>
            <a:ext cx="3874686" cy="21475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0">
                <a:solidFill>
                  <a:schemeClr val="bg1"/>
                </a:solidFill>
                <a:effectLst/>
                <a:latin typeface="+mj-lt"/>
                <a:ea typeface="+mj-ea"/>
                <a:cs typeface="+mj-cs"/>
              </a:rPr>
              <a:t>istegelsin’den sokaktaki patili dostlarımıza destek</a:t>
            </a:r>
            <a:endParaRPr lang="en-US" sz="3700">
              <a:solidFill>
                <a:schemeClr val="bg1"/>
              </a:solidFill>
              <a:latin typeface="+mj-lt"/>
              <a:ea typeface="+mj-ea"/>
              <a:cs typeface="+mj-cs"/>
            </a:endParaRPr>
          </a:p>
        </p:txBody>
      </p:sp>
      <p:sp>
        <p:nvSpPr>
          <p:cNvPr id="18" name="Rectangle 1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21"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etin kutusu 8">
            <a:extLst>
              <a:ext uri="{FF2B5EF4-FFF2-40B4-BE49-F238E27FC236}">
                <a16:creationId xmlns:a16="http://schemas.microsoft.com/office/drawing/2014/main" id="{30C8CF6A-B1CA-C244-4191-98BBA26FD1AF}"/>
              </a:ext>
            </a:extLst>
          </p:cNvPr>
          <p:cNvSpPr txBox="1"/>
          <p:nvPr/>
        </p:nvSpPr>
        <p:spPr>
          <a:xfrm>
            <a:off x="1166649" y="3379979"/>
            <a:ext cx="3874685" cy="318635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0" i="0">
                <a:solidFill>
                  <a:schemeClr val="bg1"/>
                </a:solidFill>
                <a:effectLst/>
              </a:rPr>
              <a:t>Türkiye’nin yeni nesil online süpermarketi istegelsin, yeni bir sosyal sorumluluk projesine daha imza atarak 4 Ekim Hayvanları Koruma Günü vesilesiyle sokaktaki patili dostlarımız için Hayvanları Çaresizlik ve İlgisizlikten Koruma Derneği’ne (HAÇİKO) mama bağışı yaptı. Barınaklardaki ve ormanlardaki hayvanlar ile sokak hayvanlarının mama ihtiyacı için harekete geçen istegelsin, HAÇİKO’ya 1 ton mama bağışında bulundu. Bağışlanan mamalarla can dostlarımız HAÇİKO’nun koordinatörlüğünde beslenecek. 1 ton mama bağışı ile 4.000 hayvanın mama ihtiyacı karşılanacak.</a:t>
            </a:r>
            <a:endParaRPr lang="en-US" sz="1500">
              <a:solidFill>
                <a:schemeClr val="bg1"/>
              </a:solidFill>
            </a:endParaRPr>
          </a:p>
        </p:txBody>
      </p:sp>
    </p:spTree>
    <p:extLst>
      <p:ext uri="{BB962C8B-B14F-4D97-AF65-F5344CB8AC3E}">
        <p14:creationId xmlns:p14="http://schemas.microsoft.com/office/powerpoint/2010/main" val="42709618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FD5A99E-7A66-46DA-9E51-5E3B056C5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2"/>
            <a:ext cx="4688632"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8FDF61AF-317E-4494-A280-0855DDC7EC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9" name="Rectangle 64">
              <a:extLst>
                <a:ext uri="{FF2B5EF4-FFF2-40B4-BE49-F238E27FC236}">
                  <a16:creationId xmlns:a16="http://schemas.microsoft.com/office/drawing/2014/main" id="{FE65D9F9-F2F2-441D-A02F-63E5DAD44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5E3BD688-2C6E-464D-8872-152895EA03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696F1C4-8B10-4BA1-BE8D-BC14A4C1B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3D63C02E-0C65-4909-8787-F8FD8D619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4D04324-9AE0-4092-851E-437C2C5A4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F6084892-D345-4016-B0ED-8EDECD038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6CDD6F52-BA2F-4C42-A6A8-406B5A41A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3D090B03-7250-4B19-8B05-4D5FA80F5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0CFBE078-C920-4BFC-9060-40AC6399A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96872094-CC5F-43D9-8B27-82D7DB960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7246BA25-3952-4FC1-BF8D-B594D0DA3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33D62226-32BE-480F-8910-84AA2F228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226" y="2092990"/>
            <a:ext cx="4415290" cy="4066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B75189D-7A49-4C8D-A667-F87B418B57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79" y="3922776"/>
            <a:ext cx="2139190" cy="2373963"/>
            <a:chOff x="723679" y="3758184"/>
            <a:chExt cx="2139190" cy="2373963"/>
          </a:xfrm>
        </p:grpSpPr>
        <p:sp>
          <p:nvSpPr>
            <p:cNvPr id="35" name="Rectangle 66">
              <a:extLst>
                <a:ext uri="{FF2B5EF4-FFF2-40B4-BE49-F238E27FC236}">
                  <a16:creationId xmlns:a16="http://schemas.microsoft.com/office/drawing/2014/main" id="{EEACDB6A-0B26-4283-8E8E-111FA3F4C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6051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CD13DE47-78EA-41B1-AE95-578DE9DE5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4630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DF8AE83C-6B20-4FB7-A387-D4947BCE3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3209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B05AA2EE-7074-44EE-89F7-E42B6F863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88940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A30384C6-62F1-4C05-AA52-87CBD1857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7472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D725AB33-5A0A-4EC0-98F9-AD4E5DE6C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17111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2">
              <a:extLst>
                <a:ext uri="{FF2B5EF4-FFF2-40B4-BE49-F238E27FC236}">
                  <a16:creationId xmlns:a16="http://schemas.microsoft.com/office/drawing/2014/main" id="{18F43A4B-AE8E-4DF3-806D-CB83A3905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1749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96F867F6-3503-4C03-8D6B-F28C17070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02841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CC79CA37-0502-4C66-AA0F-B3AA341A6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75948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2">
              <a:extLst>
                <a:ext uri="{FF2B5EF4-FFF2-40B4-BE49-F238E27FC236}">
                  <a16:creationId xmlns:a16="http://schemas.microsoft.com/office/drawing/2014/main" id="{6C2791ED-975A-4DA3-922E-95BD3D381B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8962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59">
              <a:extLst>
                <a:ext uri="{FF2B5EF4-FFF2-40B4-BE49-F238E27FC236}">
                  <a16:creationId xmlns:a16="http://schemas.microsoft.com/office/drawing/2014/main" id="{F7DEAD7A-F4B8-4E83-8406-D793E3EAD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04333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2">
              <a:extLst>
                <a:ext uri="{FF2B5EF4-FFF2-40B4-BE49-F238E27FC236}">
                  <a16:creationId xmlns:a16="http://schemas.microsoft.com/office/drawing/2014/main" id="{E46E4A2F-2454-48DB-B661-1D8A6CA85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32691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2">
              <a:extLst>
                <a:ext uri="{FF2B5EF4-FFF2-40B4-BE49-F238E27FC236}">
                  <a16:creationId xmlns:a16="http://schemas.microsoft.com/office/drawing/2014/main" id="{1D9A18B3-18F4-41B9-84A8-931FE9363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4743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6BBBA243-ADB7-4FBB-A865-3D07B2F5E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765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59">
              <a:extLst>
                <a:ext uri="{FF2B5EF4-FFF2-40B4-BE49-F238E27FC236}">
                  <a16:creationId xmlns:a16="http://schemas.microsoft.com/office/drawing/2014/main" id="{E59CFBE0-EBA0-4869-B76B-F130A16370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618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2">
              <a:extLst>
                <a:ext uri="{FF2B5EF4-FFF2-40B4-BE49-F238E27FC236}">
                  <a16:creationId xmlns:a16="http://schemas.microsoft.com/office/drawing/2014/main" id="{FE2085A2-8554-49D5-9B8E-7F3172D40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9104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59">
              <a:extLst>
                <a:ext uri="{FF2B5EF4-FFF2-40B4-BE49-F238E27FC236}">
                  <a16:creationId xmlns:a16="http://schemas.microsoft.com/office/drawing/2014/main" id="{0FABDDFE-E626-430C-B69B-C2B01838C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453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2">
              <a:extLst>
                <a:ext uri="{FF2B5EF4-FFF2-40B4-BE49-F238E27FC236}">
                  <a16:creationId xmlns:a16="http://schemas.microsoft.com/office/drawing/2014/main" id="{3957383A-CD79-4341-9904-6BC50BCEB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8030"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7939C146-CD1A-49FA-8CE0-241EC2D92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61525"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7A343350-F827-43E3-94ED-96E92952C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5019"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8707FA5D-8051-4F7C-BE4C-42CE3B032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9443"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28897D2C-65F0-41DB-9F83-33DDF396E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5293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9">
              <a:extLst>
                <a:ext uri="{FF2B5EF4-FFF2-40B4-BE49-F238E27FC236}">
                  <a16:creationId xmlns:a16="http://schemas.microsoft.com/office/drawing/2014/main" id="{00E4B5D5-364D-48AA-A5F6-DF03BF1239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425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2">
              <a:extLst>
                <a:ext uri="{FF2B5EF4-FFF2-40B4-BE49-F238E27FC236}">
                  <a16:creationId xmlns:a16="http://schemas.microsoft.com/office/drawing/2014/main" id="{808C5E5C-B506-4C83-ACDE-8E8F7E917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9173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AFA7F5F0-E801-467A-A55D-4335D66EF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393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C884FBA-99A7-43E3-B2C6-2DBB3EF5B9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743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AFF0EBD6-FC28-47AE-B277-C2A7BBB8A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2339"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696D6CBB-D3EC-45C8-8D58-8565B097B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5833"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2">
              <a:extLst>
                <a:ext uri="{FF2B5EF4-FFF2-40B4-BE49-F238E27FC236}">
                  <a16:creationId xmlns:a16="http://schemas.microsoft.com/office/drawing/2014/main" id="{B1768986-7B48-441B-82AC-210E687E6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8745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C99B64FC-53E5-4F03-828A-1A92B882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095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2">
              <a:extLst>
                <a:ext uri="{FF2B5EF4-FFF2-40B4-BE49-F238E27FC236}">
                  <a16:creationId xmlns:a16="http://schemas.microsoft.com/office/drawing/2014/main" id="{34C4DD83-9370-4BE2-8484-B8E21A54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4445"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46132F92-D60B-4EC0-8DFF-0ACCEB73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57940"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203BD82-6CF2-4F4F-BF7A-563973A72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1434"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4">
              <a:extLst>
                <a:ext uri="{FF2B5EF4-FFF2-40B4-BE49-F238E27FC236}">
                  <a16:creationId xmlns:a16="http://schemas.microsoft.com/office/drawing/2014/main" id="{A60AED84-45CA-4CE4-A190-7038CF2A0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5858"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A2274105-074E-463A-893A-D97067548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4935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9">
              <a:extLst>
                <a:ext uri="{FF2B5EF4-FFF2-40B4-BE49-F238E27FC236}">
                  <a16:creationId xmlns:a16="http://schemas.microsoft.com/office/drawing/2014/main" id="{7D180A95-8420-4418-A008-AA3F4BE54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067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2">
              <a:extLst>
                <a:ext uri="{FF2B5EF4-FFF2-40B4-BE49-F238E27FC236}">
                  <a16:creationId xmlns:a16="http://schemas.microsoft.com/office/drawing/2014/main" id="{502D8024-FC48-44A4-9058-F8A36782D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a:extLst>
                <a:ext uri="{FF2B5EF4-FFF2-40B4-BE49-F238E27FC236}">
                  <a16:creationId xmlns:a16="http://schemas.microsoft.com/office/drawing/2014/main" id="{40134424-A696-4915-8C8F-716CFAA03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035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76CA045B-0C8B-4E30-8FD4-B52C54625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384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286B563F-7489-4826-85CF-E3B84E4F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798754"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A5EA56F9-89E7-4C7B-8250-7A31545DD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248"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Metin kutusu 6">
            <a:extLst>
              <a:ext uri="{FF2B5EF4-FFF2-40B4-BE49-F238E27FC236}">
                <a16:creationId xmlns:a16="http://schemas.microsoft.com/office/drawing/2014/main" id="{72103B73-7974-8117-6269-45B68D49163F}"/>
              </a:ext>
            </a:extLst>
          </p:cNvPr>
          <p:cNvSpPr txBox="1"/>
          <p:nvPr/>
        </p:nvSpPr>
        <p:spPr>
          <a:xfrm>
            <a:off x="1198007" y="2377440"/>
            <a:ext cx="3699107" cy="3495062"/>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sz="1500" b="1" i="0">
                <a:solidFill>
                  <a:srgbClr val="FFFFFF"/>
                </a:solidFill>
                <a:effectLst/>
              </a:rPr>
              <a:t>2.5 milyon abonesi var</a:t>
            </a:r>
          </a:p>
          <a:p>
            <a:pPr indent="-228600" fontAlgn="base">
              <a:lnSpc>
                <a:spcPct val="90000"/>
              </a:lnSpc>
              <a:spcAft>
                <a:spcPts val="600"/>
              </a:spcAft>
              <a:buFont typeface="Arial" panose="020B0604020202020204" pitchFamily="34" charset="0"/>
              <a:buChar char="•"/>
            </a:pPr>
            <a:r>
              <a:rPr lang="en-US" sz="1500">
                <a:solidFill>
                  <a:srgbClr val="FFFFFF"/>
                </a:solidFill>
                <a:effectLst/>
              </a:rPr>
              <a:t>istegelsin, şu anda İstanbul’un yanı sıra Ankara, İzmir, Kocaeli, Bodrum, Eskişehir ve Manisa’da toplam 17 dağıtım merkezi ile hizmet veriyor. Şirket, pandemiyle geçen 2020 yılında 10 kat büyüme gösterdi. 2019 ile kıyaslandığında 2020’de müşteri sayısı yüzde 138 oranında arttı. Şu anda istegelsin’in 4 milyonun üzerinde indirilme sayısı ve 2.5  milyon aktif kullanıcısı var. 240’tan fazla tedarikçisi bulunan istegelsin’de an itibariyle 7 bin çeşit ürün sipariş edilebiliyor. İstegelsin 30 milyon dolarlık bir yatırım alarak hacmini genişletti.</a:t>
            </a:r>
          </a:p>
        </p:txBody>
      </p:sp>
      <p:pic>
        <p:nvPicPr>
          <p:cNvPr id="9" name="Resim 8" descr="metin içeren bir resim&#10;&#10;Açıklama otomatik olarak oluşturuldu">
            <a:extLst>
              <a:ext uri="{FF2B5EF4-FFF2-40B4-BE49-F238E27FC236}">
                <a16:creationId xmlns:a16="http://schemas.microsoft.com/office/drawing/2014/main" id="{ED0BCB80-B0D2-3F40-D2B9-C75DD1AE0406}"/>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38601" b="-1"/>
          <a:stretch/>
        </p:blipFill>
        <p:spPr>
          <a:xfrm>
            <a:off x="5755491" y="881148"/>
            <a:ext cx="5772877" cy="5265319"/>
          </a:xfrm>
          <a:prstGeom prst="rect">
            <a:avLst/>
          </a:prstGeom>
        </p:spPr>
      </p:pic>
    </p:spTree>
    <p:extLst>
      <p:ext uri="{BB962C8B-B14F-4D97-AF65-F5344CB8AC3E}">
        <p14:creationId xmlns:p14="http://schemas.microsoft.com/office/powerpoint/2010/main" val="1596694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7F9A9391-5D2E-2D58-E926-3498524CA012}"/>
              </a:ext>
            </a:extLst>
          </p:cNvPr>
          <p:cNvSpPr txBox="1"/>
          <p:nvPr/>
        </p:nvSpPr>
        <p:spPr>
          <a:xfrm>
            <a:off x="838200" y="585216"/>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b="1">
                <a:solidFill>
                  <a:schemeClr val="bg1"/>
                </a:solidFill>
                <a:latin typeface="+mj-lt"/>
                <a:ea typeface="+mj-ea"/>
                <a:cs typeface="+mj-cs"/>
              </a:rPr>
              <a:t>İstegelsin mobil büyüme odaklı bir online market pozisyonu olduğu için Pr çalışmalarını da dijital ve Tv reklamları ile destekliyor.</a:t>
            </a:r>
          </a:p>
        </p:txBody>
      </p:sp>
      <p:pic>
        <p:nvPicPr>
          <p:cNvPr id="5" name="Resim 4" descr="kişi, iç mekan içeren bir resim&#10;&#10;Açıklama otomatik olarak oluşturuldu">
            <a:extLst>
              <a:ext uri="{FF2B5EF4-FFF2-40B4-BE49-F238E27FC236}">
                <a16:creationId xmlns:a16="http://schemas.microsoft.com/office/drawing/2014/main" id="{4C4DA07C-6F17-044B-F37C-401B7118F5B5}"/>
              </a:ext>
            </a:extLst>
          </p:cNvPr>
          <p:cNvPicPr>
            <a:picLocks noChangeAspect="1"/>
          </p:cNvPicPr>
          <p:nvPr/>
        </p:nvPicPr>
        <p:blipFill rotWithShape="1">
          <a:blip r:embed="rId2">
            <a:extLst>
              <a:ext uri="{28A0092B-C50C-407E-A947-70E740481C1C}">
                <a14:useLocalDpi xmlns:a14="http://schemas.microsoft.com/office/drawing/2010/main" val="0"/>
              </a:ext>
            </a:extLst>
          </a:blip>
          <a:srcRect l="7143" r="1" b="1"/>
          <a:stretch/>
        </p:blipFill>
        <p:spPr>
          <a:xfrm>
            <a:off x="841248" y="2516777"/>
            <a:ext cx="6236208" cy="3660185"/>
          </a:xfrm>
          <a:prstGeom prst="rect">
            <a:avLst/>
          </a:prstGeom>
        </p:spPr>
      </p:pic>
      <p:sp>
        <p:nvSpPr>
          <p:cNvPr id="9" name="Metin kutusu 8">
            <a:extLst>
              <a:ext uri="{FF2B5EF4-FFF2-40B4-BE49-F238E27FC236}">
                <a16:creationId xmlns:a16="http://schemas.microsoft.com/office/drawing/2014/main" id="{2528630A-68B8-A352-A7F7-5A76103663A9}"/>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i="0">
                <a:effectLst/>
              </a:rPr>
              <a:t>istegelsin, marka yüzü Seda Bakan’ın rol aldığı üç yeni reklam filmi çekti. Ünlü oyuncu, “İste, hadi iste… istegelsin, indirimli gelsin” şarkısını reklam filmlerinin her birinde arabesk, türkü ve rap tarzında söylüyor.</a:t>
            </a:r>
            <a:endParaRPr lang="en-US" sz="2200"/>
          </a:p>
        </p:txBody>
      </p:sp>
    </p:spTree>
    <p:extLst>
      <p:ext uri="{BB962C8B-B14F-4D97-AF65-F5344CB8AC3E}">
        <p14:creationId xmlns:p14="http://schemas.microsoft.com/office/powerpoint/2010/main" val="11435287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Fill">
            <a:extLst>
              <a:ext uri="{FF2B5EF4-FFF2-40B4-BE49-F238E27FC236}">
                <a16:creationId xmlns:a16="http://schemas.microsoft.com/office/drawing/2014/main" id="{953EC90C-082B-4667-A29F-E4E4D515A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lor Cover">
            <a:extLst>
              <a:ext uri="{FF2B5EF4-FFF2-40B4-BE49-F238E27FC236}">
                <a16:creationId xmlns:a16="http://schemas.microsoft.com/office/drawing/2014/main" id="{E99FF883-3EBA-49CC-8D77-1EE69E182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6">
            <a:extLst>
              <a:ext uri="{FF2B5EF4-FFF2-40B4-BE49-F238E27FC236}">
                <a16:creationId xmlns:a16="http://schemas.microsoft.com/office/drawing/2014/main" id="{F690C4ED-5E67-4827-AED1-DEC2B100A4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39" name="Color">
              <a:extLst>
                <a:ext uri="{FF2B5EF4-FFF2-40B4-BE49-F238E27FC236}">
                  <a16:creationId xmlns:a16="http://schemas.microsoft.com/office/drawing/2014/main" id="{316B1774-E483-4832-A4C7-1277F9928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CE4BA6BE-9BF5-4DFA-8E3F-C49023E53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32" name="Freeform: Shape 31">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Metin kutusu 6">
            <a:extLst>
              <a:ext uri="{FF2B5EF4-FFF2-40B4-BE49-F238E27FC236}">
                <a16:creationId xmlns:a16="http://schemas.microsoft.com/office/drawing/2014/main" id="{599C73E6-9888-4DFB-D0D0-0A563E642721}"/>
              </a:ext>
            </a:extLst>
          </p:cNvPr>
          <p:cNvSpPr txBox="1"/>
          <p:nvPr/>
        </p:nvSpPr>
        <p:spPr>
          <a:xfrm>
            <a:off x="4280007" y="546341"/>
            <a:ext cx="7262371" cy="24350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0" i="0">
                <a:solidFill>
                  <a:schemeClr val="tx2"/>
                </a:solidFill>
                <a:effectLst/>
              </a:rPr>
              <a:t>Dijital market pazarında tamamen online hizmet sunan, en geniş ürün çeşidine sahip ilk süpermarket olduklarını vurgulayan </a:t>
            </a:r>
            <a:r>
              <a:rPr lang="en-US" sz="1400" b="1" i="0">
                <a:solidFill>
                  <a:schemeClr val="tx2"/>
                </a:solidFill>
                <a:effectLst/>
              </a:rPr>
              <a:t>istegelsin Marka ve Deneyimden Sorumlu GMY Melis Özbek</a:t>
            </a:r>
            <a:r>
              <a:rPr lang="en-US" sz="1400" b="0" i="0">
                <a:solidFill>
                  <a:schemeClr val="tx2"/>
                </a:solidFill>
                <a:effectLst/>
              </a:rPr>
              <a:t> şunları ifade etti:</a:t>
            </a:r>
          </a:p>
          <a:p>
            <a:pPr indent="-228600">
              <a:lnSpc>
                <a:spcPct val="90000"/>
              </a:lnSpc>
              <a:spcAft>
                <a:spcPts val="600"/>
              </a:spcAft>
              <a:buFont typeface="Arial" panose="020B0604020202020204" pitchFamily="34" charset="0"/>
              <a:buChar char="•"/>
            </a:pPr>
            <a:r>
              <a:rPr lang="en-US" sz="1400" b="0" i="0">
                <a:solidFill>
                  <a:schemeClr val="tx2"/>
                </a:solidFill>
                <a:effectLst/>
              </a:rPr>
              <a:t>“Akıllı alışverişin giderek önem kazandığı bu dönemde müşterilerimize en avantajlı fiyatları sunarken aynı zamanda markamızın eğlenceli ve dinamik ruhunu da yansıtmayı amaçlıyoruz. İzleyenlerin diline dolanacak üç şarkıyla yola çıktık. Seda Bakan’ın yeteneğiyle hayat verdiği reklam filmlerimizin büyük beğeni toplayacağına inanıyoruz.”</a:t>
            </a:r>
          </a:p>
          <a:p>
            <a:pPr indent="-228600">
              <a:lnSpc>
                <a:spcPct val="90000"/>
              </a:lnSpc>
              <a:spcAft>
                <a:spcPts val="600"/>
              </a:spcAft>
              <a:buFont typeface="Arial" panose="020B0604020202020204" pitchFamily="34" charset="0"/>
              <a:buChar char="•"/>
            </a:pPr>
            <a:r>
              <a:rPr lang="en-US" sz="1400" b="0" i="0">
                <a:solidFill>
                  <a:schemeClr val="tx2"/>
                </a:solidFill>
                <a:effectLst/>
              </a:rPr>
              <a:t>Yetenekli oyuncu Seda Bakan’ın üç farklı kostümle sahnede arabesk, türkü ve rap söylediği reklam filmleri yönetmen </a:t>
            </a:r>
            <a:r>
              <a:rPr lang="en-US" sz="1400" b="1" i="0">
                <a:solidFill>
                  <a:schemeClr val="tx2"/>
                </a:solidFill>
                <a:effectLst/>
              </a:rPr>
              <a:t>Metin Arolat</a:t>
            </a:r>
            <a:r>
              <a:rPr lang="en-US" sz="1400" b="0" i="0">
                <a:solidFill>
                  <a:schemeClr val="tx2"/>
                </a:solidFill>
                <a:effectLst/>
              </a:rPr>
              <a:t> tarafından iki günde çekildi. Yaratıcı fikri </a:t>
            </a:r>
            <a:r>
              <a:rPr lang="en-US" sz="1400" b="1" i="0">
                <a:solidFill>
                  <a:schemeClr val="tx2"/>
                </a:solidFill>
                <a:effectLst/>
              </a:rPr>
              <a:t>M.A.R.K.A.</a:t>
            </a:r>
            <a:r>
              <a:rPr lang="en-US" sz="1400" b="0" i="0">
                <a:solidFill>
                  <a:schemeClr val="tx2"/>
                </a:solidFill>
                <a:effectLst/>
              </a:rPr>
              <a:t> tarafından geliştirilen reklam kampanyasında şarkıları </a:t>
            </a:r>
            <a:r>
              <a:rPr lang="en-US" sz="1400" b="1" i="0">
                <a:solidFill>
                  <a:schemeClr val="tx2"/>
                </a:solidFill>
                <a:effectLst/>
              </a:rPr>
              <a:t>Cenk Çelebioğlu</a:t>
            </a:r>
            <a:r>
              <a:rPr lang="en-US" sz="1400" b="0" i="0">
                <a:solidFill>
                  <a:schemeClr val="tx2"/>
                </a:solidFill>
                <a:effectLst/>
              </a:rPr>
              <a:t> hazırladı.</a:t>
            </a:r>
          </a:p>
        </p:txBody>
      </p:sp>
      <p:pic>
        <p:nvPicPr>
          <p:cNvPr id="5" name="Resim 4" descr="metin içeren bir resim&#10;&#10;Açıklama otomatik olarak oluşturuldu">
            <a:extLst>
              <a:ext uri="{FF2B5EF4-FFF2-40B4-BE49-F238E27FC236}">
                <a16:creationId xmlns:a16="http://schemas.microsoft.com/office/drawing/2014/main" id="{CAA2087D-5C1A-CE21-A80C-659A4E18755C}"/>
              </a:ext>
            </a:extLst>
          </p:cNvPr>
          <p:cNvPicPr>
            <a:picLocks noChangeAspect="1"/>
          </p:cNvPicPr>
          <p:nvPr/>
        </p:nvPicPr>
        <p:blipFill rotWithShape="1">
          <a:blip r:embed="rId2">
            <a:extLst>
              <a:ext uri="{28A0092B-C50C-407E-A947-70E740481C1C}">
                <a14:useLocalDpi xmlns:a14="http://schemas.microsoft.com/office/drawing/2010/main" val="0"/>
              </a:ext>
            </a:extLst>
          </a:blip>
          <a:srcRect b="10782"/>
          <a:stretch/>
        </p:blipFill>
        <p:spPr>
          <a:xfrm>
            <a:off x="4280011" y="3128501"/>
            <a:ext cx="7262372" cy="3450269"/>
          </a:xfrm>
          <a:prstGeom prst="rect">
            <a:avLst/>
          </a:prstGeom>
        </p:spPr>
      </p:pic>
    </p:spTree>
    <p:extLst>
      <p:ext uri="{BB962C8B-B14F-4D97-AF65-F5344CB8AC3E}">
        <p14:creationId xmlns:p14="http://schemas.microsoft.com/office/powerpoint/2010/main" val="494533755"/>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04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2386A4B1-C257-B140-8AC0-06A0C3046482}"/>
              </a:ext>
            </a:extLst>
          </p:cNvPr>
          <p:cNvSpPr>
            <a:spLocks noChangeArrowheads="1"/>
          </p:cNvSpPr>
          <p:nvPr/>
        </p:nvSpPr>
        <p:spPr bwMode="auto">
          <a:xfrm>
            <a:off x="4864100" y="338328"/>
            <a:ext cx="6675627" cy="1605083"/>
          </a:xfrm>
          <a:prstGeom prst="rect">
            <a:avLst/>
          </a:prstGeom>
          <a:noFill/>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endParaRPr kumimoji="0" lang="en-US" altLang="tr-TR" sz="2000" b="0" i="0" u="none" strike="noStrike" cap="none" normalizeH="0" baseline="0" dirty="0">
              <a:ln>
                <a:noFill/>
              </a:ln>
              <a:effectLst/>
            </a:endParaRPr>
          </a:p>
        </p:txBody>
      </p:sp>
      <p:graphicFrame>
        <p:nvGraphicFramePr>
          <p:cNvPr id="4" name="Tablo 3">
            <a:extLst>
              <a:ext uri="{FF2B5EF4-FFF2-40B4-BE49-F238E27FC236}">
                <a16:creationId xmlns:a16="http://schemas.microsoft.com/office/drawing/2014/main" id="{AB77D080-5376-EB57-51B7-B9C4C3292E19}"/>
              </a:ext>
            </a:extLst>
          </p:cNvPr>
          <p:cNvGraphicFramePr>
            <a:graphicFrameLocks noGrp="1"/>
          </p:cNvGraphicFramePr>
          <p:nvPr>
            <p:extLst>
              <p:ext uri="{D42A27DB-BD31-4B8C-83A1-F6EECF244321}">
                <p14:modId xmlns:p14="http://schemas.microsoft.com/office/powerpoint/2010/main" val="3710834749"/>
              </p:ext>
            </p:extLst>
          </p:nvPr>
        </p:nvGraphicFramePr>
        <p:xfrm>
          <a:off x="643467" y="654024"/>
          <a:ext cx="10905067" cy="5549958"/>
        </p:xfrm>
        <a:graphic>
          <a:graphicData uri="http://schemas.openxmlformats.org/drawingml/2006/table">
            <a:tbl>
              <a:tblPr firstRow="1" bandRow="1">
                <a:tableStyleId>{5C22544A-7EE6-4342-B048-85BDC9FD1C3A}</a:tableStyleId>
              </a:tblPr>
              <a:tblGrid>
                <a:gridCol w="5085440">
                  <a:extLst>
                    <a:ext uri="{9D8B030D-6E8A-4147-A177-3AD203B41FA5}">
                      <a16:colId xmlns:a16="http://schemas.microsoft.com/office/drawing/2014/main" val="1152796353"/>
                    </a:ext>
                  </a:extLst>
                </a:gridCol>
                <a:gridCol w="5819627">
                  <a:extLst>
                    <a:ext uri="{9D8B030D-6E8A-4147-A177-3AD203B41FA5}">
                      <a16:colId xmlns:a16="http://schemas.microsoft.com/office/drawing/2014/main" val="3153250785"/>
                    </a:ext>
                  </a:extLst>
                </a:gridCol>
              </a:tblGrid>
              <a:tr h="616662">
                <a:tc gridSpan="2">
                  <a:txBody>
                    <a:bodyPr/>
                    <a:lstStyle/>
                    <a:p>
                      <a:r>
                        <a:rPr lang="tr-TR" sz="2700"/>
                        <a:t>İstegelsin</a:t>
                      </a:r>
                    </a:p>
                  </a:txBody>
                  <a:tcPr marL="135953" marR="135953" marT="67977" marB="67977" anchor="ctr"/>
                </a:tc>
                <a:tc hMerge="1">
                  <a:txBody>
                    <a:bodyPr/>
                    <a:lstStyle/>
                    <a:p>
                      <a:endParaRPr lang="tr-TR"/>
                    </a:p>
                  </a:txBody>
                  <a:tcPr/>
                </a:tc>
                <a:extLst>
                  <a:ext uri="{0D108BD9-81ED-4DB2-BD59-A6C34878D82A}">
                    <a16:rowId xmlns:a16="http://schemas.microsoft.com/office/drawing/2014/main" val="3782054034"/>
                  </a:ext>
                </a:extLst>
              </a:tr>
              <a:tr h="616662">
                <a:tc>
                  <a:txBody>
                    <a:bodyPr/>
                    <a:lstStyle/>
                    <a:p>
                      <a:pPr algn="l" fontAlgn="t"/>
                      <a:r>
                        <a:rPr lang="tr-TR" sz="2700">
                          <a:effectLst/>
                        </a:rPr>
                        <a:t>Slogan</a:t>
                      </a:r>
                    </a:p>
                  </a:txBody>
                  <a:tcPr marL="135953" marR="135953" marT="67977" marB="67977"/>
                </a:tc>
                <a:tc>
                  <a:txBody>
                    <a:bodyPr/>
                    <a:lstStyle/>
                    <a:p>
                      <a:pPr algn="l" fontAlgn="t"/>
                      <a:r>
                        <a:rPr lang="tr-TR" sz="2700">
                          <a:effectLst/>
                        </a:rPr>
                        <a:t>Taptaze Süpermarket</a:t>
                      </a:r>
                    </a:p>
                  </a:txBody>
                  <a:tcPr marL="135953" marR="135953" marT="67977" marB="67977"/>
                </a:tc>
                <a:extLst>
                  <a:ext uri="{0D108BD9-81ED-4DB2-BD59-A6C34878D82A}">
                    <a16:rowId xmlns:a16="http://schemas.microsoft.com/office/drawing/2014/main" val="3333215334"/>
                  </a:ext>
                </a:extLst>
              </a:tr>
              <a:tr h="616662">
                <a:tc>
                  <a:txBody>
                    <a:bodyPr/>
                    <a:lstStyle/>
                    <a:p>
                      <a:pPr algn="l" fontAlgn="t"/>
                      <a:r>
                        <a:rPr lang="tr-TR" sz="2700">
                          <a:effectLst/>
                        </a:rPr>
                        <a:t>Tür</a:t>
                      </a:r>
                    </a:p>
                  </a:txBody>
                  <a:tcPr marL="135953" marR="135953" marT="67977" marB="67977"/>
                </a:tc>
                <a:tc>
                  <a:txBody>
                    <a:bodyPr/>
                    <a:lstStyle/>
                    <a:p>
                      <a:pPr algn="l" fontAlgn="t"/>
                      <a:r>
                        <a:rPr lang="tr-TR" sz="2700">
                          <a:effectLst/>
                        </a:rPr>
                        <a:t>Online Market</a:t>
                      </a:r>
                    </a:p>
                  </a:txBody>
                  <a:tcPr marL="135953" marR="135953" marT="67977" marB="67977"/>
                </a:tc>
                <a:extLst>
                  <a:ext uri="{0D108BD9-81ED-4DB2-BD59-A6C34878D82A}">
                    <a16:rowId xmlns:a16="http://schemas.microsoft.com/office/drawing/2014/main" val="186480617"/>
                  </a:ext>
                </a:extLst>
              </a:tr>
              <a:tr h="616662">
                <a:tc>
                  <a:txBody>
                    <a:bodyPr/>
                    <a:lstStyle/>
                    <a:p>
                      <a:pPr algn="l" fontAlgn="t"/>
                      <a:r>
                        <a:rPr lang="tr-TR" sz="2700">
                          <a:effectLst/>
                        </a:rPr>
                        <a:t>Kuruluş</a:t>
                      </a:r>
                    </a:p>
                  </a:txBody>
                  <a:tcPr marL="135953" marR="135953" marT="67977" marB="67977"/>
                </a:tc>
                <a:tc>
                  <a:txBody>
                    <a:bodyPr/>
                    <a:lstStyle/>
                    <a:p>
                      <a:pPr algn="l" fontAlgn="t"/>
                      <a:r>
                        <a:rPr lang="tr-TR" sz="2700">
                          <a:effectLst/>
                        </a:rPr>
                        <a:t>2018</a:t>
                      </a:r>
                    </a:p>
                  </a:txBody>
                  <a:tcPr marL="135953" marR="135953" marT="67977" marB="67977"/>
                </a:tc>
                <a:extLst>
                  <a:ext uri="{0D108BD9-81ED-4DB2-BD59-A6C34878D82A}">
                    <a16:rowId xmlns:a16="http://schemas.microsoft.com/office/drawing/2014/main" val="289690152"/>
                  </a:ext>
                </a:extLst>
              </a:tr>
              <a:tr h="616662">
                <a:tc>
                  <a:txBody>
                    <a:bodyPr/>
                    <a:lstStyle/>
                    <a:p>
                      <a:pPr algn="l" fontAlgn="t"/>
                      <a:r>
                        <a:rPr lang="tr-TR" sz="2700">
                          <a:effectLst/>
                        </a:rPr>
                        <a:t>Kurucu</a:t>
                      </a:r>
                    </a:p>
                  </a:txBody>
                  <a:tcPr marL="135953" marR="135953" marT="67977" marB="67977"/>
                </a:tc>
                <a:tc>
                  <a:txBody>
                    <a:bodyPr/>
                    <a:lstStyle/>
                    <a:p>
                      <a:pPr algn="l" fontAlgn="t"/>
                      <a:r>
                        <a:rPr lang="tr-TR" sz="2700">
                          <a:effectLst/>
                        </a:rPr>
                        <a:t>Mehmet Fatih Saraç</a:t>
                      </a:r>
                    </a:p>
                  </a:txBody>
                  <a:tcPr marL="135953" marR="135953" marT="67977" marB="67977"/>
                </a:tc>
                <a:extLst>
                  <a:ext uri="{0D108BD9-81ED-4DB2-BD59-A6C34878D82A}">
                    <a16:rowId xmlns:a16="http://schemas.microsoft.com/office/drawing/2014/main" val="697583108"/>
                  </a:ext>
                </a:extLst>
              </a:tr>
              <a:tr h="616662">
                <a:tc>
                  <a:txBody>
                    <a:bodyPr/>
                    <a:lstStyle/>
                    <a:p>
                      <a:pPr algn="l" fontAlgn="t"/>
                      <a:r>
                        <a:rPr lang="tr-TR" sz="2700">
                          <a:effectLst/>
                        </a:rPr>
                        <a:t>Genel merkezi</a:t>
                      </a:r>
                    </a:p>
                  </a:txBody>
                  <a:tcPr marL="135953" marR="135953" marT="67977" marB="67977"/>
                </a:tc>
                <a:tc>
                  <a:txBody>
                    <a:bodyPr/>
                    <a:lstStyle/>
                    <a:p>
                      <a:pPr algn="l" fontAlgn="t"/>
                      <a:r>
                        <a:rPr lang="tr-TR" sz="2700" u="none" strike="noStrike">
                          <a:solidFill>
                            <a:srgbClr val="0645AD"/>
                          </a:solidFill>
                          <a:effectLst/>
                          <a:hlinkClick r:id="rId2" tooltip="İstanbul"/>
                        </a:rPr>
                        <a:t>İstanbul</a:t>
                      </a:r>
                      <a:r>
                        <a:rPr lang="tr-TR" sz="2700">
                          <a:effectLst/>
                        </a:rPr>
                        <a:t>, </a:t>
                      </a:r>
                      <a:r>
                        <a:rPr lang="tr-TR" sz="2700" u="none" strike="noStrike">
                          <a:solidFill>
                            <a:srgbClr val="0645AD"/>
                          </a:solidFill>
                          <a:effectLst/>
                          <a:hlinkClick r:id="rId3" tooltip="Türkiye"/>
                        </a:rPr>
                        <a:t>Türkiye</a:t>
                      </a:r>
                      <a:endParaRPr lang="tr-TR" sz="2700">
                        <a:effectLst/>
                      </a:endParaRPr>
                    </a:p>
                  </a:txBody>
                  <a:tcPr marL="135953" marR="135953" marT="67977" marB="67977"/>
                </a:tc>
                <a:extLst>
                  <a:ext uri="{0D108BD9-81ED-4DB2-BD59-A6C34878D82A}">
                    <a16:rowId xmlns:a16="http://schemas.microsoft.com/office/drawing/2014/main" val="223235415"/>
                  </a:ext>
                </a:extLst>
              </a:tr>
              <a:tr h="616662">
                <a:tc>
                  <a:txBody>
                    <a:bodyPr/>
                    <a:lstStyle/>
                    <a:p>
                      <a:pPr algn="l" fontAlgn="t"/>
                      <a:r>
                        <a:rPr lang="tr-TR" sz="2700">
                          <a:effectLst/>
                        </a:rPr>
                        <a:t>Hizmet verilen alan(lar)</a:t>
                      </a:r>
                    </a:p>
                  </a:txBody>
                  <a:tcPr marL="135953" marR="135953" marT="67977" marB="67977"/>
                </a:tc>
                <a:tc>
                  <a:txBody>
                    <a:bodyPr/>
                    <a:lstStyle/>
                    <a:p>
                      <a:pPr algn="l" fontAlgn="t"/>
                      <a:r>
                        <a:rPr lang="tr-TR" sz="2700">
                          <a:effectLst/>
                        </a:rPr>
                        <a:t> </a:t>
                      </a:r>
                      <a:r>
                        <a:rPr lang="tr-TR" sz="2700" u="none" strike="noStrike">
                          <a:solidFill>
                            <a:srgbClr val="0645AD"/>
                          </a:solidFill>
                          <a:effectLst/>
                          <a:hlinkClick r:id="rId3" tooltip="Türkiye"/>
                        </a:rPr>
                        <a:t>Türkiye</a:t>
                      </a:r>
                      <a:endParaRPr lang="tr-TR" sz="2700">
                        <a:effectLst/>
                      </a:endParaRPr>
                    </a:p>
                  </a:txBody>
                  <a:tcPr marL="135953" marR="135953" marT="67977" marB="67977"/>
                </a:tc>
                <a:extLst>
                  <a:ext uri="{0D108BD9-81ED-4DB2-BD59-A6C34878D82A}">
                    <a16:rowId xmlns:a16="http://schemas.microsoft.com/office/drawing/2014/main" val="919786664"/>
                  </a:ext>
                </a:extLst>
              </a:tr>
              <a:tr h="616662">
                <a:tc>
                  <a:txBody>
                    <a:bodyPr/>
                    <a:lstStyle/>
                    <a:p>
                      <a:pPr algn="l" fontAlgn="t"/>
                      <a:r>
                        <a:rPr lang="tr-TR" sz="2700">
                          <a:effectLst/>
                        </a:rPr>
                        <a:t>Çalışan sayısı</a:t>
                      </a:r>
                    </a:p>
                  </a:txBody>
                  <a:tcPr marL="135953" marR="135953" marT="67977" marB="67977"/>
                </a:tc>
                <a:tc>
                  <a:txBody>
                    <a:bodyPr/>
                    <a:lstStyle/>
                    <a:p>
                      <a:pPr algn="l" fontAlgn="t"/>
                      <a:r>
                        <a:rPr lang="tr-TR" sz="2700">
                          <a:effectLst/>
                        </a:rPr>
                        <a:t>250</a:t>
                      </a:r>
                    </a:p>
                  </a:txBody>
                  <a:tcPr marL="135953" marR="135953" marT="67977" marB="67977"/>
                </a:tc>
                <a:extLst>
                  <a:ext uri="{0D108BD9-81ED-4DB2-BD59-A6C34878D82A}">
                    <a16:rowId xmlns:a16="http://schemas.microsoft.com/office/drawing/2014/main" val="3910925859"/>
                  </a:ext>
                </a:extLst>
              </a:tr>
              <a:tr h="616662">
                <a:tc>
                  <a:txBody>
                    <a:bodyPr/>
                    <a:lstStyle/>
                    <a:p>
                      <a:pPr algn="l" fontAlgn="t"/>
                      <a:r>
                        <a:rPr lang="tr-TR" sz="2700">
                          <a:effectLst/>
                        </a:rPr>
                        <a:t>Web sitesi</a:t>
                      </a:r>
                    </a:p>
                  </a:txBody>
                  <a:tcPr marL="135953" marR="135953" marT="67977" marB="67977"/>
                </a:tc>
                <a:tc>
                  <a:txBody>
                    <a:bodyPr/>
                    <a:lstStyle/>
                    <a:p>
                      <a:pPr algn="l" fontAlgn="t"/>
                      <a:r>
                        <a:rPr lang="tr-TR" sz="2700" u="none" strike="noStrike">
                          <a:solidFill>
                            <a:srgbClr val="3366BB"/>
                          </a:solidFill>
                          <a:effectLst/>
                          <a:hlinkClick r:id="rId4"/>
                        </a:rPr>
                        <a:t>https://www.istegelsin.com/</a:t>
                      </a:r>
                      <a:endParaRPr lang="tr-TR" sz="2700">
                        <a:effectLst/>
                      </a:endParaRPr>
                    </a:p>
                  </a:txBody>
                  <a:tcPr marL="135953" marR="135953" marT="67977" marB="67977"/>
                </a:tc>
                <a:extLst>
                  <a:ext uri="{0D108BD9-81ED-4DB2-BD59-A6C34878D82A}">
                    <a16:rowId xmlns:a16="http://schemas.microsoft.com/office/drawing/2014/main" val="1629385905"/>
                  </a:ext>
                </a:extLst>
              </a:tr>
            </a:tbl>
          </a:graphicData>
        </a:graphic>
      </p:graphicFrame>
    </p:spTree>
    <p:extLst>
      <p:ext uri="{BB962C8B-B14F-4D97-AF65-F5344CB8AC3E}">
        <p14:creationId xmlns:p14="http://schemas.microsoft.com/office/powerpoint/2010/main" val="379854189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5F2BF8-5969-CB40-6FCC-AC3F395FE0A5}"/>
              </a:ext>
            </a:extLst>
          </p:cNvPr>
          <p:cNvSpPr>
            <a:spLocks noGrp="1"/>
          </p:cNvSpPr>
          <p:nvPr>
            <p:ph type="title"/>
          </p:nvPr>
        </p:nvSpPr>
        <p:spPr>
          <a:xfrm>
            <a:off x="1842414" y="5855547"/>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SON</a:t>
            </a:r>
          </a:p>
        </p:txBody>
      </p:sp>
      <p:sp>
        <p:nvSpPr>
          <p:cNvPr id="3" name="Başlık 1">
            <a:extLst>
              <a:ext uri="{FF2B5EF4-FFF2-40B4-BE49-F238E27FC236}">
                <a16:creationId xmlns:a16="http://schemas.microsoft.com/office/drawing/2014/main" id="{325AC316-A642-A36D-D794-2C4CC5A13409}"/>
              </a:ext>
            </a:extLst>
          </p:cNvPr>
          <p:cNvSpPr txBox="1">
            <a:spLocks/>
          </p:cNvSpPr>
          <p:nvPr/>
        </p:nvSpPr>
        <p:spPr>
          <a:xfrm>
            <a:off x="6590966" y="3428999"/>
            <a:ext cx="4805691" cy="8388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spcAft>
                <a:spcPts val="600"/>
              </a:spcAft>
            </a:pPr>
            <a:r>
              <a:rPr lang="en-US" sz="1900" kern="1200">
                <a:solidFill>
                  <a:schemeClr val="tx2"/>
                </a:solidFill>
                <a:latin typeface="+mn-lt"/>
                <a:ea typeface="+mn-ea"/>
                <a:cs typeface="+mn-cs"/>
              </a:rPr>
              <a:t>HAZIRLAYAN</a:t>
            </a:r>
          </a:p>
          <a:p>
            <a:pPr>
              <a:spcBef>
                <a:spcPts val="1000"/>
              </a:spcBef>
              <a:spcAft>
                <a:spcPts val="600"/>
              </a:spcAft>
            </a:pPr>
            <a:r>
              <a:rPr lang="en-US" sz="1900" kern="1200">
                <a:solidFill>
                  <a:schemeClr val="tx2"/>
                </a:solidFill>
                <a:latin typeface="+mn-lt"/>
                <a:ea typeface="+mn-ea"/>
                <a:cs typeface="+mn-cs"/>
              </a:rPr>
              <a:t>SEDANUR ERŞARU</a:t>
            </a:r>
          </a:p>
        </p:txBody>
      </p:sp>
      <p:pic>
        <p:nvPicPr>
          <p:cNvPr id="38" name="Graphic 37" descr="Smiling Face with No Fill">
            <a:extLst>
              <a:ext uri="{FF2B5EF4-FFF2-40B4-BE49-F238E27FC236}">
                <a16:creationId xmlns:a16="http://schemas.microsoft.com/office/drawing/2014/main" id="{CD3E2692-ADD2-488D-2FB0-54AADCA0F5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45" name="Group 4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46" name="Freeform: Shape 4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Başlık 1">
            <a:extLst>
              <a:ext uri="{FF2B5EF4-FFF2-40B4-BE49-F238E27FC236}">
                <a16:creationId xmlns:a16="http://schemas.microsoft.com/office/drawing/2014/main" id="{770B4B51-58A0-7317-D5A7-157CCE793022}"/>
              </a:ext>
            </a:extLst>
          </p:cNvPr>
          <p:cNvSpPr txBox="1">
            <a:spLocks/>
          </p:cNvSpPr>
          <p:nvPr/>
        </p:nvSpPr>
        <p:spPr>
          <a:xfrm>
            <a:off x="5979345" y="1456122"/>
            <a:ext cx="5872185"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200" dirty="0">
                <a:latin typeface="+mn-lt"/>
                <a:ea typeface="+mn-ea"/>
                <a:cs typeface="+mn-cs"/>
              </a:rPr>
              <a:t>DİNLENDİĞİNİZ İÇİN TEŞEKKÜRLER</a:t>
            </a:r>
          </a:p>
        </p:txBody>
      </p:sp>
    </p:spTree>
    <p:extLst>
      <p:ext uri="{BB962C8B-B14F-4D97-AF65-F5344CB8AC3E}">
        <p14:creationId xmlns:p14="http://schemas.microsoft.com/office/powerpoint/2010/main" val="10388058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C63A3D8-ADFB-D9B7-8923-FCDA8AB5B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52" y="0"/>
            <a:ext cx="12431152" cy="6858000"/>
          </a:xfrm>
          <a:prstGeom prst="rect">
            <a:avLst/>
          </a:prstGeom>
        </p:spPr>
      </p:pic>
      <p:sp>
        <p:nvSpPr>
          <p:cNvPr id="7" name="Dikdörtgen: Köşeleri Yuvarlatılmış 6">
            <a:extLst>
              <a:ext uri="{FF2B5EF4-FFF2-40B4-BE49-F238E27FC236}">
                <a16:creationId xmlns:a16="http://schemas.microsoft.com/office/drawing/2014/main" id="{C02A68BF-C01E-1553-28DD-22101B0A8FD8}"/>
              </a:ext>
            </a:extLst>
          </p:cNvPr>
          <p:cNvSpPr/>
          <p:nvPr/>
        </p:nvSpPr>
        <p:spPr>
          <a:xfrm>
            <a:off x="539262" y="456370"/>
            <a:ext cx="2869810" cy="3376246"/>
          </a:xfrm>
          <a:prstGeom prst="roundRect">
            <a:avLst/>
          </a:prstGeom>
          <a:solidFill>
            <a:schemeClr val="bg1"/>
          </a:solidFill>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tr-TR" sz="1600" dirty="0" err="1">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İstegelsin</a:t>
            </a:r>
            <a:r>
              <a:rPr lang="tr-TR" sz="16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 çevrimiçi market teslimat hizmeti veren ve 2018 yılında  İstanbul merkezli olarak kurulmuş bir şirkettir.</a:t>
            </a:r>
          </a:p>
          <a:p>
            <a:pPr algn="ctr"/>
            <a:r>
              <a:rPr lang="tr-TR" sz="16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Taptaze Süpermarket sloganı ile yola çıkan girişim Mehmet Fatih Saraç tarafından kurulmuştur. Online market kategorisinde yer almaktadır.</a:t>
            </a:r>
          </a:p>
        </p:txBody>
      </p:sp>
      <p:sp>
        <p:nvSpPr>
          <p:cNvPr id="13" name="Dikdörtgen: Köşeleri Yuvarlatılmış 12">
            <a:extLst>
              <a:ext uri="{FF2B5EF4-FFF2-40B4-BE49-F238E27FC236}">
                <a16:creationId xmlns:a16="http://schemas.microsoft.com/office/drawing/2014/main" id="{B4980A56-39FD-307F-7B5D-3F7FB7778E25}"/>
              </a:ext>
            </a:extLst>
          </p:cNvPr>
          <p:cNvSpPr/>
          <p:nvPr/>
        </p:nvSpPr>
        <p:spPr>
          <a:xfrm>
            <a:off x="3409072" y="3285638"/>
            <a:ext cx="5050302" cy="30245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0" i="0" dirty="0">
                <a:effectLst/>
                <a:latin typeface="Franklin Gothic Medium Cond" panose="020B0606030402020204" pitchFamily="34" charset="0"/>
              </a:rPr>
              <a:t>Yıldırım, “Çok süpermarket nedir?” sloganının anlamı ile ilgili soruya da şu cevabı verdi; “Birkaç şeyi birden ifade ediyor. Süpermarketin çok süper olanı, süpermarketten daha fazlası, daha ilerisi, yeni nesil hali… Bakkaldan süpermarkete geçiş sürecinde bir dijitalleşme adımı olmalıydı. Biz bunu yaptık. Gıda sektöründe değişim yapıyoruz. </a:t>
            </a:r>
            <a:r>
              <a:rPr lang="tr-TR" b="0" i="0" dirty="0" err="1">
                <a:effectLst/>
                <a:latin typeface="Franklin Gothic Medium Cond" panose="020B0606030402020204" pitchFamily="34" charset="0"/>
              </a:rPr>
              <a:t>Çoksüpermarket</a:t>
            </a:r>
            <a:r>
              <a:rPr lang="tr-TR" b="0" i="0" dirty="0">
                <a:effectLst/>
                <a:latin typeface="Franklin Gothic Medium Cond" panose="020B0606030402020204" pitchFamily="34" charset="0"/>
              </a:rPr>
              <a:t> olarak hizmet veriyor, hem süpermarkette bulabileceğiniz her şeyi hem de süper markette satılmayan markaları satıyoruz.”</a:t>
            </a:r>
            <a:endParaRPr lang="tr-TR" dirty="0">
              <a:latin typeface="Franklin Gothic Medium Cond" panose="020B0606030402020204" pitchFamily="34" charset="0"/>
            </a:endParaRPr>
          </a:p>
        </p:txBody>
      </p:sp>
      <p:sp>
        <p:nvSpPr>
          <p:cNvPr id="14" name="Oval 13">
            <a:extLst>
              <a:ext uri="{FF2B5EF4-FFF2-40B4-BE49-F238E27FC236}">
                <a16:creationId xmlns:a16="http://schemas.microsoft.com/office/drawing/2014/main" id="{730457A2-6EAB-404E-5E9A-BD8DA49CE9D5}"/>
              </a:ext>
            </a:extLst>
          </p:cNvPr>
          <p:cNvSpPr/>
          <p:nvPr/>
        </p:nvSpPr>
        <p:spPr>
          <a:xfrm>
            <a:off x="7165145" y="547811"/>
            <a:ext cx="3235570" cy="13231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ln w="0"/>
                <a:solidFill>
                  <a:schemeClr val="tx1"/>
                </a:solidFill>
                <a:effectLst>
                  <a:outerShdw blurRad="38100" dist="19050" dir="2700000" algn="tl" rotWithShape="0">
                    <a:schemeClr val="dk1">
                      <a:alpha val="40000"/>
                    </a:schemeClr>
                  </a:outerShdw>
                </a:effectLst>
              </a:rPr>
              <a:t>ÇOK SÜPER MARKET!</a:t>
            </a:r>
          </a:p>
        </p:txBody>
      </p:sp>
    </p:spTree>
    <p:extLst>
      <p:ext uri="{BB962C8B-B14F-4D97-AF65-F5344CB8AC3E}">
        <p14:creationId xmlns:p14="http://schemas.microsoft.com/office/powerpoint/2010/main" val="3022232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0540EA4-F210-23B9-36AD-EA30EE660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66857"/>
          </a:xfrm>
          <a:prstGeom prst="rect">
            <a:avLst/>
          </a:prstGeom>
        </p:spPr>
      </p:pic>
      <p:sp>
        <p:nvSpPr>
          <p:cNvPr id="7" name="Ok: Sağ 6">
            <a:extLst>
              <a:ext uri="{FF2B5EF4-FFF2-40B4-BE49-F238E27FC236}">
                <a16:creationId xmlns:a16="http://schemas.microsoft.com/office/drawing/2014/main" id="{A45704B0-211B-4BB0-57B7-FD3D00F88599}"/>
              </a:ext>
            </a:extLst>
          </p:cNvPr>
          <p:cNvSpPr/>
          <p:nvPr/>
        </p:nvSpPr>
        <p:spPr>
          <a:xfrm>
            <a:off x="991772" y="4378402"/>
            <a:ext cx="5289452" cy="20960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CEO Yıldırım, Türkiye’deki yapılanmalarının ardından, hedefin yurt dışı pazarında faaliyet göstermek olduğunu belirtti.</a:t>
            </a:r>
          </a:p>
        </p:txBody>
      </p:sp>
      <p:sp>
        <p:nvSpPr>
          <p:cNvPr id="9" name="Metin kutusu 8">
            <a:extLst>
              <a:ext uri="{FF2B5EF4-FFF2-40B4-BE49-F238E27FC236}">
                <a16:creationId xmlns:a16="http://schemas.microsoft.com/office/drawing/2014/main" id="{834F2DC8-292D-6F26-7D75-2FCB56A9BFB1}"/>
              </a:ext>
            </a:extLst>
          </p:cNvPr>
          <p:cNvSpPr txBox="1"/>
          <p:nvPr/>
        </p:nvSpPr>
        <p:spPr>
          <a:xfrm>
            <a:off x="341141" y="114108"/>
            <a:ext cx="6196818" cy="2585323"/>
          </a:xfrm>
          <a:prstGeom prst="rect">
            <a:avLst/>
          </a:prstGeom>
          <a:noFill/>
        </p:spPr>
        <p:txBody>
          <a:bodyPr wrap="square">
            <a:spAutoFit/>
          </a:bodyPr>
          <a:lstStyle/>
          <a:p>
            <a:pPr algn="ctr"/>
            <a:r>
              <a:rPr lang="tr-TR" sz="1800" b="0" i="0" dirty="0" err="1">
                <a:solidFill>
                  <a:schemeClr val="bg1"/>
                </a:solidFill>
                <a:effectLst/>
              </a:rPr>
              <a:t>İstegelsin</a:t>
            </a:r>
            <a:r>
              <a:rPr lang="tr-TR" sz="1800" b="0" i="0" dirty="0">
                <a:solidFill>
                  <a:schemeClr val="bg1"/>
                </a:solidFill>
                <a:effectLst/>
              </a:rPr>
              <a:t> kendisini şöyle tanımlıyor; Türkiye’nin tamamen online hizmet veren ilk süpermarketi! Market alışverişinin zorluklarını ortadan kaldıracak mobil çözümler sunmak için teknolojiler </a:t>
            </a:r>
            <a:r>
              <a:rPr lang="tr-TR" sz="1800" b="0" i="0" dirty="0" err="1">
                <a:solidFill>
                  <a:schemeClr val="bg1"/>
                </a:solidFill>
                <a:effectLst/>
              </a:rPr>
              <a:t>geliştiyor</a:t>
            </a:r>
            <a:r>
              <a:rPr lang="tr-TR" sz="1800" b="0" i="0" dirty="0">
                <a:solidFill>
                  <a:schemeClr val="bg1"/>
                </a:solidFill>
                <a:effectLst/>
              </a:rPr>
              <a:t> ve modern hayatına yeni nesil çözümler sunuyoruz.</a:t>
            </a:r>
            <a:br>
              <a:rPr lang="tr-TR" sz="1800" dirty="0">
                <a:solidFill>
                  <a:schemeClr val="bg1"/>
                </a:solidFill>
              </a:rPr>
            </a:br>
            <a:br>
              <a:rPr lang="tr-TR" sz="1800" dirty="0">
                <a:solidFill>
                  <a:schemeClr val="bg1"/>
                </a:solidFill>
              </a:rPr>
            </a:br>
            <a:r>
              <a:rPr lang="tr-TR" sz="1800" b="0" i="0" dirty="0">
                <a:solidFill>
                  <a:schemeClr val="bg1"/>
                </a:solidFill>
                <a:effectLst/>
              </a:rPr>
              <a:t>Soğuk hava depolarında muhafaza edilen taptaze sebze ve meyveler, en sevdiğin markalara ait ürünler, fırından çıkmış tazecik unlu mamullere kadar her şey kapına kadar marketle aynı fiyata gelsin istiyorsan; </a:t>
            </a:r>
            <a:r>
              <a:rPr lang="tr-TR" sz="1800" b="0" i="0" dirty="0" err="1">
                <a:solidFill>
                  <a:schemeClr val="bg1"/>
                </a:solidFill>
                <a:effectLst/>
              </a:rPr>
              <a:t>istegelsin</a:t>
            </a:r>
            <a:r>
              <a:rPr lang="tr-TR" sz="1800" b="0" i="0" dirty="0">
                <a:solidFill>
                  <a:schemeClr val="bg1"/>
                </a:solidFill>
                <a:effectLst/>
              </a:rPr>
              <a:t>!</a:t>
            </a:r>
            <a:endParaRPr lang="tr-TR" sz="1800" dirty="0">
              <a:solidFill>
                <a:schemeClr val="bg1"/>
              </a:solidFill>
            </a:endParaRPr>
          </a:p>
        </p:txBody>
      </p:sp>
    </p:spTree>
    <p:extLst>
      <p:ext uri="{BB962C8B-B14F-4D97-AF65-F5344CB8AC3E}">
        <p14:creationId xmlns:p14="http://schemas.microsoft.com/office/powerpoint/2010/main" val="34895416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47DC341-E738-6ACE-227D-9102FFF706FC}"/>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838200" y="233807"/>
            <a:ext cx="10468866" cy="5888737"/>
          </a:xfrm>
          <a:prstGeom prst="rect">
            <a:avLst/>
          </a:prstGeom>
          <a:ln w="28575">
            <a:solidFill>
              <a:schemeClr val="bg1"/>
            </a:solidFill>
          </a:ln>
        </p:spPr>
      </p:pic>
    </p:spTree>
    <p:extLst>
      <p:ext uri="{BB962C8B-B14F-4D97-AF65-F5344CB8AC3E}">
        <p14:creationId xmlns:p14="http://schemas.microsoft.com/office/powerpoint/2010/main" val="10926453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 name="Altıgen 14">
            <a:extLst>
              <a:ext uri="{FF2B5EF4-FFF2-40B4-BE49-F238E27FC236}">
                <a16:creationId xmlns:a16="http://schemas.microsoft.com/office/drawing/2014/main" id="{03F948C0-AE03-FA4B-E2F3-7DAFDEC64CD2}"/>
              </a:ext>
            </a:extLst>
          </p:cNvPr>
          <p:cNvSpPr/>
          <p:nvPr/>
        </p:nvSpPr>
        <p:spPr>
          <a:xfrm>
            <a:off x="1175598" y="1282318"/>
            <a:ext cx="2827606" cy="167053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16" name="Altıgen 15">
            <a:extLst>
              <a:ext uri="{FF2B5EF4-FFF2-40B4-BE49-F238E27FC236}">
                <a16:creationId xmlns:a16="http://schemas.microsoft.com/office/drawing/2014/main" id="{94313A12-0855-0386-4AB3-FD40713E45FC}"/>
              </a:ext>
            </a:extLst>
          </p:cNvPr>
          <p:cNvSpPr/>
          <p:nvPr/>
        </p:nvSpPr>
        <p:spPr>
          <a:xfrm>
            <a:off x="7702423" y="1282318"/>
            <a:ext cx="3030999" cy="1772529"/>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dirty="0"/>
          </a:p>
        </p:txBody>
      </p:sp>
      <p:sp>
        <p:nvSpPr>
          <p:cNvPr id="17" name="Altıgen 16">
            <a:extLst>
              <a:ext uri="{FF2B5EF4-FFF2-40B4-BE49-F238E27FC236}">
                <a16:creationId xmlns:a16="http://schemas.microsoft.com/office/drawing/2014/main" id="{101E891A-B153-5CC6-4791-73FB9D4338CA}"/>
              </a:ext>
            </a:extLst>
          </p:cNvPr>
          <p:cNvSpPr/>
          <p:nvPr/>
        </p:nvSpPr>
        <p:spPr>
          <a:xfrm>
            <a:off x="1175598" y="4019310"/>
            <a:ext cx="2961158" cy="1814733"/>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19" name="Altıgen 18">
            <a:extLst>
              <a:ext uri="{FF2B5EF4-FFF2-40B4-BE49-F238E27FC236}">
                <a16:creationId xmlns:a16="http://schemas.microsoft.com/office/drawing/2014/main" id="{B7E587B4-8FFD-9F3C-6D33-F4BAE4399FEE}"/>
              </a:ext>
            </a:extLst>
          </p:cNvPr>
          <p:cNvSpPr/>
          <p:nvPr/>
        </p:nvSpPr>
        <p:spPr>
          <a:xfrm>
            <a:off x="7702423" y="4061514"/>
            <a:ext cx="3030999" cy="1772529"/>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pic>
        <p:nvPicPr>
          <p:cNvPr id="22" name="Resim 21">
            <a:extLst>
              <a:ext uri="{FF2B5EF4-FFF2-40B4-BE49-F238E27FC236}">
                <a16:creationId xmlns:a16="http://schemas.microsoft.com/office/drawing/2014/main" id="{CEF0C7AF-5DDB-4F64-1BF7-C1E8BFDC0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815" y="1406260"/>
            <a:ext cx="1546596" cy="1546596"/>
          </a:xfrm>
          <a:prstGeom prst="rect">
            <a:avLst/>
          </a:prstGeom>
        </p:spPr>
      </p:pic>
      <p:pic>
        <p:nvPicPr>
          <p:cNvPr id="24" name="Resim 23">
            <a:extLst>
              <a:ext uri="{FF2B5EF4-FFF2-40B4-BE49-F238E27FC236}">
                <a16:creationId xmlns:a16="http://schemas.microsoft.com/office/drawing/2014/main" id="{9E2118E4-5C20-BA70-58DD-61B7BFE64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188" y="1622374"/>
            <a:ext cx="1878425" cy="979022"/>
          </a:xfrm>
          <a:prstGeom prst="rect">
            <a:avLst/>
          </a:prstGeom>
        </p:spPr>
      </p:pic>
      <p:pic>
        <p:nvPicPr>
          <p:cNvPr id="26" name="Resim 25">
            <a:extLst>
              <a:ext uri="{FF2B5EF4-FFF2-40B4-BE49-F238E27FC236}">
                <a16:creationId xmlns:a16="http://schemas.microsoft.com/office/drawing/2014/main" id="{F7FB93FA-B0D9-22ED-915B-902869B83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0798" y="4318762"/>
            <a:ext cx="1732623" cy="1126899"/>
          </a:xfrm>
          <a:prstGeom prst="rect">
            <a:avLst/>
          </a:prstGeom>
        </p:spPr>
      </p:pic>
      <p:pic>
        <p:nvPicPr>
          <p:cNvPr id="28" name="Resim 27">
            <a:extLst>
              <a:ext uri="{FF2B5EF4-FFF2-40B4-BE49-F238E27FC236}">
                <a16:creationId xmlns:a16="http://schemas.microsoft.com/office/drawing/2014/main" id="{EF1229AA-4EE8-3D4D-36CB-7CBF9DC650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2815" y="4324220"/>
            <a:ext cx="1546596" cy="1247116"/>
          </a:xfrm>
          <a:prstGeom prst="rect">
            <a:avLst/>
          </a:prstGeom>
        </p:spPr>
      </p:pic>
      <p:sp>
        <p:nvSpPr>
          <p:cNvPr id="36" name="Ok: Sol Sağ 35">
            <a:extLst>
              <a:ext uri="{FF2B5EF4-FFF2-40B4-BE49-F238E27FC236}">
                <a16:creationId xmlns:a16="http://schemas.microsoft.com/office/drawing/2014/main" id="{BE598689-245B-213D-7981-32143A9FD597}"/>
              </a:ext>
            </a:extLst>
          </p:cNvPr>
          <p:cNvSpPr/>
          <p:nvPr/>
        </p:nvSpPr>
        <p:spPr>
          <a:xfrm>
            <a:off x="4136756" y="2808661"/>
            <a:ext cx="3432114" cy="1121898"/>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37" name="Metin kutusu 36">
            <a:extLst>
              <a:ext uri="{FF2B5EF4-FFF2-40B4-BE49-F238E27FC236}">
                <a16:creationId xmlns:a16="http://schemas.microsoft.com/office/drawing/2014/main" id="{E7DE3A17-A381-256F-AFCF-4D4D419B1344}"/>
              </a:ext>
            </a:extLst>
          </p:cNvPr>
          <p:cNvSpPr txBox="1"/>
          <p:nvPr/>
        </p:nvSpPr>
        <p:spPr>
          <a:xfrm>
            <a:off x="5331427" y="3184944"/>
            <a:ext cx="2096087" cy="369332"/>
          </a:xfrm>
          <a:prstGeom prst="rect">
            <a:avLst/>
          </a:prstGeom>
          <a:noFill/>
        </p:spPr>
        <p:txBody>
          <a:bodyPr wrap="square" rtlCol="0">
            <a:spAutoFit/>
          </a:bodyPr>
          <a:lstStyle/>
          <a:p>
            <a:r>
              <a:rPr lang="tr-TR" b="1" dirty="0">
                <a:latin typeface="Amasis MT Pro Black" panose="02040A04050005020304" pitchFamily="18" charset="-94"/>
              </a:rPr>
              <a:t>RAKİPLER</a:t>
            </a:r>
          </a:p>
        </p:txBody>
      </p:sp>
    </p:spTree>
    <p:extLst>
      <p:ext uri="{BB962C8B-B14F-4D97-AF65-F5344CB8AC3E}">
        <p14:creationId xmlns:p14="http://schemas.microsoft.com/office/powerpoint/2010/main" val="426706457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o 6">
            <a:extLst>
              <a:ext uri="{FF2B5EF4-FFF2-40B4-BE49-F238E27FC236}">
                <a16:creationId xmlns:a16="http://schemas.microsoft.com/office/drawing/2014/main" id="{39FE9082-F4CD-8662-88AD-9FFB984932F4}"/>
              </a:ext>
            </a:extLst>
          </p:cNvPr>
          <p:cNvGraphicFramePr>
            <a:graphicFrameLocks noGrp="1"/>
          </p:cNvGraphicFramePr>
          <p:nvPr>
            <p:extLst>
              <p:ext uri="{D42A27DB-BD31-4B8C-83A1-F6EECF244321}">
                <p14:modId xmlns:p14="http://schemas.microsoft.com/office/powerpoint/2010/main" val="2980451972"/>
              </p:ext>
            </p:extLst>
          </p:nvPr>
        </p:nvGraphicFramePr>
        <p:xfrm>
          <a:off x="1120477" y="1257726"/>
          <a:ext cx="9951046" cy="4336403"/>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1958654">
                  <a:extLst>
                    <a:ext uri="{9D8B030D-6E8A-4147-A177-3AD203B41FA5}">
                      <a16:colId xmlns:a16="http://schemas.microsoft.com/office/drawing/2014/main" val="148845059"/>
                    </a:ext>
                  </a:extLst>
                </a:gridCol>
                <a:gridCol w="1994841">
                  <a:extLst>
                    <a:ext uri="{9D8B030D-6E8A-4147-A177-3AD203B41FA5}">
                      <a16:colId xmlns:a16="http://schemas.microsoft.com/office/drawing/2014/main" val="2652508364"/>
                    </a:ext>
                  </a:extLst>
                </a:gridCol>
                <a:gridCol w="1209353">
                  <a:extLst>
                    <a:ext uri="{9D8B030D-6E8A-4147-A177-3AD203B41FA5}">
                      <a16:colId xmlns:a16="http://schemas.microsoft.com/office/drawing/2014/main" val="2634151795"/>
                    </a:ext>
                  </a:extLst>
                </a:gridCol>
                <a:gridCol w="1432866">
                  <a:extLst>
                    <a:ext uri="{9D8B030D-6E8A-4147-A177-3AD203B41FA5}">
                      <a16:colId xmlns:a16="http://schemas.microsoft.com/office/drawing/2014/main" val="1093091022"/>
                    </a:ext>
                  </a:extLst>
                </a:gridCol>
                <a:gridCol w="1483955">
                  <a:extLst>
                    <a:ext uri="{9D8B030D-6E8A-4147-A177-3AD203B41FA5}">
                      <a16:colId xmlns:a16="http://schemas.microsoft.com/office/drawing/2014/main" val="4195324759"/>
                    </a:ext>
                  </a:extLst>
                </a:gridCol>
                <a:gridCol w="1871377">
                  <a:extLst>
                    <a:ext uri="{9D8B030D-6E8A-4147-A177-3AD203B41FA5}">
                      <a16:colId xmlns:a16="http://schemas.microsoft.com/office/drawing/2014/main" val="400815295"/>
                    </a:ext>
                  </a:extLst>
                </a:gridCol>
              </a:tblGrid>
              <a:tr h="584454">
                <a:tc>
                  <a:txBody>
                    <a:bodyPr/>
                    <a:lstStyle/>
                    <a:p>
                      <a:pPr algn="ctr"/>
                      <a:r>
                        <a:rPr lang="tr-TR" sz="2100" b="1" cap="none" spc="0">
                          <a:solidFill>
                            <a:schemeClr val="bg1"/>
                          </a:solidFill>
                        </a:rPr>
                        <a:t>ÜRÜN</a:t>
                      </a:r>
                    </a:p>
                  </a:txBody>
                  <a:tcPr marL="85829" marR="122613" marT="24523" marB="18391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ctr"/>
                      <a:r>
                        <a:rPr lang="tr-TR" sz="2100" b="1" cap="none" spc="0">
                          <a:solidFill>
                            <a:schemeClr val="bg1"/>
                          </a:solidFill>
                        </a:rPr>
                        <a:t>İSTEGELSİN</a:t>
                      </a:r>
                    </a:p>
                  </a:txBody>
                  <a:tcPr marL="85829" marR="122613" marT="24523" marB="18391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ctr"/>
                      <a:r>
                        <a:rPr lang="tr-TR" sz="2100" b="1" cap="none" spc="0">
                          <a:solidFill>
                            <a:schemeClr val="bg1"/>
                          </a:solidFill>
                        </a:rPr>
                        <a:t>GETİR</a:t>
                      </a:r>
                    </a:p>
                  </a:txBody>
                  <a:tcPr marL="85829" marR="122613" marT="24523" marB="18391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ctr"/>
                      <a:r>
                        <a:rPr lang="tr-TR" sz="2100" b="1" cap="none" spc="0">
                          <a:solidFill>
                            <a:schemeClr val="bg1"/>
                          </a:solidFill>
                        </a:rPr>
                        <a:t>BANABİ</a:t>
                      </a:r>
                    </a:p>
                  </a:txBody>
                  <a:tcPr marL="85829" marR="122613" marT="24523" marB="18391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ctr"/>
                      <a:r>
                        <a:rPr lang="tr-TR" sz="2100" b="1" cap="none" spc="0">
                          <a:solidFill>
                            <a:schemeClr val="bg1"/>
                          </a:solidFill>
                        </a:rPr>
                        <a:t>MİGROS</a:t>
                      </a:r>
                    </a:p>
                  </a:txBody>
                  <a:tcPr marL="85829" marR="122613" marT="24523" marB="18391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ctr"/>
                      <a:r>
                        <a:rPr lang="tr-TR" sz="2100" b="1" cap="none" spc="0">
                          <a:solidFill>
                            <a:schemeClr val="bg1"/>
                          </a:solidFill>
                        </a:rPr>
                        <a:t>TRENDYOL</a:t>
                      </a:r>
                    </a:p>
                  </a:txBody>
                  <a:tcPr marL="85829" marR="122613" marT="24523" marB="183919"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3397387138"/>
                  </a:ext>
                </a:extLst>
              </a:tr>
              <a:tr h="502712">
                <a:tc>
                  <a:txBody>
                    <a:bodyPr/>
                    <a:lstStyle/>
                    <a:p>
                      <a:pPr algn="ctr"/>
                      <a:r>
                        <a:rPr lang="tr-TR" sz="1600" cap="none" spc="0">
                          <a:solidFill>
                            <a:schemeClr val="bg1"/>
                          </a:solidFill>
                        </a:rPr>
                        <a:t>YUMURTA</a:t>
                      </a:r>
                    </a:p>
                  </a:txBody>
                  <a:tcPr marL="85829" marR="122613" marT="24523" marB="183919">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29,90</a:t>
                      </a:r>
                    </a:p>
                  </a:txBody>
                  <a:tcPr marL="85829" marR="122613" marT="24523" marB="18391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30,70</a:t>
                      </a:r>
                    </a:p>
                  </a:txBody>
                  <a:tcPr marL="85829" marR="122613" marT="24523" marB="18391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38,95</a:t>
                      </a:r>
                    </a:p>
                  </a:txBody>
                  <a:tcPr marL="85829" marR="122613" marT="24523" marB="18391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26</a:t>
                      </a:r>
                    </a:p>
                  </a:txBody>
                  <a:tcPr marL="85829" marR="122613" marT="24523" marB="18391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35,30</a:t>
                      </a:r>
                    </a:p>
                  </a:txBody>
                  <a:tcPr marL="85829" marR="122613" marT="24523" marB="18391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2269318811"/>
                  </a:ext>
                </a:extLst>
              </a:tr>
              <a:tr h="502712">
                <a:tc>
                  <a:txBody>
                    <a:bodyPr/>
                    <a:lstStyle/>
                    <a:p>
                      <a:pPr algn="ctr"/>
                      <a:r>
                        <a:rPr lang="tr-TR" sz="1600" cap="none" spc="0">
                          <a:solidFill>
                            <a:schemeClr val="bg1"/>
                          </a:solidFill>
                        </a:rPr>
                        <a:t>SÜT ( 1 LİTRE)</a:t>
                      </a:r>
                    </a:p>
                  </a:txBody>
                  <a:tcPr marL="85829" marR="122613" marT="24523" marB="18391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17,45</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17,75</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16,60</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17,45</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17,75</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332703625"/>
                  </a:ext>
                </a:extLst>
              </a:tr>
              <a:tr h="502712">
                <a:tc>
                  <a:txBody>
                    <a:bodyPr/>
                    <a:lstStyle/>
                    <a:p>
                      <a:pPr algn="ctr"/>
                      <a:r>
                        <a:rPr lang="tr-TR" sz="1600" cap="none" spc="0">
                          <a:solidFill>
                            <a:schemeClr val="bg1"/>
                          </a:solidFill>
                        </a:rPr>
                        <a:t>SU (5 LİTRE)</a:t>
                      </a:r>
                    </a:p>
                  </a:txBody>
                  <a:tcPr marL="85829" marR="122613" marT="24523" marB="183919">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8,95</a:t>
                      </a:r>
                    </a:p>
                  </a:txBody>
                  <a:tcPr marL="85829" marR="122613" marT="24523" marB="18391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10,95</a:t>
                      </a:r>
                    </a:p>
                  </a:txBody>
                  <a:tcPr marL="85829" marR="122613" marT="24523" marB="18391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9,87</a:t>
                      </a:r>
                    </a:p>
                  </a:txBody>
                  <a:tcPr marL="85829" marR="122613" marT="24523" marB="18391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7,50</a:t>
                      </a:r>
                    </a:p>
                  </a:txBody>
                  <a:tcPr marL="85829" marR="122613" marT="24523" marB="18391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10,35</a:t>
                      </a:r>
                    </a:p>
                  </a:txBody>
                  <a:tcPr marL="85829" marR="122613" marT="24523" marB="18391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4010210146"/>
                  </a:ext>
                </a:extLst>
              </a:tr>
              <a:tr h="993163">
                <a:tc>
                  <a:txBody>
                    <a:bodyPr/>
                    <a:lstStyle/>
                    <a:p>
                      <a:pPr algn="ctr"/>
                      <a:r>
                        <a:rPr lang="tr-TR" sz="1600" cap="none" spc="0">
                          <a:solidFill>
                            <a:schemeClr val="bg1"/>
                          </a:solidFill>
                        </a:rPr>
                        <a:t>DOMESTOS ÇAMAŞIR SUYU 750ML</a:t>
                      </a:r>
                    </a:p>
                  </a:txBody>
                  <a:tcPr marL="85829" marR="122613" marT="24523" marB="18391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13,13</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18,99</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18,75</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13,13</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cap="none" spc="0">
                          <a:solidFill>
                            <a:schemeClr val="bg1"/>
                          </a:solidFill>
                        </a:rPr>
                        <a:t>13,13</a:t>
                      </a:r>
                    </a:p>
                    <a:p>
                      <a:pPr algn="ctr"/>
                      <a:endParaRPr lang="tr-TR" sz="1600" cap="none" spc="0">
                        <a:solidFill>
                          <a:schemeClr val="bg1"/>
                        </a:solidFill>
                      </a:endParaRP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845555560"/>
                  </a:ext>
                </a:extLst>
              </a:tr>
              <a:tr h="747938">
                <a:tc>
                  <a:txBody>
                    <a:bodyPr/>
                    <a:lstStyle/>
                    <a:p>
                      <a:pPr algn="ctr"/>
                      <a:r>
                        <a:rPr lang="tr-TR" sz="1600" cap="none" spc="0">
                          <a:solidFill>
                            <a:schemeClr val="bg1"/>
                          </a:solidFill>
                        </a:rPr>
                        <a:t>COCA COLA</a:t>
                      </a:r>
                    </a:p>
                    <a:p>
                      <a:pPr algn="ctr"/>
                      <a:r>
                        <a:rPr lang="tr-TR" sz="1600" cap="none" spc="0">
                          <a:solidFill>
                            <a:schemeClr val="bg1"/>
                          </a:solidFill>
                        </a:rPr>
                        <a:t>1L</a:t>
                      </a:r>
                    </a:p>
                  </a:txBody>
                  <a:tcPr marL="85829" marR="122613" marT="24523" marB="183919">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12,50</a:t>
                      </a:r>
                    </a:p>
                  </a:txBody>
                  <a:tcPr marL="85829" marR="122613" marT="24523" marB="18391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14,50</a:t>
                      </a:r>
                    </a:p>
                  </a:txBody>
                  <a:tcPr marL="85829" marR="122613" marT="24523" marB="18391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13,50</a:t>
                      </a:r>
                    </a:p>
                  </a:txBody>
                  <a:tcPr marL="85829" marR="122613" marT="24523" marB="18391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12.50</a:t>
                      </a:r>
                    </a:p>
                  </a:txBody>
                  <a:tcPr marL="85829" marR="122613" marT="24523" marB="18391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ctr"/>
                      <a:r>
                        <a:rPr lang="tr-TR" sz="1600" cap="none" spc="0">
                          <a:solidFill>
                            <a:schemeClr val="bg1"/>
                          </a:solidFill>
                        </a:rPr>
                        <a:t>12.50</a:t>
                      </a:r>
                    </a:p>
                  </a:txBody>
                  <a:tcPr marL="85829" marR="122613" marT="24523" marB="18391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212801917"/>
                  </a:ext>
                </a:extLst>
              </a:tr>
              <a:tr h="502712">
                <a:tc>
                  <a:txBody>
                    <a:bodyPr/>
                    <a:lstStyle/>
                    <a:p>
                      <a:pPr algn="ctr"/>
                      <a:r>
                        <a:rPr lang="tr-TR" sz="1600" cap="none" spc="0">
                          <a:solidFill>
                            <a:schemeClr val="bg1"/>
                          </a:solidFill>
                        </a:rPr>
                        <a:t>YOĞURT 500MG</a:t>
                      </a:r>
                    </a:p>
                  </a:txBody>
                  <a:tcPr marL="85829" marR="122613" marT="24523" marB="18391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13,50</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14,99</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17,50</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15,95</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ctr"/>
                      <a:r>
                        <a:rPr lang="tr-TR" sz="1600" cap="none" spc="0">
                          <a:solidFill>
                            <a:schemeClr val="bg1"/>
                          </a:solidFill>
                        </a:rPr>
                        <a:t>15,95</a:t>
                      </a:r>
                    </a:p>
                  </a:txBody>
                  <a:tcPr marL="85829" marR="122613" marT="24523" marB="18391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742256994"/>
                  </a:ext>
                </a:extLst>
              </a:tr>
            </a:tbl>
          </a:graphicData>
        </a:graphic>
      </p:graphicFrame>
    </p:spTree>
    <p:extLst>
      <p:ext uri="{BB962C8B-B14F-4D97-AF65-F5344CB8AC3E}">
        <p14:creationId xmlns:p14="http://schemas.microsoft.com/office/powerpoint/2010/main" val="37135125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C98A5C3E-F88A-041E-339C-FC673F97E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14" y="3888503"/>
            <a:ext cx="5491019" cy="2319955"/>
          </a:xfrm>
          <a:prstGeom prst="rect">
            <a:avLst/>
          </a:prstGeom>
          <a:gradFill flip="none" rotWithShape="1">
            <a:gsLst>
              <a:gs pos="100000">
                <a:schemeClr val="accent5">
                  <a:lumMod val="5000"/>
                  <a:lumOff val="95000"/>
                </a:schemeClr>
              </a:gs>
              <a:gs pos="0">
                <a:schemeClr val="accent5">
                  <a:lumMod val="45000"/>
                  <a:lumOff val="55000"/>
                </a:schemeClr>
              </a:gs>
              <a:gs pos="15000">
                <a:schemeClr val="accent5">
                  <a:lumMod val="45000"/>
                  <a:lumOff val="55000"/>
                </a:schemeClr>
              </a:gs>
              <a:gs pos="39000">
                <a:schemeClr val="accent5">
                  <a:lumMod val="30000"/>
                  <a:lumOff val="70000"/>
                </a:schemeClr>
              </a:gs>
            </a:gsLst>
            <a:lin ang="10800000" scaled="1"/>
            <a:tileRect/>
          </a:gradFill>
        </p:spPr>
      </p:pic>
      <p:sp>
        <p:nvSpPr>
          <p:cNvPr id="44" name="Metin kutusu 6">
            <a:extLst>
              <a:ext uri="{FF2B5EF4-FFF2-40B4-BE49-F238E27FC236}">
                <a16:creationId xmlns:a16="http://schemas.microsoft.com/office/drawing/2014/main" id="{6852F4B3-5EA7-E61C-7344-B870E99371A9}"/>
              </a:ext>
            </a:extLst>
          </p:cNvPr>
          <p:cNvSpPr txBox="1"/>
          <p:nvPr/>
        </p:nvSpPr>
        <p:spPr>
          <a:xfrm>
            <a:off x="7169101" y="521207"/>
            <a:ext cx="4496426" cy="59577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1" dirty="0" err="1"/>
              <a:t>Türkiye’nin</a:t>
            </a:r>
            <a:r>
              <a:rPr lang="en-US" sz="1500" b="1" dirty="0"/>
              <a:t> </a:t>
            </a:r>
            <a:r>
              <a:rPr lang="en-US" sz="1500" b="1" dirty="0" err="1"/>
              <a:t>tamamen</a:t>
            </a:r>
            <a:r>
              <a:rPr lang="en-US" sz="1500" b="1" dirty="0"/>
              <a:t> online </a:t>
            </a:r>
            <a:r>
              <a:rPr lang="en-US" sz="1500" b="1" dirty="0" err="1"/>
              <a:t>süpermarketi</a:t>
            </a:r>
            <a:r>
              <a:rPr lang="en-US" sz="1500" b="1" dirty="0"/>
              <a:t> </a:t>
            </a:r>
            <a:r>
              <a:rPr lang="en-US" sz="1500" b="1" dirty="0" err="1"/>
              <a:t>olan</a:t>
            </a:r>
            <a:r>
              <a:rPr lang="en-US" sz="1500" b="1" dirty="0"/>
              <a:t> </a:t>
            </a:r>
            <a:r>
              <a:rPr lang="en-US" sz="1500" b="1" dirty="0" err="1"/>
              <a:t>istegelsin</a:t>
            </a:r>
            <a:r>
              <a:rPr lang="en-US" sz="1500" b="1" dirty="0"/>
              <a:t> </a:t>
            </a:r>
            <a:r>
              <a:rPr lang="en-US" sz="1500" b="1" dirty="0" err="1"/>
              <a:t>ve</a:t>
            </a:r>
            <a:r>
              <a:rPr lang="en-US" sz="1500" b="1" dirty="0"/>
              <a:t> </a:t>
            </a:r>
            <a:r>
              <a:rPr lang="en-US" sz="1500" b="1" dirty="0" err="1"/>
              <a:t>günlük</a:t>
            </a:r>
            <a:r>
              <a:rPr lang="en-US" sz="1500" b="1" dirty="0"/>
              <a:t> </a:t>
            </a:r>
            <a:r>
              <a:rPr lang="en-US" sz="1500" b="1" dirty="0" err="1"/>
              <a:t>hayatta</a:t>
            </a:r>
            <a:r>
              <a:rPr lang="en-US" sz="1500" b="1" dirty="0"/>
              <a:t> </a:t>
            </a:r>
            <a:r>
              <a:rPr lang="en-US" sz="1500" b="1" dirty="0" err="1"/>
              <a:t>tüketicilerin</a:t>
            </a:r>
            <a:r>
              <a:rPr lang="en-US" sz="1500" b="1" dirty="0"/>
              <a:t> </a:t>
            </a:r>
            <a:r>
              <a:rPr lang="en-US" sz="1500" b="1" dirty="0" err="1"/>
              <a:t>ihtiyacını</a:t>
            </a:r>
            <a:r>
              <a:rPr lang="en-US" sz="1500" b="1" dirty="0"/>
              <a:t> </a:t>
            </a:r>
            <a:r>
              <a:rPr lang="en-US" sz="1500" b="1" dirty="0" err="1"/>
              <a:t>karşılamayı</a:t>
            </a:r>
            <a:r>
              <a:rPr lang="en-US" sz="1500" b="1" dirty="0"/>
              <a:t> </a:t>
            </a:r>
            <a:r>
              <a:rPr lang="en-US" sz="1500" b="1" dirty="0" err="1"/>
              <a:t>hedefleyen</a:t>
            </a:r>
            <a:r>
              <a:rPr lang="en-US" sz="1500" b="1" dirty="0"/>
              <a:t> online </a:t>
            </a:r>
            <a:r>
              <a:rPr lang="en-US" sz="1500" b="1" dirty="0" err="1"/>
              <a:t>alışveriş</a:t>
            </a:r>
            <a:r>
              <a:rPr lang="en-US" sz="1500" b="1" dirty="0"/>
              <a:t> </a:t>
            </a:r>
            <a:r>
              <a:rPr lang="en-US" sz="1500" b="1" dirty="0" err="1"/>
              <a:t>platformu</a:t>
            </a:r>
            <a:r>
              <a:rPr lang="en-US" sz="1500" b="1" dirty="0"/>
              <a:t> </a:t>
            </a:r>
            <a:r>
              <a:rPr lang="en-US" sz="1500" b="1" dirty="0" err="1"/>
              <a:t>İş</a:t>
            </a:r>
            <a:r>
              <a:rPr lang="en-US" sz="1500" b="1" dirty="0"/>
              <a:t> </a:t>
            </a:r>
            <a:r>
              <a:rPr lang="en-US" sz="1500" b="1" dirty="0" err="1"/>
              <a:t>Bankası’nın</a:t>
            </a:r>
            <a:r>
              <a:rPr lang="en-US" sz="1500" b="1" dirty="0"/>
              <a:t> </a:t>
            </a:r>
            <a:r>
              <a:rPr lang="en-US" sz="1500" b="1" dirty="0" err="1"/>
              <a:t>iştiraki</a:t>
            </a:r>
            <a:r>
              <a:rPr lang="en-US" sz="1500" b="1" dirty="0"/>
              <a:t> </a:t>
            </a:r>
            <a:r>
              <a:rPr lang="en-US" sz="1500" b="1" dirty="0" err="1"/>
              <a:t>Pazarama</a:t>
            </a:r>
            <a:r>
              <a:rPr lang="en-US" sz="1500" b="1" dirty="0"/>
              <a:t>, </a:t>
            </a:r>
            <a:r>
              <a:rPr lang="en-US" sz="1500" b="1" dirty="0" err="1"/>
              <a:t>iş</a:t>
            </a:r>
            <a:r>
              <a:rPr lang="en-US" sz="1500" b="1" dirty="0"/>
              <a:t> </a:t>
            </a:r>
            <a:r>
              <a:rPr lang="en-US" sz="1500" b="1" dirty="0" err="1"/>
              <a:t>birliğine</a:t>
            </a:r>
            <a:r>
              <a:rPr lang="en-US" sz="1500" b="1" dirty="0"/>
              <a:t> </a:t>
            </a:r>
            <a:r>
              <a:rPr lang="en-US" sz="1500" b="1" dirty="0" err="1"/>
              <a:t>imza</a:t>
            </a:r>
            <a:r>
              <a:rPr lang="en-US" sz="1500" b="1" dirty="0"/>
              <a:t> </a:t>
            </a:r>
            <a:r>
              <a:rPr lang="en-US" sz="1500" b="1" dirty="0" err="1"/>
              <a:t>atarak</a:t>
            </a:r>
            <a:r>
              <a:rPr lang="en-US" sz="1500" b="1" dirty="0"/>
              <a:t> </a:t>
            </a:r>
            <a:r>
              <a:rPr lang="en-US" sz="1500" b="1" dirty="0" err="1"/>
              <a:t>güçlerini</a:t>
            </a:r>
            <a:r>
              <a:rPr lang="en-US" sz="1500" b="1" dirty="0"/>
              <a:t> </a:t>
            </a:r>
            <a:r>
              <a:rPr lang="en-US" sz="1500" b="1" dirty="0" err="1"/>
              <a:t>birleştirdi</a:t>
            </a:r>
            <a:r>
              <a:rPr lang="en-US" sz="1500" b="1" dirty="0"/>
              <a:t>.</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b="0" dirty="0" err="1">
                <a:effectLst/>
              </a:rPr>
              <a:t>Şirketten</a:t>
            </a:r>
            <a:r>
              <a:rPr lang="en-US" sz="1500" b="0" dirty="0">
                <a:effectLst/>
              </a:rPr>
              <a:t> </a:t>
            </a:r>
            <a:r>
              <a:rPr lang="en-US" sz="1500" b="0" dirty="0" err="1">
                <a:effectLst/>
              </a:rPr>
              <a:t>yapılan</a:t>
            </a:r>
            <a:r>
              <a:rPr lang="en-US" sz="1500" b="0" dirty="0">
                <a:effectLst/>
              </a:rPr>
              <a:t> </a:t>
            </a:r>
            <a:r>
              <a:rPr lang="en-US" sz="1500" b="0" dirty="0" err="1">
                <a:effectLst/>
              </a:rPr>
              <a:t>açıklamada</a:t>
            </a:r>
            <a:r>
              <a:rPr lang="en-US" sz="1500" b="0" dirty="0">
                <a:effectLst/>
              </a:rPr>
              <a:t> </a:t>
            </a:r>
            <a:r>
              <a:rPr lang="en-US" sz="1500" b="0" dirty="0" err="1">
                <a:effectLst/>
              </a:rPr>
              <a:t>görüşlerine</a:t>
            </a:r>
            <a:r>
              <a:rPr lang="en-US" sz="1500" b="0" dirty="0">
                <a:effectLst/>
              </a:rPr>
              <a:t> </a:t>
            </a:r>
            <a:r>
              <a:rPr lang="en-US" sz="1500" b="0" dirty="0" err="1">
                <a:effectLst/>
              </a:rPr>
              <a:t>yer</a:t>
            </a:r>
            <a:r>
              <a:rPr lang="en-US" sz="1500" b="0" dirty="0">
                <a:effectLst/>
              </a:rPr>
              <a:t> </a:t>
            </a:r>
            <a:r>
              <a:rPr lang="en-US" sz="1500" b="0" dirty="0" err="1">
                <a:effectLst/>
              </a:rPr>
              <a:t>verilen</a:t>
            </a:r>
            <a:r>
              <a:rPr lang="en-US" sz="1500" b="0" dirty="0">
                <a:effectLst/>
              </a:rPr>
              <a:t> </a:t>
            </a:r>
            <a:r>
              <a:rPr lang="en-US" sz="1500" b="0" dirty="0" err="1">
                <a:effectLst/>
              </a:rPr>
              <a:t>istegelsin</a:t>
            </a:r>
            <a:r>
              <a:rPr lang="en-US" sz="1500" b="0" dirty="0">
                <a:effectLst/>
              </a:rPr>
              <a:t> </a:t>
            </a:r>
            <a:r>
              <a:rPr lang="en-US" sz="1500" b="0" dirty="0" err="1">
                <a:effectLst/>
              </a:rPr>
              <a:t>Üst</a:t>
            </a:r>
            <a:r>
              <a:rPr lang="en-US" sz="1500" b="0" dirty="0">
                <a:effectLst/>
              </a:rPr>
              <a:t> </a:t>
            </a:r>
            <a:r>
              <a:rPr lang="en-US" sz="1500" b="0" dirty="0" err="1">
                <a:effectLst/>
              </a:rPr>
              <a:t>Yöneticisi</a:t>
            </a:r>
            <a:r>
              <a:rPr lang="en-US" sz="1500" b="0" dirty="0">
                <a:effectLst/>
              </a:rPr>
              <a:t> (CEO) </a:t>
            </a:r>
            <a:r>
              <a:rPr lang="en-US" sz="1500" b="0" dirty="0" err="1">
                <a:effectLst/>
              </a:rPr>
              <a:t>Dehşan</a:t>
            </a:r>
            <a:r>
              <a:rPr lang="en-US" sz="1500" b="0" dirty="0">
                <a:effectLst/>
              </a:rPr>
              <a:t> </a:t>
            </a:r>
            <a:r>
              <a:rPr lang="en-US" sz="1500" b="0" dirty="0" err="1">
                <a:effectLst/>
              </a:rPr>
              <a:t>Ertürk</a:t>
            </a:r>
            <a:r>
              <a:rPr lang="en-US" sz="1500" b="0" dirty="0">
                <a:effectLst/>
              </a:rPr>
              <a:t>, </a:t>
            </a:r>
            <a:r>
              <a:rPr lang="en-US" sz="1500" b="0" dirty="0" err="1">
                <a:effectLst/>
              </a:rPr>
              <a:t>tüketiciye</a:t>
            </a:r>
            <a:r>
              <a:rPr lang="en-US" sz="1500" b="0" dirty="0">
                <a:effectLst/>
              </a:rPr>
              <a:t> </a:t>
            </a:r>
            <a:r>
              <a:rPr lang="en-US" sz="1500" b="0" dirty="0" err="1">
                <a:effectLst/>
              </a:rPr>
              <a:t>ulaştıkları</a:t>
            </a:r>
            <a:r>
              <a:rPr lang="en-US" sz="1500" b="0" dirty="0">
                <a:effectLst/>
              </a:rPr>
              <a:t> </a:t>
            </a:r>
            <a:r>
              <a:rPr lang="en-US" sz="1500" b="0" dirty="0" err="1">
                <a:effectLst/>
              </a:rPr>
              <a:t>mecraları</a:t>
            </a:r>
            <a:r>
              <a:rPr lang="en-US" sz="1500" b="0" dirty="0">
                <a:effectLst/>
              </a:rPr>
              <a:t> </a:t>
            </a:r>
            <a:r>
              <a:rPr lang="en-US" sz="1500" b="0" dirty="0" err="1">
                <a:effectLst/>
              </a:rPr>
              <a:t>çeşitlendirmeyi</a:t>
            </a:r>
            <a:r>
              <a:rPr lang="en-US" sz="1500" b="0" dirty="0">
                <a:effectLst/>
              </a:rPr>
              <a:t> </a:t>
            </a:r>
            <a:r>
              <a:rPr lang="en-US" sz="1500" b="0" dirty="0" err="1">
                <a:effectLst/>
              </a:rPr>
              <a:t>ve</a:t>
            </a:r>
            <a:r>
              <a:rPr lang="en-US" sz="1500" b="0" dirty="0">
                <a:effectLst/>
              </a:rPr>
              <a:t> </a:t>
            </a:r>
            <a:r>
              <a:rPr lang="en-US" sz="1500" b="0" dirty="0" err="1">
                <a:effectLst/>
              </a:rPr>
              <a:t>avantajlı</a:t>
            </a:r>
            <a:r>
              <a:rPr lang="en-US" sz="1500" b="0" dirty="0">
                <a:effectLst/>
              </a:rPr>
              <a:t> </a:t>
            </a:r>
            <a:r>
              <a:rPr lang="en-US" sz="1500" b="0" dirty="0" err="1">
                <a:effectLst/>
              </a:rPr>
              <a:t>alışveriş</a:t>
            </a:r>
            <a:r>
              <a:rPr lang="en-US" sz="1500" b="0" dirty="0">
                <a:effectLst/>
              </a:rPr>
              <a:t> </a:t>
            </a:r>
            <a:r>
              <a:rPr lang="en-US" sz="1500" b="0" dirty="0" err="1">
                <a:effectLst/>
              </a:rPr>
              <a:t>deneyiminden</a:t>
            </a:r>
            <a:r>
              <a:rPr lang="en-US" sz="1500" b="0" dirty="0">
                <a:effectLst/>
              </a:rPr>
              <a:t> </a:t>
            </a:r>
            <a:r>
              <a:rPr lang="en-US" sz="1500" b="0" dirty="0" err="1">
                <a:effectLst/>
              </a:rPr>
              <a:t>daha</a:t>
            </a:r>
            <a:r>
              <a:rPr lang="en-US" sz="1500" b="0" dirty="0">
                <a:effectLst/>
              </a:rPr>
              <a:t> </a:t>
            </a:r>
            <a:r>
              <a:rPr lang="en-US" sz="1500" b="0" dirty="0" err="1">
                <a:effectLst/>
              </a:rPr>
              <a:t>fazla</a:t>
            </a:r>
            <a:r>
              <a:rPr lang="en-US" sz="1500" b="0" dirty="0">
                <a:effectLst/>
              </a:rPr>
              <a:t> </a:t>
            </a:r>
            <a:r>
              <a:rPr lang="en-US" sz="1500" b="0" dirty="0" err="1">
                <a:effectLst/>
              </a:rPr>
              <a:t>müşterinin</a:t>
            </a:r>
            <a:r>
              <a:rPr lang="en-US" sz="1500" b="0" dirty="0">
                <a:effectLst/>
              </a:rPr>
              <a:t> </a:t>
            </a:r>
            <a:r>
              <a:rPr lang="en-US" sz="1500" b="0" dirty="0" err="1">
                <a:effectLst/>
              </a:rPr>
              <a:t>yararlanmasını</a:t>
            </a:r>
            <a:r>
              <a:rPr lang="en-US" sz="1500" b="0" dirty="0">
                <a:effectLst/>
              </a:rPr>
              <a:t> </a:t>
            </a:r>
            <a:r>
              <a:rPr lang="en-US" sz="1500" b="0" dirty="0" err="1">
                <a:effectLst/>
              </a:rPr>
              <a:t>hedeflediklerini</a:t>
            </a:r>
            <a:r>
              <a:rPr lang="en-US" sz="1500" b="0" dirty="0">
                <a:effectLst/>
              </a:rPr>
              <a:t> </a:t>
            </a:r>
            <a:r>
              <a:rPr lang="en-US" sz="1500" b="0" dirty="0" err="1">
                <a:effectLst/>
              </a:rPr>
              <a:t>belirtti</a:t>
            </a:r>
            <a:r>
              <a:rPr lang="en-US" sz="1500" b="0" dirty="0">
                <a:effectLst/>
              </a:rPr>
              <a:t>.</a:t>
            </a:r>
          </a:p>
          <a:p>
            <a:pPr>
              <a:lnSpc>
                <a:spcPct val="90000"/>
              </a:lnSpc>
              <a:spcAft>
                <a:spcPts val="600"/>
              </a:spcAft>
            </a:pPr>
            <a:endParaRPr lang="tr-TR" sz="1500" b="0" dirty="0">
              <a:effectLst/>
            </a:endParaRPr>
          </a:p>
          <a:p>
            <a:pPr>
              <a:lnSpc>
                <a:spcPct val="90000"/>
              </a:lnSpc>
              <a:spcAft>
                <a:spcPts val="600"/>
              </a:spcAft>
            </a:pPr>
            <a:r>
              <a:rPr lang="en-US" sz="1500" b="0" dirty="0" err="1">
                <a:effectLst/>
              </a:rPr>
              <a:t>Ertürk</a:t>
            </a:r>
            <a:r>
              <a:rPr lang="en-US" sz="1500" b="0" dirty="0">
                <a:effectLst/>
              </a:rPr>
              <a:t>, </a:t>
            </a:r>
            <a:r>
              <a:rPr lang="en-US" sz="1500" b="0" dirty="0" err="1">
                <a:effectLst/>
              </a:rPr>
              <a:t>şunları</a:t>
            </a:r>
            <a:r>
              <a:rPr lang="en-US" sz="1500" b="0" dirty="0">
                <a:effectLst/>
              </a:rPr>
              <a:t> </a:t>
            </a:r>
            <a:r>
              <a:rPr lang="en-US" sz="1500" b="0" dirty="0" err="1">
                <a:effectLst/>
              </a:rPr>
              <a:t>kaydetti</a:t>
            </a:r>
            <a:r>
              <a:rPr lang="en-US" sz="1500" b="0" dirty="0">
                <a:effectLst/>
              </a:rPr>
              <a:t>:</a:t>
            </a:r>
          </a:p>
          <a:p>
            <a:pPr indent="-228600">
              <a:lnSpc>
                <a:spcPct val="90000"/>
              </a:lnSpc>
              <a:spcAft>
                <a:spcPts val="600"/>
              </a:spcAft>
              <a:buFont typeface="Arial" panose="020B0604020202020204" pitchFamily="34" charset="0"/>
              <a:buChar char="•"/>
            </a:pPr>
            <a:endParaRPr lang="en-US" sz="1500" b="0" dirty="0">
              <a:effectLst/>
            </a:endParaRPr>
          </a:p>
          <a:p>
            <a:pPr indent="-228600">
              <a:lnSpc>
                <a:spcPct val="90000"/>
              </a:lnSpc>
              <a:spcAft>
                <a:spcPts val="600"/>
              </a:spcAft>
              <a:buFont typeface="Arial" panose="020B0604020202020204" pitchFamily="34" charset="0"/>
              <a:buChar char="•"/>
            </a:pPr>
            <a:r>
              <a:rPr lang="en-US" sz="1500" b="0" dirty="0">
                <a:effectLst/>
              </a:rPr>
              <a:t>'</a:t>
            </a:r>
            <a:r>
              <a:rPr lang="en-US" sz="1500" b="0" dirty="0" err="1">
                <a:effectLst/>
              </a:rPr>
              <a:t>Pazarama'yı</a:t>
            </a:r>
            <a:r>
              <a:rPr lang="en-US" sz="1500" b="0" dirty="0">
                <a:effectLst/>
              </a:rPr>
              <a:t> da </a:t>
            </a:r>
            <a:r>
              <a:rPr lang="en-US" sz="1500" b="0" dirty="0" err="1">
                <a:effectLst/>
              </a:rPr>
              <a:t>iş</a:t>
            </a:r>
            <a:r>
              <a:rPr lang="en-US" sz="1500" b="0" dirty="0">
                <a:effectLst/>
              </a:rPr>
              <a:t> </a:t>
            </a:r>
            <a:r>
              <a:rPr lang="en-US" sz="1500" b="0" dirty="0" err="1">
                <a:effectLst/>
              </a:rPr>
              <a:t>ortaklarımız</a:t>
            </a:r>
            <a:r>
              <a:rPr lang="en-US" sz="1500" b="0" dirty="0">
                <a:effectLst/>
              </a:rPr>
              <a:t> </a:t>
            </a:r>
            <a:r>
              <a:rPr lang="en-US" sz="1500" b="0" dirty="0" err="1">
                <a:effectLst/>
              </a:rPr>
              <a:t>arasına</a:t>
            </a:r>
            <a:r>
              <a:rPr lang="en-US" sz="1500" b="0" dirty="0">
                <a:effectLst/>
              </a:rPr>
              <a:t> </a:t>
            </a:r>
            <a:r>
              <a:rPr lang="en-US" sz="1500" b="0" dirty="0" err="1">
                <a:effectLst/>
              </a:rPr>
              <a:t>dahil</a:t>
            </a:r>
            <a:r>
              <a:rPr lang="en-US" sz="1500" b="0" dirty="0">
                <a:effectLst/>
              </a:rPr>
              <a:t> </a:t>
            </a:r>
            <a:r>
              <a:rPr lang="en-US" sz="1500" b="0" dirty="0" err="1">
                <a:effectLst/>
              </a:rPr>
              <a:t>etmekten</a:t>
            </a:r>
            <a:r>
              <a:rPr lang="en-US" sz="1500" b="0" dirty="0">
                <a:effectLst/>
              </a:rPr>
              <a:t> </a:t>
            </a:r>
            <a:r>
              <a:rPr lang="en-US" sz="1500" b="0" dirty="0" err="1">
                <a:effectLst/>
              </a:rPr>
              <a:t>mutluluk</a:t>
            </a:r>
            <a:r>
              <a:rPr lang="en-US" sz="1500" b="0" dirty="0">
                <a:effectLst/>
              </a:rPr>
              <a:t> </a:t>
            </a:r>
            <a:r>
              <a:rPr lang="en-US" sz="1500" b="0" dirty="0" err="1">
                <a:effectLst/>
              </a:rPr>
              <a:t>duyuyoruz</a:t>
            </a:r>
            <a:r>
              <a:rPr lang="en-US" sz="1500" b="0" dirty="0">
                <a:effectLst/>
              </a:rPr>
              <a:t>. </a:t>
            </a:r>
            <a:r>
              <a:rPr lang="en-US" sz="1500" b="0" dirty="0" err="1">
                <a:effectLst/>
              </a:rPr>
              <a:t>Pazarama</a:t>
            </a:r>
            <a:r>
              <a:rPr lang="en-US" sz="1500" b="0" dirty="0">
                <a:effectLst/>
              </a:rPr>
              <a:t> </a:t>
            </a:r>
            <a:r>
              <a:rPr lang="en-US" sz="1500" b="0" dirty="0" err="1">
                <a:effectLst/>
              </a:rPr>
              <a:t>ve</a:t>
            </a:r>
            <a:r>
              <a:rPr lang="en-US" sz="1500" b="0" dirty="0">
                <a:effectLst/>
              </a:rPr>
              <a:t> </a:t>
            </a:r>
            <a:r>
              <a:rPr lang="en-US" sz="1500" b="0" dirty="0" err="1">
                <a:effectLst/>
              </a:rPr>
              <a:t>istegelsin'in</a:t>
            </a:r>
            <a:r>
              <a:rPr lang="en-US" sz="1500" b="0" dirty="0">
                <a:effectLst/>
              </a:rPr>
              <a:t> </a:t>
            </a:r>
            <a:r>
              <a:rPr lang="en-US" sz="1500" b="0" dirty="0" err="1">
                <a:effectLst/>
              </a:rPr>
              <a:t>deneyimli</a:t>
            </a:r>
            <a:r>
              <a:rPr lang="en-US" sz="1500" b="0" dirty="0">
                <a:effectLst/>
              </a:rPr>
              <a:t> </a:t>
            </a:r>
            <a:r>
              <a:rPr lang="en-US" sz="1500" b="0" dirty="0" err="1">
                <a:effectLst/>
              </a:rPr>
              <a:t>ekiplerinin</a:t>
            </a:r>
            <a:r>
              <a:rPr lang="en-US" sz="1500" b="0" dirty="0">
                <a:effectLst/>
              </a:rPr>
              <a:t> </a:t>
            </a:r>
            <a:r>
              <a:rPr lang="en-US" sz="1500" b="0" dirty="0" err="1">
                <a:effectLst/>
              </a:rPr>
              <a:t>güçlerini</a:t>
            </a:r>
            <a:r>
              <a:rPr lang="en-US" sz="1500" b="0" dirty="0">
                <a:effectLst/>
              </a:rPr>
              <a:t> </a:t>
            </a:r>
            <a:r>
              <a:rPr lang="en-US" sz="1500" b="0" dirty="0" err="1">
                <a:effectLst/>
              </a:rPr>
              <a:t>birleştirerek</a:t>
            </a:r>
            <a:r>
              <a:rPr lang="en-US" sz="1500" b="0" dirty="0">
                <a:effectLst/>
              </a:rPr>
              <a:t>, </a:t>
            </a:r>
            <a:r>
              <a:rPr lang="en-US" sz="1500" b="0" dirty="0" err="1">
                <a:effectLst/>
              </a:rPr>
              <a:t>uyumlu</a:t>
            </a:r>
            <a:r>
              <a:rPr lang="en-US" sz="1500" b="0" dirty="0">
                <a:effectLst/>
              </a:rPr>
              <a:t> </a:t>
            </a:r>
            <a:r>
              <a:rPr lang="en-US" sz="1500" b="0" dirty="0" err="1">
                <a:effectLst/>
              </a:rPr>
              <a:t>ve</a:t>
            </a:r>
            <a:r>
              <a:rPr lang="en-US" sz="1500" b="0" dirty="0">
                <a:effectLst/>
              </a:rPr>
              <a:t> </a:t>
            </a:r>
            <a:r>
              <a:rPr lang="en-US" sz="1500" b="0" dirty="0" err="1">
                <a:effectLst/>
              </a:rPr>
              <a:t>hızlı</a:t>
            </a:r>
            <a:r>
              <a:rPr lang="en-US" sz="1500" b="0" dirty="0">
                <a:effectLst/>
              </a:rPr>
              <a:t> </a:t>
            </a:r>
            <a:r>
              <a:rPr lang="en-US" sz="1500" b="0" dirty="0" err="1">
                <a:effectLst/>
              </a:rPr>
              <a:t>çalışmaları</a:t>
            </a:r>
            <a:r>
              <a:rPr lang="en-US" sz="1500" b="0" dirty="0">
                <a:effectLst/>
              </a:rPr>
              <a:t> </a:t>
            </a:r>
            <a:r>
              <a:rPr lang="en-US" sz="1500" b="0" dirty="0" err="1">
                <a:effectLst/>
              </a:rPr>
              <a:t>sonucu</a:t>
            </a:r>
            <a:r>
              <a:rPr lang="en-US" sz="1500" b="0" dirty="0">
                <a:effectLst/>
              </a:rPr>
              <a:t> </a:t>
            </a:r>
            <a:r>
              <a:rPr lang="en-US" sz="1500" b="0" dirty="0" err="1">
                <a:effectLst/>
              </a:rPr>
              <a:t>karşılıklı</a:t>
            </a:r>
            <a:r>
              <a:rPr lang="en-US" sz="1500" b="0" dirty="0">
                <a:effectLst/>
              </a:rPr>
              <a:t> </a:t>
            </a:r>
            <a:r>
              <a:rPr lang="en-US" sz="1500" b="0" dirty="0" err="1">
                <a:effectLst/>
              </a:rPr>
              <a:t>entegrasyonları</a:t>
            </a:r>
            <a:r>
              <a:rPr lang="en-US" sz="1500" b="0" dirty="0">
                <a:effectLst/>
              </a:rPr>
              <a:t> </a:t>
            </a:r>
            <a:r>
              <a:rPr lang="en-US" sz="1500" b="0" dirty="0" err="1">
                <a:effectLst/>
              </a:rPr>
              <a:t>başarıyla</a:t>
            </a:r>
            <a:r>
              <a:rPr lang="en-US" sz="1500" b="0" dirty="0">
                <a:effectLst/>
              </a:rPr>
              <a:t> </a:t>
            </a:r>
            <a:r>
              <a:rPr lang="en-US" sz="1500" b="0" dirty="0" err="1">
                <a:effectLst/>
              </a:rPr>
              <a:t>tamamladık</a:t>
            </a:r>
            <a:r>
              <a:rPr lang="en-US" sz="1500" b="0" dirty="0">
                <a:effectLst/>
              </a:rPr>
              <a:t>. </a:t>
            </a:r>
            <a:r>
              <a:rPr lang="en-US" sz="1500" b="0" dirty="0" err="1">
                <a:effectLst/>
              </a:rPr>
              <a:t>Bundan</a:t>
            </a:r>
            <a:r>
              <a:rPr lang="en-US" sz="1500" b="0" dirty="0">
                <a:effectLst/>
              </a:rPr>
              <a:t> </a:t>
            </a:r>
            <a:r>
              <a:rPr lang="en-US" sz="1500" b="0" dirty="0" err="1">
                <a:effectLst/>
              </a:rPr>
              <a:t>sonraki</a:t>
            </a:r>
            <a:r>
              <a:rPr lang="en-US" sz="1500" b="0" dirty="0">
                <a:effectLst/>
              </a:rPr>
              <a:t> </a:t>
            </a:r>
            <a:r>
              <a:rPr lang="en-US" sz="1500" b="0" dirty="0" err="1">
                <a:effectLst/>
              </a:rPr>
              <a:t>sürecin</a:t>
            </a:r>
            <a:r>
              <a:rPr lang="en-US" sz="1500" b="0" dirty="0">
                <a:effectLst/>
              </a:rPr>
              <a:t> her </a:t>
            </a:r>
            <a:r>
              <a:rPr lang="en-US" sz="1500" b="0" dirty="0" err="1">
                <a:effectLst/>
              </a:rPr>
              <a:t>iki</a:t>
            </a:r>
            <a:r>
              <a:rPr lang="en-US" sz="1500" b="0" dirty="0">
                <a:effectLst/>
              </a:rPr>
              <a:t> </a:t>
            </a:r>
            <a:r>
              <a:rPr lang="en-US" sz="1500" b="0" dirty="0" err="1">
                <a:effectLst/>
              </a:rPr>
              <a:t>taraf</a:t>
            </a:r>
            <a:r>
              <a:rPr lang="en-US" sz="1500" b="0" dirty="0">
                <a:effectLst/>
              </a:rPr>
              <a:t> </a:t>
            </a:r>
            <a:r>
              <a:rPr lang="en-US" sz="1500" b="0" dirty="0" err="1">
                <a:effectLst/>
              </a:rPr>
              <a:t>için</a:t>
            </a:r>
            <a:r>
              <a:rPr lang="en-US" sz="1500" b="0" dirty="0">
                <a:effectLst/>
              </a:rPr>
              <a:t> de </a:t>
            </a:r>
            <a:r>
              <a:rPr lang="en-US" sz="1500" b="0" dirty="0" err="1">
                <a:effectLst/>
              </a:rPr>
              <a:t>hayırlı</a:t>
            </a:r>
            <a:r>
              <a:rPr lang="en-US" sz="1500" b="0" dirty="0">
                <a:effectLst/>
              </a:rPr>
              <a:t> </a:t>
            </a:r>
            <a:r>
              <a:rPr lang="en-US" sz="1500" b="0" dirty="0" err="1">
                <a:effectLst/>
              </a:rPr>
              <a:t>olmasını</a:t>
            </a:r>
            <a:r>
              <a:rPr lang="en-US" sz="1500" b="0" dirty="0">
                <a:effectLst/>
              </a:rPr>
              <a:t> </a:t>
            </a:r>
            <a:r>
              <a:rPr lang="en-US" sz="1500" b="0" dirty="0" err="1">
                <a:effectLst/>
              </a:rPr>
              <a:t>dilerim</a:t>
            </a:r>
            <a:r>
              <a:rPr lang="en-US" sz="1500" b="0" dirty="0">
                <a:effectLst/>
              </a:rPr>
              <a:t>. </a:t>
            </a:r>
            <a:r>
              <a:rPr lang="en-US" sz="1500" b="0" dirty="0" err="1">
                <a:effectLst/>
              </a:rPr>
              <a:t>istegelsin</a:t>
            </a:r>
            <a:r>
              <a:rPr lang="en-US" sz="1500" b="0" dirty="0">
                <a:effectLst/>
              </a:rPr>
              <a:t> </a:t>
            </a:r>
            <a:r>
              <a:rPr lang="en-US" sz="1500" b="0" dirty="0" err="1">
                <a:effectLst/>
              </a:rPr>
              <a:t>olarak</a:t>
            </a:r>
            <a:r>
              <a:rPr lang="en-US" sz="1500" b="0" dirty="0">
                <a:effectLst/>
              </a:rPr>
              <a:t> </a:t>
            </a:r>
            <a:r>
              <a:rPr lang="en-US" sz="1500" b="0" dirty="0" err="1">
                <a:effectLst/>
              </a:rPr>
              <a:t>müşteri</a:t>
            </a:r>
            <a:r>
              <a:rPr lang="en-US" sz="1500" b="0" dirty="0">
                <a:effectLst/>
              </a:rPr>
              <a:t> </a:t>
            </a:r>
            <a:r>
              <a:rPr lang="en-US" sz="1500" b="0" dirty="0" err="1">
                <a:effectLst/>
              </a:rPr>
              <a:t>sayımızı</a:t>
            </a:r>
            <a:r>
              <a:rPr lang="en-US" sz="1500" b="0" dirty="0">
                <a:effectLst/>
              </a:rPr>
              <a:t> </a:t>
            </a:r>
            <a:r>
              <a:rPr lang="en-US" sz="1500" b="0" dirty="0" err="1">
                <a:effectLst/>
              </a:rPr>
              <a:t>artırmak</a:t>
            </a:r>
            <a:r>
              <a:rPr lang="en-US" sz="1500" b="0" dirty="0">
                <a:effectLst/>
              </a:rPr>
              <a:t> </a:t>
            </a:r>
            <a:r>
              <a:rPr lang="en-US" sz="1500" b="0" dirty="0" err="1">
                <a:effectLst/>
              </a:rPr>
              <a:t>için</a:t>
            </a:r>
            <a:r>
              <a:rPr lang="en-US" sz="1500" b="0" dirty="0">
                <a:effectLst/>
              </a:rPr>
              <a:t> </a:t>
            </a:r>
            <a:r>
              <a:rPr lang="en-US" sz="1500" b="0" dirty="0" err="1">
                <a:effectLst/>
              </a:rPr>
              <a:t>emin</a:t>
            </a:r>
            <a:r>
              <a:rPr lang="en-US" sz="1500" b="0" dirty="0">
                <a:effectLst/>
              </a:rPr>
              <a:t> </a:t>
            </a:r>
            <a:r>
              <a:rPr lang="en-US" sz="1500" b="0" dirty="0" err="1">
                <a:effectLst/>
              </a:rPr>
              <a:t>adımlarla</a:t>
            </a:r>
            <a:r>
              <a:rPr lang="en-US" sz="1500" b="0" dirty="0">
                <a:effectLst/>
              </a:rPr>
              <a:t> </a:t>
            </a:r>
            <a:r>
              <a:rPr lang="en-US" sz="1500" b="0" dirty="0" err="1">
                <a:effectLst/>
              </a:rPr>
              <a:t>yürürken</a:t>
            </a:r>
            <a:r>
              <a:rPr lang="en-US" sz="1500" b="0" dirty="0">
                <a:effectLst/>
              </a:rPr>
              <a:t> </a:t>
            </a:r>
            <a:r>
              <a:rPr lang="en-US" sz="1500" b="0" dirty="0" err="1">
                <a:effectLst/>
              </a:rPr>
              <a:t>iştiraklerimizin</a:t>
            </a:r>
            <a:r>
              <a:rPr lang="en-US" sz="1500" b="0" dirty="0">
                <a:effectLst/>
              </a:rPr>
              <a:t> </a:t>
            </a:r>
            <a:r>
              <a:rPr lang="en-US" sz="1500" b="0" dirty="0" err="1">
                <a:effectLst/>
              </a:rPr>
              <a:t>destekleri</a:t>
            </a:r>
            <a:r>
              <a:rPr lang="en-US" sz="1500" b="0" dirty="0">
                <a:effectLst/>
              </a:rPr>
              <a:t> de </a:t>
            </a:r>
            <a:r>
              <a:rPr lang="en-US" sz="1500" b="0" dirty="0" err="1">
                <a:effectLst/>
              </a:rPr>
              <a:t>bizi</a:t>
            </a:r>
            <a:r>
              <a:rPr lang="en-US" sz="1500" b="0" dirty="0">
                <a:effectLst/>
              </a:rPr>
              <a:t> </a:t>
            </a:r>
            <a:r>
              <a:rPr lang="en-US" sz="1500" b="0" dirty="0" err="1">
                <a:effectLst/>
              </a:rPr>
              <a:t>büyütmeyi</a:t>
            </a:r>
            <a:r>
              <a:rPr lang="en-US" sz="1500" b="0" dirty="0">
                <a:effectLst/>
              </a:rPr>
              <a:t> </a:t>
            </a:r>
            <a:r>
              <a:rPr lang="en-US" sz="1500" b="0" dirty="0" err="1">
                <a:effectLst/>
              </a:rPr>
              <a:t>sürdürecek</a:t>
            </a:r>
            <a:r>
              <a:rPr lang="en-US" sz="1500" b="0" dirty="0">
                <a:effectLst/>
              </a:rPr>
              <a:t>.'</a:t>
            </a:r>
          </a:p>
          <a:p>
            <a:pPr indent="-2286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2107184999"/>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5"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1C7FF85-60D7-BBF6-E869-8018855FB2FF}"/>
              </a:ext>
            </a:extLst>
          </p:cNvPr>
          <p:cNvSpPr>
            <a:spLocks noGrp="1"/>
          </p:cNvSpPr>
          <p:nvPr>
            <p:ph idx="1"/>
          </p:nvPr>
        </p:nvSpPr>
        <p:spPr>
          <a:xfrm>
            <a:off x="1188720" y="1900336"/>
            <a:ext cx="10258733" cy="3057328"/>
          </a:xfrm>
        </p:spPr>
        <p:txBody>
          <a:bodyPr anchor="ctr">
            <a:normAutofit/>
          </a:bodyPr>
          <a:lstStyle/>
          <a:p>
            <a:r>
              <a:rPr lang="tr-TR" sz="1700" b="0" dirty="0" err="1">
                <a:effectLst/>
                <a:latin typeface="Arial" panose="020B0604020202020204" pitchFamily="34" charset="0"/>
                <a:cs typeface="Arial" panose="020B0604020202020204" pitchFamily="34" charset="0"/>
              </a:rPr>
              <a:t>Pazarama</a:t>
            </a:r>
            <a:r>
              <a:rPr lang="tr-TR" sz="1700" b="0" dirty="0">
                <a:effectLst/>
                <a:latin typeface="Arial" panose="020B0604020202020204" pitchFamily="34" charset="0"/>
                <a:cs typeface="Arial" panose="020B0604020202020204" pitchFamily="34" charset="0"/>
              </a:rPr>
              <a:t> Genel Müdürü Serkan Uğraş </a:t>
            </a:r>
            <a:r>
              <a:rPr lang="tr-TR" sz="1700" b="0" dirty="0" err="1">
                <a:effectLst/>
                <a:latin typeface="Arial" panose="020B0604020202020204" pitchFamily="34" charset="0"/>
                <a:cs typeface="Arial" panose="020B0604020202020204" pitchFamily="34" charset="0"/>
              </a:rPr>
              <a:t>Kaygalak</a:t>
            </a:r>
            <a:r>
              <a:rPr lang="tr-TR" sz="1700" b="0" dirty="0">
                <a:effectLst/>
                <a:latin typeface="Arial" panose="020B0604020202020204" pitchFamily="34" charset="0"/>
                <a:cs typeface="Arial" panose="020B0604020202020204" pitchFamily="34" charset="0"/>
              </a:rPr>
              <a:t> da iş birliğine imza atmaktan gurur duyduklarını söyledi.</a:t>
            </a:r>
          </a:p>
          <a:p>
            <a:r>
              <a:rPr lang="tr-TR" sz="1700" b="0" dirty="0">
                <a:effectLst/>
                <a:latin typeface="Arial" panose="020B0604020202020204" pitchFamily="34" charset="0"/>
                <a:cs typeface="Arial" panose="020B0604020202020204" pitchFamily="34" charset="0"/>
              </a:rPr>
              <a:t>'</a:t>
            </a:r>
            <a:r>
              <a:rPr lang="tr-TR" sz="1700" b="0" dirty="0" err="1">
                <a:effectLst/>
                <a:latin typeface="Arial" panose="020B0604020202020204" pitchFamily="34" charset="0"/>
                <a:cs typeface="Arial" panose="020B0604020202020204" pitchFamily="34" charset="0"/>
              </a:rPr>
              <a:t>Pazarama</a:t>
            </a:r>
            <a:r>
              <a:rPr lang="tr-TR" sz="1700" b="0" dirty="0">
                <a:effectLst/>
                <a:latin typeface="Arial" panose="020B0604020202020204" pitchFamily="34" charset="0"/>
                <a:cs typeface="Arial" panose="020B0604020202020204" pitchFamily="34" charset="0"/>
              </a:rPr>
              <a:t> olarak hayatın her alanını kolaylaştırmaya çalışıyor, online alışverişin yanında market siparişi, araçtan inmeden akaryakıt ödemesi, yemek siparişi, dijital kod satın alma gibi hizmetleri sunarak kullanıcıların tek uygulamadan ihtiyaçlarını karşılamasını sağlıyoruz. ' diyen </a:t>
            </a:r>
            <a:r>
              <a:rPr lang="tr-TR" sz="1700" b="0" dirty="0" err="1">
                <a:effectLst/>
                <a:latin typeface="Arial" panose="020B0604020202020204" pitchFamily="34" charset="0"/>
                <a:cs typeface="Arial" panose="020B0604020202020204" pitchFamily="34" charset="0"/>
              </a:rPr>
              <a:t>Kaygalak</a:t>
            </a:r>
            <a:r>
              <a:rPr lang="tr-TR" sz="1700" b="0" dirty="0">
                <a:effectLst/>
                <a:latin typeface="Arial" panose="020B0604020202020204" pitchFamily="34" charset="0"/>
                <a:cs typeface="Arial" panose="020B0604020202020204" pitchFamily="34" charset="0"/>
              </a:rPr>
              <a:t> şöyle devam etti:</a:t>
            </a:r>
          </a:p>
          <a:p>
            <a:endParaRPr lang="tr-TR" sz="1700" b="0" dirty="0">
              <a:effectLst/>
              <a:latin typeface="Arial" panose="020B0604020202020204" pitchFamily="34" charset="0"/>
              <a:cs typeface="Arial" panose="020B0604020202020204" pitchFamily="34" charset="0"/>
            </a:endParaRPr>
          </a:p>
          <a:p>
            <a:r>
              <a:rPr lang="tr-TR" sz="1700" b="0" dirty="0">
                <a:effectLst/>
                <a:latin typeface="Arial" panose="020B0604020202020204" pitchFamily="34" charset="0"/>
                <a:cs typeface="Arial" panose="020B0604020202020204" pitchFamily="34" charset="0"/>
              </a:rPr>
              <a:t>' Mevcut durumda 40’tan fazla ilde tüketicilerin online olarak marketlere erişimini ve sipariş vermesini sağlıyoruz. Türkiye’nin önde gelen online market siparişi markalarından </a:t>
            </a:r>
            <a:r>
              <a:rPr lang="tr-TR" sz="1700" b="0" dirty="0" err="1">
                <a:effectLst/>
                <a:latin typeface="Arial" panose="020B0604020202020204" pitchFamily="34" charset="0"/>
                <a:cs typeface="Arial" panose="020B0604020202020204" pitchFamily="34" charset="0"/>
              </a:rPr>
              <a:t>istegelsin’in</a:t>
            </a:r>
            <a:r>
              <a:rPr lang="tr-TR" sz="1700" b="0" dirty="0">
                <a:effectLst/>
                <a:latin typeface="Arial" panose="020B0604020202020204" pitchFamily="34" charset="0"/>
                <a:cs typeface="Arial" panose="020B0604020202020204" pitchFamily="34" charset="0"/>
              </a:rPr>
              <a:t> de platformumuza dahil olması ile birlikte ürün gamını genişleterek, hizmet kalitesini daha da artırıyoruz.</a:t>
            </a:r>
          </a:p>
          <a:p>
            <a:endParaRPr lang="tr-TR" sz="1700" dirty="0"/>
          </a:p>
        </p:txBody>
      </p:sp>
    </p:spTree>
    <p:extLst>
      <p:ext uri="{BB962C8B-B14F-4D97-AF65-F5344CB8AC3E}">
        <p14:creationId xmlns:p14="http://schemas.microsoft.com/office/powerpoint/2010/main" val="11208997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Metin kutusu 4">
            <a:extLst>
              <a:ext uri="{FF2B5EF4-FFF2-40B4-BE49-F238E27FC236}">
                <a16:creationId xmlns:a16="http://schemas.microsoft.com/office/drawing/2014/main" id="{65F06FB2-BD62-A578-92E1-0DCA22515CBF}"/>
              </a:ext>
            </a:extLst>
          </p:cNvPr>
          <p:cNvSpPr txBox="1"/>
          <p:nvPr/>
        </p:nvSpPr>
        <p:spPr>
          <a:xfrm>
            <a:off x="6657715" y="467271"/>
            <a:ext cx="4195674" cy="205252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b="1" i="0">
                <a:effectLst/>
                <a:latin typeface="+mj-lt"/>
                <a:ea typeface="+mj-ea"/>
                <a:cs typeface="+mj-cs"/>
              </a:rPr>
              <a:t>Duracell ve istegelsin’den atık pil toplama ve dönüştürme projesi</a:t>
            </a:r>
          </a:p>
        </p:txBody>
      </p:sp>
      <p:sp>
        <p:nvSpPr>
          <p:cNvPr id="48" name="Oval 4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descr="küçük resim içeren bir resim&#10;&#10;Açıklama otomatik olarak oluşturuldu">
            <a:extLst>
              <a:ext uri="{FF2B5EF4-FFF2-40B4-BE49-F238E27FC236}">
                <a16:creationId xmlns:a16="http://schemas.microsoft.com/office/drawing/2014/main" id="{3C2AF0B4-417C-118F-B0A7-D28DB9CDEB1A}"/>
              </a:ext>
            </a:extLst>
          </p:cNvPr>
          <p:cNvPicPr>
            <a:picLocks noChangeAspect="1"/>
          </p:cNvPicPr>
          <p:nvPr/>
        </p:nvPicPr>
        <p:blipFill rotWithShape="1">
          <a:blip r:embed="rId2">
            <a:extLst>
              <a:ext uri="{28A0092B-C50C-407E-A947-70E740481C1C}">
                <a14:useLocalDpi xmlns:a14="http://schemas.microsoft.com/office/drawing/2010/main" val="0"/>
              </a:ext>
            </a:extLst>
          </a:blip>
          <a:srcRect l="23302" r="18449"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gradFill>
            <a:gsLst>
              <a:gs pos="69000">
                <a:srgbClr val="BCD6EE"/>
              </a:gs>
              <a:gs pos="60000">
                <a:schemeClr val="accent5">
                  <a:lumMod val="5000"/>
                  <a:lumOff val="95000"/>
                </a:schemeClr>
              </a:gs>
              <a:gs pos="79000">
                <a:schemeClr val="accent5">
                  <a:lumMod val="45000"/>
                  <a:lumOff val="55000"/>
                </a:schemeClr>
              </a:gs>
              <a:gs pos="89000">
                <a:schemeClr val="accent5">
                  <a:lumMod val="45000"/>
                  <a:lumOff val="55000"/>
                </a:schemeClr>
              </a:gs>
              <a:gs pos="100000">
                <a:schemeClr val="accent5">
                  <a:lumMod val="30000"/>
                  <a:lumOff val="70000"/>
                </a:schemeClr>
              </a:gs>
            </a:gsLst>
            <a:lin ang="13500000" scaled="1"/>
          </a:gradFill>
        </p:spPr>
      </p:pic>
      <p:sp>
        <p:nvSpPr>
          <p:cNvPr id="5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52"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10" name="Metin kutusu 9">
            <a:extLst>
              <a:ext uri="{FF2B5EF4-FFF2-40B4-BE49-F238E27FC236}">
                <a16:creationId xmlns:a16="http://schemas.microsoft.com/office/drawing/2014/main" id="{CFEAEDEB-99A8-F593-CE11-D54D3D05A7F0}"/>
              </a:ext>
            </a:extLst>
          </p:cNvPr>
          <p:cNvSpPr txBox="1"/>
          <p:nvPr/>
        </p:nvSpPr>
        <p:spPr>
          <a:xfrm>
            <a:off x="6657715" y="2990818"/>
            <a:ext cx="4195673"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1" i="0">
                <a:solidFill>
                  <a:schemeClr val="tx1">
                    <a:alpha val="80000"/>
                  </a:schemeClr>
                </a:solidFill>
                <a:effectLst/>
              </a:rPr>
              <a:t>Duracell ve yeni nesil online süpermarketi istegelsin, önemli bir iş birliğine imza attı.  </a:t>
            </a:r>
            <a:endParaRPr lang="en-US" sz="1700" b="0" i="0">
              <a:solidFill>
                <a:schemeClr val="tx1">
                  <a:alpha val="80000"/>
                </a:schemeClr>
              </a:solidFill>
              <a:effectLst/>
            </a:endParaRPr>
          </a:p>
          <a:p>
            <a:pPr indent="-228600">
              <a:lnSpc>
                <a:spcPct val="90000"/>
              </a:lnSpc>
              <a:spcAft>
                <a:spcPts val="600"/>
              </a:spcAft>
              <a:buFont typeface="Arial" panose="020B0604020202020204" pitchFamily="34" charset="0"/>
              <a:buChar char="•"/>
            </a:pPr>
            <a:r>
              <a:rPr lang="en-US" sz="1700" b="1" i="0">
                <a:solidFill>
                  <a:schemeClr val="tx1">
                    <a:alpha val="80000"/>
                  </a:schemeClr>
                </a:solidFill>
                <a:effectLst/>
              </a:rPr>
              <a:t>Duracell</a:t>
            </a:r>
            <a:r>
              <a:rPr lang="en-US" sz="1700" b="0" i="0">
                <a:solidFill>
                  <a:schemeClr val="tx1">
                    <a:alpha val="80000"/>
                  </a:schemeClr>
                </a:solidFill>
                <a:effectLst/>
              </a:rPr>
              <a:t> ile </a:t>
            </a:r>
            <a:r>
              <a:rPr lang="en-US" sz="1700" b="1" i="0">
                <a:solidFill>
                  <a:schemeClr val="tx1">
                    <a:alpha val="80000"/>
                  </a:schemeClr>
                </a:solidFill>
                <a:effectLst/>
              </a:rPr>
              <a:t>istegelsin,</a:t>
            </a:r>
            <a:r>
              <a:rPr lang="en-US" sz="1700" b="0" i="0">
                <a:solidFill>
                  <a:schemeClr val="tx1">
                    <a:alpha val="80000"/>
                  </a:schemeClr>
                </a:solidFill>
                <a:effectLst/>
              </a:rPr>
              <a:t> özel bir sürdürülebilirlik projesi için güç birliği yapıyor.</a:t>
            </a:r>
          </a:p>
          <a:p>
            <a:pPr indent="-228600">
              <a:lnSpc>
                <a:spcPct val="90000"/>
              </a:lnSpc>
              <a:spcAft>
                <a:spcPts val="600"/>
              </a:spcAft>
              <a:buFont typeface="Arial" panose="020B0604020202020204" pitchFamily="34" charset="0"/>
              <a:buChar char="•"/>
            </a:pPr>
            <a:r>
              <a:rPr lang="en-US" sz="1700" b="0" i="0">
                <a:solidFill>
                  <a:schemeClr val="tx1">
                    <a:alpha val="80000"/>
                  </a:schemeClr>
                </a:solidFill>
                <a:effectLst/>
              </a:rPr>
              <a:t>istegelsin’in dağıtım ekipleri, sipariş getirdiklerinde atık pilleri kullanıcılardan alacak. Özel olarak depolanacak bu pillerin geri dönüşümü ise daha sonra Taşınabilir Pil Üreticileri ve İthalatçıları Derneği (TAP Derneği) tarafından gerçekleştirilecek.</a:t>
            </a:r>
          </a:p>
        </p:txBody>
      </p:sp>
      <p:sp>
        <p:nvSpPr>
          <p:cNvPr id="54"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5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311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1084</TotalTime>
  <Words>957</Words>
  <Application>Microsoft Office PowerPoint</Application>
  <PresentationFormat>Geniş ekran</PresentationFormat>
  <Paragraphs>104</Paragraphs>
  <Slides>15</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Amasis MT Pro Black</vt:lpstr>
      <vt:lpstr>Arial</vt:lpstr>
      <vt:lpstr>Arial Rounded MT Bold</vt:lpstr>
      <vt:lpstr>Calibri</vt:lpstr>
      <vt:lpstr>Calibri Light</vt:lpstr>
      <vt:lpstr>Franklin Gothic Medium Cond</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12854</dc:creator>
  <cp:lastModifiedBy>12854</cp:lastModifiedBy>
  <cp:revision>26</cp:revision>
  <dcterms:created xsi:type="dcterms:W3CDTF">2022-08-13T15:57:43Z</dcterms:created>
  <dcterms:modified xsi:type="dcterms:W3CDTF">2022-08-14T10:02:22Z</dcterms:modified>
</cp:coreProperties>
</file>