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3" r:id="rId6"/>
    <p:sldId id="267" r:id="rId7"/>
    <p:sldId id="265" r:id="rId8"/>
    <p:sldId id="276" r:id="rId9"/>
    <p:sldId id="264" r:id="rId10"/>
    <p:sldId id="268" r:id="rId11"/>
    <p:sldId id="277" r:id="rId12"/>
    <p:sldId id="274" r:id="rId13"/>
    <p:sldId id="278" r:id="rId14"/>
    <p:sldId id="273" r:id="rId15"/>
    <p:sldId id="271" r:id="rId16"/>
    <p:sldId id="280" r:id="rId17"/>
    <p:sldId id="260" r:id="rId18"/>
    <p:sldId id="275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1326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48" autoAdjust="0"/>
  </p:normalViewPr>
  <p:slideViewPr>
    <p:cSldViewPr snapToGrid="0">
      <p:cViewPr varScale="1">
        <p:scale>
          <a:sx n="55" d="100"/>
          <a:sy n="55" d="100"/>
        </p:scale>
        <p:origin x="58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S81796\Desktop\Model%20Validationv1.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Feature: UWAA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Sheet2!$G$4</c:f>
              <c:strCache>
                <c:ptCount val="1"/>
                <c:pt idx="0">
                  <c:v>UWAA</c:v>
                </c:pt>
              </c:strCache>
            </c:strRef>
          </c:tx>
          <c:spPr>
            <a:ln w="28575" cap="rnd">
              <a:solidFill>
                <a:schemeClr val="lt1">
                  <a:alpha val="50000"/>
                </a:schemeClr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6"/>
            <c:spPr>
              <a:solidFill>
                <a:schemeClr val="accent1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xVal>
            <c:numRef>
              <c:f>Sheet2!$F$5:$F$15</c:f>
              <c:numCache>
                <c:formatCode>General</c:formatCode>
                <c:ptCount val="11"/>
                <c:pt idx="0">
                  <c:v>1.1111111111111112E-2</c:v>
                </c:pt>
                <c:pt idx="1">
                  <c:v>2.2222222222222223E-2</c:v>
                </c:pt>
                <c:pt idx="2">
                  <c:v>5.5555555555555552E-2</c:v>
                </c:pt>
                <c:pt idx="3">
                  <c:v>0.1111111111111111</c:v>
                </c:pt>
                <c:pt idx="4">
                  <c:v>0.16666666666666666</c:v>
                </c:pt>
                <c:pt idx="5">
                  <c:v>0.22222222222222221</c:v>
                </c:pt>
                <c:pt idx="6">
                  <c:v>0.33333333333333331</c:v>
                </c:pt>
                <c:pt idx="7">
                  <c:v>0.5</c:v>
                </c:pt>
                <c:pt idx="8">
                  <c:v>0.66666666666666663</c:v>
                </c:pt>
                <c:pt idx="9">
                  <c:v>0.83333333333333337</c:v>
                </c:pt>
                <c:pt idx="10">
                  <c:v>1</c:v>
                </c:pt>
              </c:numCache>
            </c:numRef>
          </c:xVal>
          <c:yVal>
            <c:numRef>
              <c:f>Sheet2!$G$5:$G$15</c:f>
              <c:numCache>
                <c:formatCode>General</c:formatCode>
                <c:ptCount val="11"/>
                <c:pt idx="0">
                  <c:v>15.403922195426356</c:v>
                </c:pt>
                <c:pt idx="1">
                  <c:v>24.414639043777083</c:v>
                </c:pt>
                <c:pt idx="2">
                  <c:v>39.81856123920344</c:v>
                </c:pt>
                <c:pt idx="3">
                  <c:v>53.288815493886801</c:v>
                </c:pt>
                <c:pt idx="4">
                  <c:v>61.615688781705423</c:v>
                </c:pt>
                <c:pt idx="5">
                  <c:v>67.658915838099645</c:v>
                </c:pt>
                <c:pt idx="6">
                  <c:v>76.314054506067748</c:v>
                </c:pt>
                <c:pt idx="7">
                  <c:v>85.084518612719251</c:v>
                </c:pt>
                <c:pt idx="8">
                  <c:v>91.356616509328774</c:v>
                </c:pt>
                <c:pt idx="9">
                  <c:v>96.242589299748659</c:v>
                </c:pt>
                <c:pt idx="10">
                  <c:v>100.24556230143338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9D2-43E4-AB95-1D8AAFB53D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461312"/>
        <c:axId val="71461872"/>
      </c:scatterChart>
      <c:valAx>
        <c:axId val="71461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Days account open /look back period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alpha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61872"/>
        <c:crosses val="autoZero"/>
        <c:crossBetween val="midCat"/>
      </c:valAx>
      <c:valAx>
        <c:axId val="71461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Feature score [0-100]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613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7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>
            <a:alpha val="25000"/>
          </a:schemeClr>
        </a:solidFill>
        <a:round/>
      </a:ln>
    </cs:spPr>
    <cs:defRPr sz="900" b="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gradFill>
          <a:gsLst>
            <a:gs pos="79000">
              <a:schemeClr val="phClr"/>
            </a:gs>
            <a:gs pos="0">
              <a:schemeClr val="lt1">
                <a:alpha val="6000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1/2/2020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1/2/2020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at.citivelocity.com/cv-content-web/storage/cvandroid/eppublic/file/cv-uat.apk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uat.citivelocity.com/" TargetMode="Externa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y_2019_Gulf_of_Oman_incident" TargetMode="External"/><Relationship Id="rId2" Type="http://schemas.openxmlformats.org/officeDocument/2006/relationships/hyperlink" Target="https://www.reuters.com/article/us-vale-sa-production/vale-second-quarter-iron-ore-output-falls-33-8-following-brazil-january-dam-break-idUSKCN1UH1E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a.citivelocity.com/comm-lab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=""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=""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4A2E7EC3-E07C-46CE-9B25-41865A506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D10X Hackathon: supply side shock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611177"/>
            <a:ext cx="10993546" cy="484822"/>
          </a:xfrm>
        </p:spPr>
        <p:txBody>
          <a:bodyPr>
            <a:normAutofit/>
          </a:bodyPr>
          <a:lstStyle/>
          <a:p>
            <a:pPr algn="r"/>
            <a:r>
              <a:rPr lang="en-US" dirty="0" err="1" smtClean="0">
                <a:solidFill>
                  <a:srgbClr val="7CEBFF"/>
                </a:solidFill>
              </a:rPr>
              <a:t>Ver</a:t>
            </a:r>
            <a:r>
              <a:rPr lang="en-US" smtClean="0">
                <a:solidFill>
                  <a:srgbClr val="7CEBFF"/>
                </a:solidFill>
              </a:rPr>
              <a:t> 1.1 Comm</a:t>
            </a:r>
            <a:r>
              <a:rPr lang="en-US" dirty="0" smtClean="0">
                <a:solidFill>
                  <a:srgbClr val="7CEBFF"/>
                </a:solidFill>
              </a:rPr>
              <a:t> </a:t>
            </a:r>
            <a:r>
              <a:rPr lang="en-US" dirty="0" smtClean="0">
                <a:solidFill>
                  <a:srgbClr val="7CEBFF"/>
                </a:solidFill>
              </a:rPr>
              <a:t>Labs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Details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3" y="3178236"/>
            <a:ext cx="1590350" cy="157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50" y="1937264"/>
            <a:ext cx="1590350" cy="157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50" y="4343005"/>
            <a:ext cx="1590350" cy="1576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9527" y="4826500"/>
            <a:ext cx="182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Vikas Sawant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1660" y="3493493"/>
            <a:ext cx="182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Akshay Jain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50770" y="5942783"/>
            <a:ext cx="1965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Shakeel Korbu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833" y="1937264"/>
            <a:ext cx="1590350" cy="1576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833" y="4343005"/>
            <a:ext cx="1590350" cy="15764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517443" y="3493493"/>
            <a:ext cx="2035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Shiv Kushwaha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506553" y="5942783"/>
            <a:ext cx="2122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Eklavya Sharma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37872" y="2620857"/>
            <a:ext cx="1829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Team Lead, Senior Data Scientist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64283" y="1917952"/>
            <a:ext cx="1829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NLP</a:t>
            </a:r>
          </a:p>
          <a:p>
            <a:endParaRPr lang="en-US" sz="4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 ML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63977" y="4373123"/>
            <a:ext cx="182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Architect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32853" y="2159192"/>
            <a:ext cx="1829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UI / UX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02878" y="4503334"/>
            <a:ext cx="125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Streaming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052" y="1941543"/>
            <a:ext cx="584927" cy="5477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408" y="4387145"/>
            <a:ext cx="465642" cy="4432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2808" y="4257971"/>
            <a:ext cx="448750" cy="4249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6020" y="4933123"/>
            <a:ext cx="579885" cy="4276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2157" y="2723344"/>
            <a:ext cx="839198" cy="63361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36414" y="2082091"/>
            <a:ext cx="659098" cy="62971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0923" y="4996911"/>
            <a:ext cx="743094" cy="30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EXTENDABLE PRODUCT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021" y="4742468"/>
            <a:ext cx="2733675" cy="1981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27100" y="2342148"/>
            <a:ext cx="592287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Multi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Lingual and Multi Commodities 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Capability</a:t>
            </a:r>
          </a:p>
          <a:p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Scalable to </a:t>
            </a:r>
            <a:r>
              <a:rPr lang="en-US" u="sng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Citi Velocity Mobile app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which is good for offline 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Test flight : IOS 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need Apple id and SSO UAT password.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Android App 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install: </a:t>
            </a:r>
            <a:r>
              <a:rPr lang="en-US" u="sng" dirty="0" smtClean="0">
                <a:hlinkClick r:id="rId3"/>
              </a:rPr>
              <a:t>https://uat.citivelocity.com/cv-content-web/storage/cvandroid/eppublic/file/cv-uat.apk</a:t>
            </a:r>
            <a:endParaRPr lang="en-US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Message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sharing capability in app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.</a:t>
            </a:r>
            <a:endParaRPr lang="en-US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 </a:t>
            </a:r>
            <a:r>
              <a:rPr lang="en-US" u="sng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floating screen 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with buzzer on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trader 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window in CV 2.0.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Feedback mechanism to optimize the feature weights in the model .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021" y="1851699"/>
            <a:ext cx="1447800" cy="24765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6737684" y="5024179"/>
            <a:ext cx="849955" cy="3200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iped Right Arrow 10"/>
          <p:cNvSpPr/>
          <p:nvPr/>
        </p:nvSpPr>
        <p:spPr>
          <a:xfrm>
            <a:off x="6467719" y="3308393"/>
            <a:ext cx="1039986" cy="301081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737684" y="3458933"/>
            <a:ext cx="5808133" cy="2030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https://uat.citivelocity.com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9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24369" y="1933957"/>
            <a:ext cx="417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u="sng" dirty="0">
                <a:solidFill>
                  <a:schemeClr val="bg1"/>
                </a:solidFill>
              </a:rPr>
              <a:t>High Level Architecture 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920" y="2731306"/>
            <a:ext cx="6769280" cy="372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4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9481510"/>
                  </p:ext>
                </p:extLst>
              </p:nvPr>
            </p:nvGraphicFramePr>
            <p:xfrm>
              <a:off x="346365" y="635373"/>
              <a:ext cx="11388436" cy="59593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95055"/>
                    <a:gridCol w="3422072"/>
                    <a:gridCol w="5971309"/>
                  </a:tblGrid>
                  <a:tr h="654786"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chemeClr val="bg1"/>
                              </a:solidFill>
                            </a:rPr>
                            <a:t> Features 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chemeClr val="bg1"/>
                              </a:solidFill>
                            </a:rPr>
                            <a:t>Description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chemeClr val="bg1"/>
                              </a:solidFill>
                            </a:rPr>
                            <a:t>Calculations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</a:tr>
                  <a:tr h="1100763">
                    <a:tc>
                      <a:txBody>
                        <a:bodyPr/>
                        <a:lstStyle/>
                        <a:p>
                          <a:r>
                            <a:rPr lang="en-US" sz="900" b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1.User Weighted</a:t>
                          </a:r>
                          <a:r>
                            <a:rPr lang="en-US" sz="900" b="1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 Account Age</a:t>
                          </a:r>
                          <a:endParaRPr lang="en-US" sz="900" b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Measures</a:t>
                          </a:r>
                          <a:r>
                            <a:rPr lang="en-US" sz="900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 the age of an account against look back of 90 days.</a:t>
                          </a:r>
                          <a:endParaRPr lang="en-US" sz="90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i="1" kern="1200" noProof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UWAA</a:t>
                          </a:r>
                          <a14:m>
                            <m:oMath xmlns:m="http://schemas.openxmlformats.org/officeDocument/2006/math">
                              <m:r>
                                <a:rPr lang="en-US" sz="900" b="0" i="1" kern="1200" noProof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900" b="0" i="1" kern="1200" noProof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(1-WAA)*100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900" b="0" i="1" kern="1200" noProof="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i="1" kern="1200" noProof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(tWAA) = </a:t>
                          </a:r>
                          <a14:m>
                            <m:oMath xmlns:m="http://schemas.openxmlformats.org/officeDocument/2006/math">
                              <m:r>
                                <a:rPr lang="en-US" sz="900" b="0" i="1" kern="1200" noProof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𝑀𝐴𝑋</m:t>
                              </m:r>
                              <m:r>
                                <a:rPr lang="en-US" sz="900" b="0" i="1" kern="1200" noProof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(0, 1−</m:t>
                              </m:r>
                              <m:r>
                                <a:rPr lang="en-US" sz="900" b="0" i="1" kern="1200" noProof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𝐿𝑂𝐺</m:t>
                              </m:r>
                              <m:r>
                                <a:rPr lang="en-US" sz="900" b="0" i="1" kern="1200" noProof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((</m:t>
                              </m:r>
                              <m:r>
                                <a:rPr lang="en-US" sz="900" b="0" i="1" kern="1200" noProof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lang="en-US" sz="900" b="0" i="1" kern="1200" noProof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+1),</m:t>
                              </m:r>
                              <m:r>
                                <a:rPr lang="en-US" sz="900" b="0" i="1" kern="1200" noProof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𝑐</m:t>
                              </m:r>
                              <m:r>
                                <a:rPr lang="en-US" sz="900" b="0" i="1" kern="1200" noProof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)))</m:t>
                              </m:r>
                            </m:oMath>
                          </a14:m>
                          <a:endParaRPr lang="en-US" sz="900" b="0" i="1" kern="1200" noProof="0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900" b="0" i="1" kern="1200" noProof="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i="1" kern="1200" noProof="0" dirty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WAA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900" b="0" i="1" kern="1200" noProof="0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900" b="0" i="1" kern="1200" noProof="0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sz="900" b="0" i="1" kern="1200" noProof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𝑡𝑊𝐴𝐴</m:t>
                                      </m:r>
                                    </m:e>
                                  </m:nary>
                                </m:num>
                                <m:den>
                                  <m:r>
                                    <a:rPr lang="en-US" sz="900" b="0" i="1" kern="1200" noProof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den>
                              </m:f>
                            </m:oMath>
                          </a14:m>
                          <a:endParaRPr lang="en-US" sz="900" b="0" i="1" kern="1200" noProof="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900" b="0" i="1" kern="1200" noProof="0" dirty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x = </a:t>
                          </a:r>
                          <a:r>
                            <a:rPr lang="en-US" sz="900" b="0" i="1" kern="1200" noProof="0" dirty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Account Open Date – </a:t>
                          </a:r>
                          <a:r>
                            <a:rPr lang="en-US" sz="900" b="0" i="1" kern="1200" noProof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Tweet </a:t>
                          </a:r>
                          <a:r>
                            <a:rPr lang="en-US" sz="900" b="0" i="1" kern="1200" noProof="0" dirty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Date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900" b="0" i="1" kern="1200" noProof="0" dirty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b</a:t>
                          </a:r>
                          <a:r>
                            <a:rPr lang="en-US" sz="900" b="0" i="1" kern="1200" noProof="0" dirty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= Total number of tweet in time window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i="1" kern="1200" noProof="0" dirty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c = Number of days when we no longer consider the account “new</a:t>
                          </a:r>
                          <a:r>
                            <a:rPr lang="en-US" sz="900" b="0" i="1" kern="1200" noProof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”= 90</a:t>
                          </a:r>
                        </a:p>
                      </a:txBody>
                      <a:tcPr/>
                    </a:tc>
                  </a:tr>
                  <a:tr h="388400">
                    <a:tc>
                      <a:txBody>
                        <a:bodyPr/>
                        <a:lstStyle/>
                        <a:p>
                          <a:r>
                            <a:rPr lang="en-US" sz="900" b="1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2. User Reach </a:t>
                          </a:r>
                          <a:endParaRPr lang="en-US" sz="900" b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="0" i="0" kern="12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Metric talks about people, how many user could see the hashtag</a:t>
                          </a:r>
                          <a:endParaRPr lang="en-US" sz="900" b="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90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𝑢𝑠𝑒𝑟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𝑐𝑜𝑢𝑛𝑡</m:t>
                                    </m:r>
                                  </m:sup>
                                  <m:e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𝑓𝑜𝑙𝑙𝑜𝑤𝑒𝑟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𝑐𝑜𝑢𝑛𝑡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𝑝𝑒𝑟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h𝑎𝑠h𝑡𝑎𝑔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33277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900" b="1" kern="1200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  Hashtag Impact </a:t>
                          </a:r>
                          <a:endParaRPr lang="en-US" sz="900" b="1" kern="1200" baseline="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Metric talks about impacts or</a:t>
                          </a:r>
                          <a:r>
                            <a:rPr lang="en-US" sz="900" b="0" i="0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impressions of hashtag.</a:t>
                          </a:r>
                          <a:endParaRPr lang="en-US" sz="900" b="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90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𝑢𝑠𝑒𝑟𝑠</m:t>
                                    </m:r>
                                  </m:sup>
                                  <m:e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𝑓𝑜𝑙𝑙𝑜𝑤𝑒𝑟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𝑐𝑜𝑢𝑛𝑡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 ∗(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𝑡𝑤𝑒𝑒𝑡𝑠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𝑐𝑜𝑢𝑛𝑡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90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842585">
                    <a:tc>
                      <a:txBody>
                        <a:bodyPr/>
                        <a:lstStyle/>
                        <a:p>
                          <a:r>
                            <a:rPr lang="en-US" sz="900" b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4. Relevancy Score</a:t>
                          </a:r>
                          <a:endParaRPr lang="en-US" sz="900" b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Metric for relevant tweet t</a:t>
                          </a:r>
                          <a:r>
                            <a:rPr lang="en-US" sz="900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o differentiate fake.</a:t>
                          </a:r>
                          <a:endParaRPr lang="en-US" sz="900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9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     Relevancy score = 10000*(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900" b="0" i="1" kern="1200" noProof="0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900" b="0" i="1" kern="1200" noProof="0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900" b="0" i="1" kern="1200" noProof="0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sz="900" b="0" i="1" kern="1200" noProof="0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kumimoji="0" lang="pt-BR" sz="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7E6E6">
                                <a:lumMod val="1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algn="l"/>
                          <a:endParaRPr kumimoji="0" lang="pt-BR" sz="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7E6E6">
                                <a:lumMod val="1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900" b="0" i="1" kern="1200" noProof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x = </a:t>
                          </a:r>
                          <a:r>
                            <a:rPr lang="en-US" sz="900" b="0" i="1" kern="1200" noProof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Account Open Date – Tweet Date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i="1" kern="12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b=(Follower count /following count)</a:t>
                          </a:r>
                        </a:p>
                        <a:p>
                          <a:pPr algn="l"/>
                          <a:endParaRPr lang="en-US" sz="900" baseline="0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  <a:p>
                          <a:pPr algn="l"/>
                          <a:r>
                            <a:rPr lang="en-US" sz="900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Bot don’t have follower they have high number of following and short account age.</a:t>
                          </a:r>
                          <a:endParaRPr lang="en-US" sz="90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447133">
                    <a:tc>
                      <a:txBody>
                        <a:bodyPr/>
                        <a:lstStyle/>
                        <a:p>
                          <a:r>
                            <a:rPr lang="en-US" sz="900" b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5. Media Score</a:t>
                          </a:r>
                          <a:endParaRPr lang="en-US" sz="900" b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Weightage of tweet based on links, video and images</a:t>
                          </a:r>
                          <a:endParaRPr lang="en-US" sz="90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sz="90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9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9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9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r>
                                    <a:rPr lang="en-US" sz="9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𝑊𝑖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9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*X</a:t>
                          </a:r>
                          <a:r>
                            <a:rPr lang="en-US" sz="900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 </a:t>
                          </a:r>
                        </a:p>
                        <a:p>
                          <a:pPr algn="l"/>
                          <a:r>
                            <a:rPr lang="en-US" sz="900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X= length of tweet</a:t>
                          </a:r>
                        </a:p>
                        <a:p>
                          <a:pPr algn="l"/>
                          <a:r>
                            <a:rPr lang="en-US" sz="900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W = weight of media type</a:t>
                          </a:r>
                          <a:endParaRPr lang="en-US" sz="90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448358">
                    <a:tc>
                      <a:txBody>
                        <a:bodyPr/>
                        <a:lstStyle/>
                        <a:p>
                          <a:r>
                            <a:rPr lang="en-US" sz="900" b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6.Emoticon score</a:t>
                          </a:r>
                          <a:endParaRPr lang="en-US" sz="900" b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Weightage of tweet based on emoji like fire, bomb etc.</a:t>
                          </a:r>
                          <a:endParaRPr lang="en-US" sz="90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sz="90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9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9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9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  <m:e>
                                  <m:r>
                                    <a:rPr lang="en-US" sz="9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𝑊𝑖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9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*X</a:t>
                          </a:r>
                          <a:r>
                            <a:rPr lang="en-US" sz="900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 </a:t>
                          </a:r>
                        </a:p>
                        <a:p>
                          <a:pPr algn="l"/>
                          <a:r>
                            <a:rPr lang="en-US" sz="900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X= length of tweet</a:t>
                          </a:r>
                        </a:p>
                        <a:p>
                          <a:pPr algn="l"/>
                          <a:r>
                            <a:rPr lang="en-US" sz="900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W = weight of emoji type</a:t>
                          </a:r>
                          <a:endParaRPr lang="en-US" sz="90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351288">
                    <a:tc>
                      <a:txBody>
                        <a:bodyPr/>
                        <a:lstStyle/>
                        <a:p>
                          <a:r>
                            <a:rPr lang="en-US" sz="900" b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7.Regency</a:t>
                          </a:r>
                          <a:r>
                            <a:rPr lang="en-US" sz="900" b="1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 score</a:t>
                          </a:r>
                          <a:endParaRPr lang="en-US" sz="900" b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Freshness</a:t>
                          </a:r>
                          <a:r>
                            <a:rPr lang="en-US" sz="900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 of tweet has higher priority</a:t>
                          </a:r>
                          <a:endParaRPr lang="en-US" sz="90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9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900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   Regency</a:t>
                          </a:r>
                          <a:r>
                            <a:rPr lang="en-US" sz="900" b="0" i="1" kern="1200" noProof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900" b="0" i="1" kern="1200" noProof="0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900" b="0" i="1" kern="1200" noProof="0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10∗</m:t>
                                  </m:r>
                                  <m:r>
                                    <a:rPr lang="en-US" sz="900" b="0" i="1" kern="1200" noProof="0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900" b="0" i="1" kern="1200" noProof="0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900" b="0" i="1" kern="1200" noProof="0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𝑇𝑖𝑚𝑒</m:t>
                                      </m:r>
                                      <m:r>
                                        <a:rPr lang="en-US" sz="900" b="0" i="1" kern="1200" noProof="0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a:rPr lang="en-US" sz="900" b="0" i="1" kern="1200" noProof="0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𝐷𝑖𝑓𝑓</m:t>
                                      </m:r>
                                      <m:r>
                                        <a:rPr lang="en-US" sz="900" b="0" i="1" kern="1200" noProof="0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.</m:t>
                                      </m:r>
                                    </m:num>
                                    <m:den>
                                      <m:r>
                                        <a:rPr lang="en-US" sz="900" b="0" i="1" kern="1200" noProof="0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𝑟𝑒𝑡𝑤𝑒𝑒𝑡</m:t>
                                      </m:r>
                                      <m:r>
                                        <a:rPr lang="en-US" sz="900" b="0" i="1" kern="1200" noProof="0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a:rPr lang="en-US" sz="900" b="0" i="1" kern="1200" noProof="0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𝐶𝑜𝑢𝑛𝑡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endParaRPr lang="en-US" sz="90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351288">
                    <a:tc>
                      <a:txBody>
                        <a:bodyPr/>
                        <a:lstStyle/>
                        <a:p>
                          <a:r>
                            <a:rPr lang="en-US" sz="900" b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8. Engagement</a:t>
                          </a:r>
                          <a:r>
                            <a:rPr lang="en-US" sz="900" b="1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 score</a:t>
                          </a:r>
                          <a:endParaRPr lang="en-US" sz="900" b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Metric to get the</a:t>
                          </a:r>
                          <a:r>
                            <a:rPr lang="en-US" sz="900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 engagement of user with respect to the tweet.</a:t>
                          </a:r>
                          <a:endParaRPr lang="en-US" sz="90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9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AVG(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900" b="0" i="1" kern="1200" noProof="0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900" b="0" i="1" kern="1200" noProof="0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sz="900" b="0" i="1" kern="1200" noProof="0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lang="en-US" sz="900" b="0" i="1" kern="1200" noProof="0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𝐹𝑎𝑣𝑜𝑟𝑖𝑡𝑒</m:t>
                                      </m:r>
                                      <m:r>
                                        <a:rPr lang="en-US" sz="900" b="0" i="1" kern="1200" noProof="0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a:rPr lang="en-US" sz="900" b="0" i="1" kern="1200" noProof="0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𝑐𝑜𝑢𝑛𝑡</m:t>
                                      </m:r>
                                      <m:r>
                                        <a:rPr lang="en-US" sz="900" b="0" i="1" kern="1200" noProof="0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+</m:t>
                                      </m:r>
                                      <m:r>
                                        <a:rPr lang="en-US" sz="900" b="0" i="1" kern="1200" noProof="0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𝑅𝑒𝑡𝑤𝑒𝑒𝑡</m:t>
                                      </m:r>
                                      <m:r>
                                        <a:rPr lang="en-US" sz="900" b="0" i="1" kern="1200" noProof="0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a:rPr lang="en-US" sz="900" b="0" i="1" kern="1200" noProof="0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𝑐𝑜𝑢𝑛𝑡</m:t>
                                      </m:r>
                                      <m:r>
                                        <a:rPr lang="en-US" sz="900" b="0" i="1" kern="1200" noProof="0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)</m:t>
                                      </m:r>
                                    </m:e>
                                  </m:nary>
                                </m:num>
                                <m:den>
                                  <m:r>
                                    <a:rPr lang="en-US" sz="900" b="0" i="1" kern="1200" noProof="0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𝐹𝑜𝑙𝑙𝑜𝑤𝑒𝑟</m:t>
                                  </m:r>
                                  <m:r>
                                    <a:rPr lang="en-US" sz="900" b="0" i="1" kern="1200" noProof="0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lang="en-US" sz="900" b="0" i="1" kern="1200" noProof="0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𝑐𝑜𝑢𝑛𝑡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9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</a:tr>
                  <a:tr h="415550">
                    <a:tc>
                      <a:txBody>
                        <a:bodyPr/>
                        <a:lstStyle/>
                        <a:p>
                          <a:r>
                            <a:rPr lang="en-US" sz="900" b="1" dirty="0" smtClean="0">
                              <a:solidFill>
                                <a:srgbClr val="0070C0"/>
                              </a:solidFill>
                            </a:rPr>
                            <a:t>Confidence</a:t>
                          </a:r>
                          <a:r>
                            <a:rPr lang="en-US" sz="900" b="1" baseline="0" dirty="0" smtClean="0">
                              <a:solidFill>
                                <a:srgbClr val="0070C0"/>
                              </a:solidFill>
                            </a:rPr>
                            <a:t> score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>
                              <a:solidFill>
                                <a:srgbClr val="0070C0"/>
                              </a:solidFill>
                            </a:rPr>
                            <a:t>Aggregate of all features</a:t>
                          </a:r>
                          <a:r>
                            <a:rPr lang="en-US" sz="900" baseline="0" dirty="0" smtClean="0">
                              <a:solidFill>
                                <a:srgbClr val="0070C0"/>
                              </a:solidFill>
                            </a:rPr>
                            <a:t> in range of 0-100.</a:t>
                          </a:r>
                          <a:endParaRPr lang="en-US" sz="9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9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9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9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𝐹𝑖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sz="9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9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9481510"/>
                  </p:ext>
                </p:extLst>
              </p:nvPr>
            </p:nvGraphicFramePr>
            <p:xfrm>
              <a:off x="346365" y="635373"/>
              <a:ext cx="11388436" cy="59593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95055"/>
                    <a:gridCol w="3422072"/>
                    <a:gridCol w="5971309"/>
                  </a:tblGrid>
                  <a:tr h="654786"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chemeClr val="bg1"/>
                              </a:solidFill>
                            </a:rPr>
                            <a:t> Features 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chemeClr val="bg1"/>
                              </a:solidFill>
                            </a:rPr>
                            <a:t>Description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chemeClr val="bg1"/>
                              </a:solidFill>
                            </a:rPr>
                            <a:t>Calculations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</a:tr>
                  <a:tr h="1255141">
                    <a:tc>
                      <a:txBody>
                        <a:bodyPr/>
                        <a:lstStyle/>
                        <a:p>
                          <a:r>
                            <a:rPr lang="en-US" sz="900" b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1.User Weighted</a:t>
                          </a:r>
                          <a:r>
                            <a:rPr lang="en-US" sz="900" b="1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 Account Age</a:t>
                          </a:r>
                          <a:endParaRPr lang="en-US" sz="900" b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Measures</a:t>
                          </a:r>
                          <a:r>
                            <a:rPr lang="en-US" sz="900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 the age of an account against look back of 90 days.</a:t>
                          </a:r>
                          <a:endParaRPr lang="en-US" sz="90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0918" t="-53398" r="-408" b="-377184"/>
                          </a:stretch>
                        </a:blipFill>
                      </a:tcPr>
                    </a:tc>
                  </a:tr>
                  <a:tr h="474726">
                    <a:tc>
                      <a:txBody>
                        <a:bodyPr/>
                        <a:lstStyle/>
                        <a:p>
                          <a:r>
                            <a:rPr lang="en-US" sz="900" b="1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2. User Reach </a:t>
                          </a:r>
                          <a:endParaRPr lang="en-US" sz="900" b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="0" i="0" kern="12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Metric talks about people, how many user could see the hashtag</a:t>
                          </a:r>
                          <a:endParaRPr lang="en-US" sz="900" b="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0918" t="-405128" r="-408" b="-896154"/>
                          </a:stretch>
                        </a:blipFill>
                      </a:tcPr>
                    </a:tc>
                  </a:tr>
                  <a:tr h="465963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900" b="1" kern="1200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  Hashtag Impact </a:t>
                          </a:r>
                          <a:endParaRPr lang="en-US" sz="900" b="1" kern="1200" baseline="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Metric talks about impacts or</a:t>
                          </a:r>
                          <a:r>
                            <a:rPr lang="en-US" sz="900" b="0" i="0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impressions of hashtag.</a:t>
                          </a:r>
                          <a:endParaRPr lang="en-US" sz="900" b="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0918" t="-511688" r="-408" b="-807792"/>
                          </a:stretch>
                        </a:blipFill>
                      </a:tcPr>
                    </a:tc>
                  </a:tr>
                  <a:tr h="960755">
                    <a:tc>
                      <a:txBody>
                        <a:bodyPr/>
                        <a:lstStyle/>
                        <a:p>
                          <a:r>
                            <a:rPr lang="en-US" sz="900" b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4. Relevancy Score</a:t>
                          </a:r>
                          <a:endParaRPr lang="en-US" sz="900" b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Metric for relevant tweet t</a:t>
                          </a:r>
                          <a:r>
                            <a:rPr lang="en-US" sz="900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o differentiate fake.</a:t>
                          </a:r>
                          <a:endParaRPr lang="en-US" sz="900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0918" t="-300000" r="-408" b="-296178"/>
                          </a:stretch>
                        </a:blipFill>
                      </a:tcPr>
                    </a:tc>
                  </a:tr>
                  <a:tr h="509842">
                    <a:tc>
                      <a:txBody>
                        <a:bodyPr/>
                        <a:lstStyle/>
                        <a:p>
                          <a:r>
                            <a:rPr lang="en-US" sz="900" b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5. Media Score</a:t>
                          </a:r>
                          <a:endParaRPr lang="en-US" sz="900" b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Weightage of tweet based on links, video and images</a:t>
                          </a:r>
                          <a:endParaRPr lang="en-US" sz="90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0918" t="-747619" r="-408" b="-453571"/>
                          </a:stretch>
                        </a:blipFill>
                      </a:tcPr>
                    </a:tc>
                  </a:tr>
                  <a:tr h="511239">
                    <a:tc>
                      <a:txBody>
                        <a:bodyPr/>
                        <a:lstStyle/>
                        <a:p>
                          <a:r>
                            <a:rPr lang="en-US" sz="900" b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6.Emoticon score</a:t>
                          </a:r>
                          <a:endParaRPr lang="en-US" sz="900" b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Weightage of tweet based on emoji like fire, bomb etc.</a:t>
                          </a:r>
                          <a:endParaRPr lang="en-US" sz="90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0918" t="-847619" r="-408" b="-353571"/>
                          </a:stretch>
                        </a:blipFill>
                      </a:tcPr>
                    </a:tc>
                  </a:tr>
                  <a:tr h="351288">
                    <a:tc>
                      <a:txBody>
                        <a:bodyPr/>
                        <a:lstStyle/>
                        <a:p>
                          <a:r>
                            <a:rPr lang="en-US" sz="900" b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7.Regency</a:t>
                          </a:r>
                          <a:r>
                            <a:rPr lang="en-US" sz="900" b="1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 score</a:t>
                          </a:r>
                          <a:endParaRPr lang="en-US" sz="900" b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Freshness</a:t>
                          </a:r>
                          <a:r>
                            <a:rPr lang="en-US" sz="900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 of tweet has higher priority</a:t>
                          </a:r>
                          <a:endParaRPr lang="en-US" sz="90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0918" t="-1372414" r="-408" b="-412069"/>
                          </a:stretch>
                        </a:blipFill>
                      </a:tcPr>
                    </a:tc>
                  </a:tr>
                  <a:tr h="351288">
                    <a:tc>
                      <a:txBody>
                        <a:bodyPr/>
                        <a:lstStyle/>
                        <a:p>
                          <a:r>
                            <a:rPr lang="en-US" sz="900" b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8. Engagement</a:t>
                          </a:r>
                          <a:r>
                            <a:rPr lang="en-US" sz="900" b="1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 score</a:t>
                          </a:r>
                          <a:endParaRPr lang="en-US" sz="900" b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Metric to get the</a:t>
                          </a:r>
                          <a:r>
                            <a:rPr lang="en-US" sz="900" baseline="0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</a:rPr>
                            <a:t> engagement of user with respect to the tweet.</a:t>
                          </a:r>
                          <a:endParaRPr lang="en-US" sz="900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0918" t="-1498246" r="-408" b="-319298"/>
                          </a:stretch>
                        </a:blipFill>
                      </a:tcPr>
                    </a:tc>
                  </a:tr>
                  <a:tr h="424371">
                    <a:tc>
                      <a:txBody>
                        <a:bodyPr/>
                        <a:lstStyle/>
                        <a:p>
                          <a:r>
                            <a:rPr lang="en-US" sz="900" b="1" dirty="0" smtClean="0">
                              <a:solidFill>
                                <a:srgbClr val="0070C0"/>
                              </a:solidFill>
                            </a:rPr>
                            <a:t>Confidence</a:t>
                          </a:r>
                          <a:r>
                            <a:rPr lang="en-US" sz="900" b="1" baseline="0" dirty="0" smtClean="0">
                              <a:solidFill>
                                <a:srgbClr val="0070C0"/>
                              </a:solidFill>
                            </a:rPr>
                            <a:t> score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>
                              <a:solidFill>
                                <a:srgbClr val="0070C0"/>
                              </a:solidFill>
                            </a:rPr>
                            <a:t>Aggregate of all features</a:t>
                          </a:r>
                          <a:r>
                            <a:rPr lang="en-US" sz="900" baseline="0" dirty="0" smtClean="0">
                              <a:solidFill>
                                <a:srgbClr val="0070C0"/>
                              </a:solidFill>
                            </a:rPr>
                            <a:t> in range of 0-100.</a:t>
                          </a:r>
                          <a:endParaRPr lang="en-US" sz="9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0918" t="-1301429" r="-408" b="-16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81569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379F11E2-8BA5-4C5C-AE7C-361E5EA0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=""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C00E1DA-EC7C-40FC-95E3-11FDCD2E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Comm Labs Team</a:t>
            </a:r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9A421166-2996-41A7-B094-AE5316F34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FDBB1B92-A3EB-43E4-8FAB-D20E8ED14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3F3972F4-FE7E-48EA-AAD8-9BE5750A6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221614E5-870B-4D5E-A43B-8FF7E5323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46821" y="787786"/>
            <a:ext cx="1994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Lean Canvas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0" y="787784"/>
            <a:ext cx="3276600" cy="4616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 Lab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63000" y="787784"/>
            <a:ext cx="1752600" cy="201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 smtClean="0"/>
              <a:t>06-SEP-2019</a:t>
            </a:r>
            <a:endParaRPr lang="en-US" sz="1200" dirty="0"/>
          </a:p>
        </p:txBody>
      </p:sp>
      <p:sp>
        <p:nvSpPr>
          <p:cNvPr id="4" name="Rounded Rectangle 3"/>
          <p:cNvSpPr/>
          <p:nvPr/>
        </p:nvSpPr>
        <p:spPr>
          <a:xfrm>
            <a:off x="1676400" y="1337226"/>
            <a:ext cx="1764792" cy="4703127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Problem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71446" indent="-171446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Supply shock detection </a:t>
            </a:r>
          </a:p>
          <a:p>
            <a:pPr marL="171446" indent="-171446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Delay of Event news appearing in Mainstream Media</a:t>
            </a:r>
          </a:p>
          <a:p>
            <a:pPr marL="171446" indent="-171446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Identifying relevant event news from the humungous information available on Social Media</a:t>
            </a:r>
          </a:p>
          <a:p>
            <a:pPr marL="171446" indent="-171446">
              <a:buFontTx/>
              <a:buChar char="-"/>
            </a:pP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Existing Alternatives</a:t>
            </a:r>
          </a:p>
          <a:p>
            <a:endParaRPr 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71446" indent="-171446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Bloomberg news, Google alert and Reuters news feeds.</a:t>
            </a:r>
          </a:p>
          <a:p>
            <a:pPr marL="171446" indent="-171446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Watch lists, filters on social media</a:t>
            </a:r>
          </a:p>
          <a:p>
            <a:pPr marL="171446" indent="-171446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Verbal communication between brokers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441192" y="1337225"/>
            <a:ext cx="2121408" cy="275329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Solution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71446" indent="-171446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Gather social media data to create a time advantage for traders to monetize.</a:t>
            </a:r>
          </a:p>
          <a:p>
            <a:pPr marL="171446" indent="-171446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Apply NLP Model for relevant news based on traders provided keywords and performing back testing on provided events.</a:t>
            </a:r>
          </a:p>
          <a:p>
            <a:pPr marL="171446" indent="-171446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Dashboard 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deliver Event news.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3441192" y="4090525"/>
                <a:ext cx="2045208" cy="194982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</a:gradFill>
              <a:ln w="190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itchFamily="34" charset="0"/>
                  </a:rPr>
                  <a:t>Key Metrics</a:t>
                </a:r>
              </a:p>
              <a:p>
                <a:endParaRPr lang="en-US" sz="133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171446" indent="-171446">
                  <a:buFontTx/>
                  <a:buChar char="-"/>
                </a:pPr>
                <a:r>
                  <a:rPr lang="en-US" sz="12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Confidence Intervals [0-100 range] </a:t>
                </a:r>
              </a:p>
              <a:p>
                <a:pPr marL="171446" indent="-171446">
                  <a:buFontTx/>
                  <a:buChar char="-"/>
                </a:pPr>
                <a:r>
                  <a:rPr lang="en-US" sz="12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Engagement score.</a:t>
                </a:r>
              </a:p>
              <a:p>
                <a:pPr marL="171446" indent="-171446">
                  <a:buFontTx/>
                  <a:buChar char="-"/>
                </a:pPr>
                <a:r>
                  <a:rPr lang="en-US" sz="12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Weighted account age=</a:t>
                </a:r>
              </a:p>
              <a:p>
                <a:r>
                  <a:rPr lang="en-US" sz="12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 =Tweet time diff from account  creation.</a:t>
                </a:r>
                <a:endParaRPr lang="en-US" sz="12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(0, 1−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𝐿𝑂𝐺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+1),90)))</m:t>
                      </m:r>
                    </m:oMath>
                  </m:oMathPara>
                </a14:m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192" y="4090525"/>
                <a:ext cx="2045208" cy="1949828"/>
              </a:xfrm>
              <a:prstGeom prst="roundRect">
                <a:avLst>
                  <a:gd name="adj" fmla="val 0"/>
                </a:avLst>
              </a:prstGeom>
              <a:blipFill>
                <a:blip r:embed="rId2"/>
                <a:stretch>
                  <a:fillRect l="-592" t="-310"/>
                </a:stretch>
              </a:blipFill>
              <a:ln w="19050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/>
          <p:cNvSpPr/>
          <p:nvPr/>
        </p:nvSpPr>
        <p:spPr>
          <a:xfrm>
            <a:off x="5486400" y="1337225"/>
            <a:ext cx="1981200" cy="4703128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Unique Value Proposition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71446" indent="-171446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Powerful UX to deliver crisp and concise timely event information for traders to optimize the profit opportunity.</a:t>
            </a:r>
          </a:p>
          <a:p>
            <a:pPr marL="171446" indent="-171446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Configurable and scalable architecture with  Citi Velocity integration.</a:t>
            </a:r>
          </a:p>
          <a:p>
            <a:pPr marL="171446" indent="-171446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Small and Light weight application.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391401" y="1337226"/>
            <a:ext cx="1756095" cy="207570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Unfair Advantage</a:t>
            </a:r>
          </a:p>
          <a:p>
            <a:endParaRPr lang="en-US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71446" indent="-171446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Innovation in the Natural language processing model.</a:t>
            </a:r>
          </a:p>
          <a:p>
            <a:pPr marL="171446" indent="-171446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Integration within Citi Environment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391401" y="3412930"/>
            <a:ext cx="1756095" cy="262742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Channels</a:t>
            </a:r>
          </a:p>
          <a:p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71446" indent="-171446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Trader referrals</a:t>
            </a: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  Citi Velocity integration can help expand across Citi.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147495" y="1337226"/>
            <a:ext cx="1324988" cy="4703127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Customer Segments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71446" indent="-171446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Traders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Early Adopters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71446" indent="-171446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Commodity Traders specifically:</a:t>
            </a:r>
          </a:p>
          <a:p>
            <a:pPr marL="171446" indent="-171446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Oil trader 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71446" indent="-171446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-Iron Ore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6400" y="1337226"/>
            <a:ext cx="8796083" cy="4703128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44" indent="-112711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42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55032" y="2342147"/>
            <a:ext cx="3753852" cy="513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12758" y="3160295"/>
            <a:ext cx="5791200" cy="753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EIKON REUTERS APPLICATION AND SUPPORT TEAM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12758" y="4119999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https://developers.refinitiv.com/</a:t>
            </a:r>
          </a:p>
        </p:txBody>
      </p:sp>
      <p:sp>
        <p:nvSpPr>
          <p:cNvPr id="6" name="Rectangle 5"/>
          <p:cNvSpPr/>
          <p:nvPr/>
        </p:nvSpPr>
        <p:spPr>
          <a:xfrm>
            <a:off x="1812758" y="4489331"/>
            <a:ext cx="97927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Iron Ore event earlier this year cost the team $17 million, tool to detect this early could have significantly reduced this</a:t>
            </a:r>
          </a:p>
          <a:p>
            <a:r>
              <a:rPr lang="en-US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https://www.reuters.com/article/us-vale-sa-production/vale-second-quarter-iron-ore-output-falls-33-8-following-brazil-january-dam-break-idUSKCN1UH1EL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Oil event made $500,000 when trader heard about it early from a broker</a:t>
            </a:r>
          </a:p>
          <a:p>
            <a:r>
              <a:rPr lang="en-US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https://en.wikipedia.org/wiki/May_2019_Gulf_of_Oman_incident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2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8588" indent="-128588">
              <a:buFontTx/>
              <a:buChar char="-"/>
            </a:pPr>
            <a:r>
              <a:rPr lang="en-US" dirty="0">
                <a:solidFill>
                  <a:srgbClr val="FFFFCC"/>
                </a:solidFill>
                <a:latin typeface="Arial" pitchFamily="34" charset="0"/>
                <a:cs typeface="Arial" pitchFamily="34" charset="0"/>
              </a:rPr>
              <a:t>Supply </a:t>
            </a:r>
            <a:r>
              <a:rPr lang="en-US" dirty="0" smtClean="0">
                <a:solidFill>
                  <a:srgbClr val="FFFFCC"/>
                </a:solidFill>
                <a:latin typeface="Arial" pitchFamily="34" charset="0"/>
                <a:cs typeface="Arial" pitchFamily="34" charset="0"/>
              </a:rPr>
              <a:t>Side Shock </a:t>
            </a:r>
            <a:r>
              <a:rPr lang="en-US" dirty="0">
                <a:solidFill>
                  <a:srgbClr val="FFFFCC"/>
                </a:solidFill>
                <a:latin typeface="Arial" pitchFamily="34" charset="0"/>
                <a:cs typeface="Arial" pitchFamily="34" charset="0"/>
              </a:rPr>
              <a:t>detection </a:t>
            </a:r>
            <a:r>
              <a:rPr lang="en-US" dirty="0" smtClean="0">
                <a:solidFill>
                  <a:srgbClr val="FFFFCC"/>
                </a:solidFill>
                <a:latin typeface="Arial" pitchFamily="34" charset="0"/>
                <a:cs typeface="Arial" pitchFamily="34" charset="0"/>
              </a:rPr>
              <a:t>for traders to provide time advantage for monetization.</a:t>
            </a:r>
            <a:endParaRPr lang="en-US" dirty="0">
              <a:solidFill>
                <a:srgbClr val="FFFFCC"/>
              </a:solidFill>
              <a:latin typeface="Arial" pitchFamily="34" charset="0"/>
              <a:cs typeface="Arial" pitchFamily="34" charset="0"/>
            </a:endParaRPr>
          </a:p>
          <a:p>
            <a:pPr marL="128588" indent="-128588">
              <a:buFontTx/>
              <a:buChar char="-"/>
            </a:pPr>
            <a:r>
              <a:rPr lang="en-US" dirty="0" smtClean="0">
                <a:solidFill>
                  <a:srgbClr val="FFFFCC"/>
                </a:solidFill>
                <a:latin typeface="Arial" pitchFamily="34" charset="0"/>
                <a:cs typeface="Arial" pitchFamily="34" charset="0"/>
              </a:rPr>
              <a:t>Delay </a:t>
            </a:r>
            <a:r>
              <a:rPr lang="en-US" dirty="0">
                <a:solidFill>
                  <a:srgbClr val="FFFFCC"/>
                </a:solidFill>
                <a:latin typeface="Arial" pitchFamily="34" charset="0"/>
                <a:cs typeface="Arial" pitchFamily="34" charset="0"/>
              </a:rPr>
              <a:t>of Event news appearing in Mainstream </a:t>
            </a:r>
            <a:r>
              <a:rPr lang="en-US" dirty="0" smtClean="0">
                <a:solidFill>
                  <a:srgbClr val="FFFFCC"/>
                </a:solidFill>
                <a:latin typeface="Arial" pitchFamily="34" charset="0"/>
                <a:cs typeface="Arial" pitchFamily="34" charset="0"/>
              </a:rPr>
              <a:t>Media</a:t>
            </a:r>
            <a:r>
              <a:rPr lang="en-US" dirty="0">
                <a:solidFill>
                  <a:srgbClr val="FFFFCC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dirty="0" smtClean="0">
                <a:solidFill>
                  <a:srgbClr val="FFFFCC"/>
                </a:solidFill>
                <a:latin typeface="Arial" pitchFamily="34" charset="0"/>
                <a:cs typeface="Arial" pitchFamily="34" charset="0"/>
              </a:rPr>
              <a:t>No system for flashing that relevant news </a:t>
            </a:r>
          </a:p>
          <a:p>
            <a:pPr marL="128588" indent="-128588">
              <a:buFontTx/>
              <a:buChar char="-"/>
            </a:pPr>
            <a:r>
              <a:rPr lang="en-US" dirty="0" smtClean="0">
                <a:solidFill>
                  <a:srgbClr val="FFFFCC"/>
                </a:solidFill>
                <a:latin typeface="Arial" pitchFamily="34" charset="0"/>
                <a:cs typeface="Arial" pitchFamily="34" charset="0"/>
              </a:rPr>
              <a:t>Identifying </a:t>
            </a:r>
            <a:r>
              <a:rPr lang="en-US" dirty="0">
                <a:solidFill>
                  <a:srgbClr val="FFFFCC"/>
                </a:solidFill>
                <a:latin typeface="Arial" pitchFamily="34" charset="0"/>
                <a:cs typeface="Arial" pitchFamily="34" charset="0"/>
              </a:rPr>
              <a:t>relevant </a:t>
            </a:r>
            <a:r>
              <a:rPr lang="en-US" dirty="0" smtClean="0">
                <a:solidFill>
                  <a:srgbClr val="FFFFCC"/>
                </a:solidFill>
                <a:latin typeface="Arial" pitchFamily="34" charset="0"/>
                <a:cs typeface="Arial" pitchFamily="34" charset="0"/>
              </a:rPr>
              <a:t>unexpected news </a:t>
            </a:r>
            <a:r>
              <a:rPr lang="en-US" dirty="0">
                <a:solidFill>
                  <a:srgbClr val="FFFFCC"/>
                </a:solidFill>
                <a:latin typeface="Arial" pitchFamily="34" charset="0"/>
                <a:cs typeface="Arial" pitchFamily="34" charset="0"/>
              </a:rPr>
              <a:t>from the </a:t>
            </a:r>
            <a:r>
              <a:rPr lang="en-US" dirty="0" smtClean="0">
                <a:solidFill>
                  <a:srgbClr val="FFFFCC"/>
                </a:solidFill>
                <a:latin typeface="Arial" pitchFamily="34" charset="0"/>
                <a:cs typeface="Arial" pitchFamily="34" charset="0"/>
              </a:rPr>
              <a:t>enormous </a:t>
            </a:r>
            <a:r>
              <a:rPr lang="en-US" dirty="0">
                <a:solidFill>
                  <a:srgbClr val="FFFFCC"/>
                </a:solidFill>
                <a:latin typeface="Arial" pitchFamily="34" charset="0"/>
                <a:cs typeface="Arial" pitchFamily="34" charset="0"/>
              </a:rPr>
              <a:t>information available on Social </a:t>
            </a:r>
            <a:r>
              <a:rPr lang="en-US" dirty="0" smtClean="0">
                <a:solidFill>
                  <a:srgbClr val="FFFFCC"/>
                </a:solidFill>
                <a:latin typeface="Arial" pitchFamily="34" charset="0"/>
                <a:cs typeface="Arial" pitchFamily="34" charset="0"/>
              </a:rPr>
              <a:t>Media.</a:t>
            </a:r>
            <a:endParaRPr lang="en-US" dirty="0">
              <a:solidFill>
                <a:srgbClr val="FFFFC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1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Advantages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054018"/>
            <a:ext cx="5087075" cy="536005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Product Functionality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643023"/>
            <a:ext cx="5393100" cy="36968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Speed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Intelligent scoring from smart search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Identify hidden signal and Cut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through the noise of 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unstructured data to get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 tailored content 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feed.</a:t>
            </a:r>
          </a:p>
          <a:p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Scalable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Optimized and scaled using Big Data / Cloud</a:t>
            </a:r>
          </a:p>
          <a:p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003242"/>
            <a:ext cx="5087073" cy="553373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Value for Clients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8" y="2754602"/>
            <a:ext cx="5393100" cy="33032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Adaptability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Small and light weight application.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Integrated in Citi Velocity.</a:t>
            </a:r>
          </a:p>
          <a:p>
            <a:pPr marL="0" indent="0">
              <a:buNone/>
            </a:pP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P&amp;L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Oil tanker sabotage event  on 12 May 19 made traders $500,000 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Brazil dam burst ,Iron ore event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25 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Jan19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cost the team $17 million</a:t>
            </a:r>
          </a:p>
          <a:p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98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 Lab Offering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057" y="1949140"/>
            <a:ext cx="7414747" cy="48514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8351" y="2185639"/>
            <a:ext cx="2096429" cy="98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0041" y="2419813"/>
            <a:ext cx="1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Commodities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2335" y="3743089"/>
            <a:ext cx="2096429" cy="98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4025" y="3977263"/>
            <a:ext cx="1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World Map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448792" y="3549810"/>
            <a:ext cx="2096429" cy="98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550482" y="3783984"/>
            <a:ext cx="1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Top Tweets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77635" y="734649"/>
            <a:ext cx="2753908" cy="98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Confidence Score for Alert with filter to calibrate the false positives.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70503" y="956931"/>
            <a:ext cx="2594129" cy="98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Tweets from Non Verified and Verified  sources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64779" y="2676293"/>
            <a:ext cx="1014761" cy="1115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833" y="2155094"/>
            <a:ext cx="5033512" cy="320199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434036" y="4096219"/>
            <a:ext cx="1014761" cy="1115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18541195">
            <a:off x="6911439" y="2041243"/>
            <a:ext cx="748315" cy="1270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17694244">
            <a:off x="5502123" y="1980460"/>
            <a:ext cx="832517" cy="1351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38763" y="4233743"/>
            <a:ext cx="1794017" cy="1263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309693" y="2140914"/>
            <a:ext cx="2096429" cy="98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 from Bloomberg and Reuters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384036" y="2744024"/>
            <a:ext cx="1014761" cy="1115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7574" y="6438776"/>
            <a:ext cx="3879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  <a:hlinkClick r:id="rId4"/>
              </a:rPr>
              <a:t>https://qa.citivelocity.com/comm-lab/#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2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11631" y="3863017"/>
            <a:ext cx="1769215" cy="25458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33" dirty="0">
              <a:solidFill>
                <a:schemeClr val="tx1"/>
              </a:solidFill>
            </a:endParaRPr>
          </a:p>
          <a:p>
            <a:pPr algn="ctr"/>
            <a:r>
              <a:rPr lang="en-US" sz="1333" dirty="0">
                <a:solidFill>
                  <a:schemeClr val="tx1"/>
                </a:solidFill>
              </a:rPr>
              <a:t>Data Cleaning and Preprocessing </a:t>
            </a:r>
            <a:r>
              <a:rPr lang="en-US" sz="1100" dirty="0" smtClean="0">
                <a:solidFill>
                  <a:schemeClr val="tx1"/>
                </a:solidFill>
              </a:rPr>
              <a:t>(Derived from traders provided keywords.)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67" dirty="0" smtClean="0">
                <a:solidFill>
                  <a:schemeClr val="tx1"/>
                </a:solidFill>
              </a:rPr>
              <a:t>Removing extra character and Stop words.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67" dirty="0" smtClean="0">
                <a:solidFill>
                  <a:schemeClr val="tx1"/>
                </a:solidFill>
              </a:rPr>
              <a:t>Extract mentions, retweets, emoji's, First Order Pronouns, links etc.</a:t>
            </a:r>
            <a:endParaRPr lang="en-US" sz="1067" dirty="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67" dirty="0" smtClean="0">
                <a:solidFill>
                  <a:schemeClr val="tx1"/>
                </a:solidFill>
              </a:rPr>
              <a:t>Tokenize </a:t>
            </a:r>
            <a:r>
              <a:rPr lang="en-US" sz="1067" dirty="0">
                <a:solidFill>
                  <a:schemeClr val="tx1"/>
                </a:solidFill>
              </a:rPr>
              <a:t>text into sentences</a:t>
            </a:r>
            <a:endParaRPr lang="en-GB" sz="1067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39649" y="3661612"/>
            <a:ext cx="10656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688987" y="911530"/>
            <a:ext cx="1769215" cy="25209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</a:rPr>
              <a:t>Creating </a:t>
            </a:r>
            <a:r>
              <a:rPr lang="en-US" sz="1333" dirty="0" smtClean="0">
                <a:solidFill>
                  <a:schemeClr val="tx1"/>
                </a:solidFill>
              </a:rPr>
              <a:t>Word- embedding's </a:t>
            </a:r>
            <a:r>
              <a:rPr lang="en-US" sz="1333" dirty="0">
                <a:solidFill>
                  <a:schemeClr val="tx1"/>
                </a:solidFill>
              </a:rPr>
              <a:t>and </a:t>
            </a:r>
            <a:r>
              <a:rPr lang="en-US" sz="1333" dirty="0" smtClean="0">
                <a:solidFill>
                  <a:schemeClr val="tx1"/>
                </a:solidFill>
              </a:rPr>
              <a:t>Tweet relevancy </a:t>
            </a:r>
            <a:r>
              <a:rPr lang="en-US" sz="1333" dirty="0">
                <a:solidFill>
                  <a:schemeClr val="tx1"/>
                </a:solidFill>
              </a:rPr>
              <a:t>Detector</a:t>
            </a:r>
          </a:p>
          <a:p>
            <a:pPr algn="ctr"/>
            <a:endParaRPr lang="en-US" sz="1333" dirty="0">
              <a:solidFill>
                <a:schemeClr val="tx1"/>
              </a:solidFill>
            </a:endParaRPr>
          </a:p>
          <a:p>
            <a:pPr algn="ctr"/>
            <a:r>
              <a:rPr lang="en-US" sz="1067" dirty="0">
                <a:solidFill>
                  <a:schemeClr val="tx1"/>
                </a:solidFill>
              </a:rPr>
              <a:t>Approach 1: Count Vectorizer, TF-IDF</a:t>
            </a:r>
          </a:p>
          <a:p>
            <a:pPr algn="ctr"/>
            <a:endParaRPr lang="en-US" sz="1067" dirty="0">
              <a:solidFill>
                <a:schemeClr val="tx1"/>
              </a:solidFill>
            </a:endParaRPr>
          </a:p>
          <a:p>
            <a:pPr algn="ctr"/>
            <a:r>
              <a:rPr lang="en-US" sz="1067" dirty="0">
                <a:solidFill>
                  <a:schemeClr val="tx1"/>
                </a:solidFill>
              </a:rPr>
              <a:t>Approach 2: GloVe </a:t>
            </a:r>
            <a:r>
              <a:rPr lang="en-US" sz="1067" dirty="0" smtClean="0">
                <a:solidFill>
                  <a:schemeClr val="tx1"/>
                </a:solidFill>
              </a:rPr>
              <a:t>embedding</a:t>
            </a:r>
            <a:endParaRPr lang="en-US" sz="1067" dirty="0">
              <a:solidFill>
                <a:schemeClr val="tx1"/>
              </a:solidFill>
            </a:endParaRPr>
          </a:p>
          <a:p>
            <a:pPr algn="ctr"/>
            <a:endParaRPr lang="en-US" sz="1067" dirty="0">
              <a:solidFill>
                <a:schemeClr val="tx1"/>
              </a:solidFill>
            </a:endParaRPr>
          </a:p>
          <a:p>
            <a:pPr algn="ctr"/>
            <a:r>
              <a:rPr lang="en-US" sz="1067" dirty="0">
                <a:solidFill>
                  <a:schemeClr val="tx1"/>
                </a:solidFill>
              </a:rPr>
              <a:t>Approach 3: BERT </a:t>
            </a:r>
            <a:r>
              <a:rPr lang="en-US" sz="1067" dirty="0" smtClean="0">
                <a:solidFill>
                  <a:schemeClr val="tx1"/>
                </a:solidFill>
              </a:rPr>
              <a:t>embedding</a:t>
            </a:r>
            <a:endParaRPr lang="en-GB" sz="1067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46593" y="3861483"/>
            <a:ext cx="1769215" cy="25580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33" dirty="0" smtClean="0">
                <a:solidFill>
                  <a:schemeClr val="tx1"/>
                </a:solidFill>
              </a:rPr>
              <a:t>Text Rank </a:t>
            </a:r>
            <a:r>
              <a:rPr lang="en-US" sz="1333" dirty="0">
                <a:solidFill>
                  <a:schemeClr val="tx1"/>
                </a:solidFill>
              </a:rPr>
              <a:t>Algorithm</a:t>
            </a:r>
          </a:p>
          <a:p>
            <a:pPr algn="ctr"/>
            <a:endParaRPr lang="en-US" sz="1333" dirty="0">
              <a:solidFill>
                <a:schemeClr val="tx1"/>
              </a:solidFill>
            </a:endParaRPr>
          </a:p>
          <a:p>
            <a:pPr algn="ctr"/>
            <a:r>
              <a:rPr lang="en-US" sz="1067" dirty="0">
                <a:solidFill>
                  <a:schemeClr val="tx1"/>
                </a:solidFill>
              </a:rPr>
              <a:t>Create similarity matrix of sentences using cosine similarity</a:t>
            </a:r>
          </a:p>
          <a:p>
            <a:pPr algn="ctr"/>
            <a:endParaRPr lang="en-US" sz="1067" dirty="0">
              <a:solidFill>
                <a:schemeClr val="tx1"/>
              </a:solidFill>
            </a:endParaRPr>
          </a:p>
          <a:p>
            <a:pPr algn="ctr"/>
            <a:r>
              <a:rPr lang="en-US" sz="1067" dirty="0">
                <a:solidFill>
                  <a:schemeClr val="tx1"/>
                </a:solidFill>
              </a:rPr>
              <a:t>Apply </a:t>
            </a:r>
            <a:r>
              <a:rPr lang="en-US" sz="1067" dirty="0" smtClean="0">
                <a:solidFill>
                  <a:schemeClr val="tx1"/>
                </a:solidFill>
              </a:rPr>
              <a:t>Text Rank </a:t>
            </a:r>
            <a:r>
              <a:rPr lang="en-US" sz="1067" dirty="0">
                <a:solidFill>
                  <a:schemeClr val="tx1"/>
                </a:solidFill>
              </a:rPr>
              <a:t>Algorithm</a:t>
            </a:r>
          </a:p>
          <a:p>
            <a:pPr algn="ctr"/>
            <a:endParaRPr lang="en-US" sz="1067" dirty="0">
              <a:solidFill>
                <a:schemeClr val="tx1"/>
              </a:solidFill>
            </a:endParaRPr>
          </a:p>
          <a:p>
            <a:pPr algn="ctr"/>
            <a:endParaRPr lang="en-GB" sz="1067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955745" y="3861484"/>
            <a:ext cx="1769215" cy="2538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</a:rPr>
              <a:t>Evaluation</a:t>
            </a:r>
          </a:p>
          <a:p>
            <a:pPr algn="ctr"/>
            <a:endParaRPr lang="en-US" sz="1333" dirty="0">
              <a:solidFill>
                <a:schemeClr val="tx1"/>
              </a:solidFill>
            </a:endParaRPr>
          </a:p>
          <a:p>
            <a:pPr algn="ctr"/>
            <a:endParaRPr lang="en-US" sz="1067" dirty="0" smtClean="0">
              <a:solidFill>
                <a:schemeClr val="tx1"/>
              </a:solidFill>
            </a:endParaRPr>
          </a:p>
          <a:p>
            <a:pPr algn="ctr"/>
            <a:endParaRPr lang="en-US" sz="1067" dirty="0">
              <a:solidFill>
                <a:schemeClr val="tx1"/>
              </a:solidFill>
            </a:endParaRPr>
          </a:p>
          <a:p>
            <a:pPr algn="ctr"/>
            <a:endParaRPr lang="en-US" sz="1067" dirty="0" smtClean="0">
              <a:solidFill>
                <a:schemeClr val="tx1"/>
              </a:solidFill>
            </a:endParaRPr>
          </a:p>
          <a:p>
            <a:pPr algn="ctr"/>
            <a:r>
              <a:rPr lang="en-US" sz="1067" b="1" dirty="0" smtClean="0">
                <a:solidFill>
                  <a:schemeClr val="tx1"/>
                </a:solidFill>
              </a:rPr>
              <a:t>Calculate </a:t>
            </a:r>
            <a:r>
              <a:rPr lang="en-US" sz="1067" b="1" dirty="0">
                <a:solidFill>
                  <a:schemeClr val="tx1"/>
                </a:solidFill>
              </a:rPr>
              <a:t>Confidence S</a:t>
            </a:r>
            <a:r>
              <a:rPr lang="en-US" sz="1067" b="1" dirty="0" smtClean="0">
                <a:solidFill>
                  <a:schemeClr val="tx1"/>
                </a:solidFill>
              </a:rPr>
              <a:t>core </a:t>
            </a:r>
            <a:endParaRPr lang="en-US" sz="1067" dirty="0" smtClean="0">
              <a:solidFill>
                <a:schemeClr val="tx1"/>
              </a:solidFill>
            </a:endParaRPr>
          </a:p>
          <a:p>
            <a:r>
              <a:rPr lang="en-US" sz="1067" dirty="0" smtClean="0">
                <a:solidFill>
                  <a:schemeClr val="tx1"/>
                </a:solidFill>
              </a:rPr>
              <a:t>Aggregating 10+ features 1.Reach metric which talk about people 2.Impression metric which talk about event impact </a:t>
            </a:r>
          </a:p>
          <a:p>
            <a:r>
              <a:rPr lang="en-US" sz="1067" dirty="0" smtClean="0">
                <a:solidFill>
                  <a:schemeClr val="tx1"/>
                </a:solidFill>
              </a:rPr>
              <a:t>3.Engagement score</a:t>
            </a:r>
          </a:p>
          <a:p>
            <a:r>
              <a:rPr lang="en-US" sz="1067" dirty="0" smtClean="0">
                <a:solidFill>
                  <a:schemeClr val="tx1"/>
                </a:solidFill>
              </a:rPr>
              <a:t>4.User Wtd. account age 5.Relevancy score, 6.following/follower ratio 7. emoticons score</a:t>
            </a:r>
          </a:p>
          <a:p>
            <a:r>
              <a:rPr lang="en-US" sz="1067" dirty="0" smtClean="0">
                <a:solidFill>
                  <a:schemeClr val="tx1"/>
                </a:solidFill>
              </a:rPr>
              <a:t>8.Regency score etc.</a:t>
            </a:r>
          </a:p>
          <a:p>
            <a:pPr algn="ctr"/>
            <a:r>
              <a:rPr lang="en-US" sz="1067" dirty="0" smtClean="0">
                <a:solidFill>
                  <a:schemeClr val="tx1"/>
                </a:solidFill>
              </a:rPr>
              <a:t>All values in [0-100.]</a:t>
            </a:r>
            <a:endParaRPr lang="en-US" sz="1067" dirty="0">
              <a:solidFill>
                <a:schemeClr val="tx1"/>
              </a:solidFill>
            </a:endParaRPr>
          </a:p>
          <a:p>
            <a:pPr algn="ctr"/>
            <a:endParaRPr lang="en-US" sz="1067" dirty="0">
              <a:solidFill>
                <a:schemeClr val="tx1"/>
              </a:solidFill>
            </a:endParaRPr>
          </a:p>
          <a:p>
            <a:pPr algn="ctr"/>
            <a:endParaRPr lang="en-US" sz="1067" dirty="0">
              <a:solidFill>
                <a:schemeClr val="tx1"/>
              </a:solidFill>
            </a:endParaRPr>
          </a:p>
          <a:p>
            <a:pPr algn="ctr"/>
            <a:endParaRPr lang="en-US" sz="1067" dirty="0">
              <a:solidFill>
                <a:schemeClr val="tx1"/>
              </a:solidFill>
            </a:endParaRPr>
          </a:p>
          <a:p>
            <a:pPr algn="ctr"/>
            <a:endParaRPr lang="en-US" sz="1067" dirty="0">
              <a:solidFill>
                <a:schemeClr val="tx1"/>
              </a:solidFill>
            </a:endParaRPr>
          </a:p>
          <a:p>
            <a:pPr algn="ctr"/>
            <a:endParaRPr lang="en-US" sz="1067" dirty="0">
              <a:solidFill>
                <a:schemeClr val="tx1"/>
              </a:solidFill>
            </a:endParaRPr>
          </a:p>
          <a:p>
            <a:pPr algn="ctr"/>
            <a:endParaRPr lang="en-GB" sz="1067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826699" y="922229"/>
            <a:ext cx="1769215" cy="25102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</a:rPr>
              <a:t>Generating Summary</a:t>
            </a:r>
          </a:p>
          <a:p>
            <a:pPr algn="ctr"/>
            <a:endParaRPr lang="en-US" sz="1333" dirty="0">
              <a:solidFill>
                <a:schemeClr val="tx1"/>
              </a:solidFill>
            </a:endParaRPr>
          </a:p>
          <a:p>
            <a:pPr algn="ctr"/>
            <a:r>
              <a:rPr lang="en-US" sz="1067" dirty="0">
                <a:solidFill>
                  <a:schemeClr val="tx1"/>
                </a:solidFill>
              </a:rPr>
              <a:t>Sort </a:t>
            </a:r>
            <a:r>
              <a:rPr lang="en-US" sz="1067" dirty="0" smtClean="0">
                <a:solidFill>
                  <a:schemeClr val="tx1"/>
                </a:solidFill>
              </a:rPr>
              <a:t>text </a:t>
            </a:r>
            <a:r>
              <a:rPr lang="en-US" sz="1067" dirty="0">
                <a:solidFill>
                  <a:schemeClr val="tx1"/>
                </a:solidFill>
              </a:rPr>
              <a:t>on the basis of Text Rank </a:t>
            </a:r>
            <a:r>
              <a:rPr lang="en-US" sz="1067" dirty="0" smtClean="0">
                <a:solidFill>
                  <a:schemeClr val="tx1"/>
                </a:solidFill>
              </a:rPr>
              <a:t>Score and Engagement score.</a:t>
            </a:r>
            <a:endParaRPr lang="en-US" sz="1067" dirty="0">
              <a:solidFill>
                <a:schemeClr val="tx1"/>
              </a:solidFill>
            </a:endParaRPr>
          </a:p>
          <a:p>
            <a:pPr algn="ctr"/>
            <a:endParaRPr lang="en-US" sz="1067" dirty="0">
              <a:solidFill>
                <a:schemeClr val="tx1"/>
              </a:solidFill>
            </a:endParaRPr>
          </a:p>
          <a:p>
            <a:pPr algn="ctr"/>
            <a:r>
              <a:rPr lang="en-US" sz="1067" dirty="0">
                <a:solidFill>
                  <a:schemeClr val="tx1"/>
                </a:solidFill>
              </a:rPr>
              <a:t>Pick top </a:t>
            </a:r>
            <a:r>
              <a:rPr lang="en-US" sz="1067" dirty="0" smtClean="0">
                <a:solidFill>
                  <a:schemeClr val="tx1"/>
                </a:solidFill>
              </a:rPr>
              <a:t>text </a:t>
            </a:r>
            <a:r>
              <a:rPr lang="en-US" sz="1067" dirty="0">
                <a:solidFill>
                  <a:schemeClr val="tx1"/>
                </a:solidFill>
              </a:rPr>
              <a:t>whose score is greater than </a:t>
            </a:r>
            <a:r>
              <a:rPr lang="en-US" sz="1067" dirty="0" smtClean="0">
                <a:solidFill>
                  <a:schemeClr val="tx1"/>
                </a:solidFill>
              </a:rPr>
              <a:t>threshold</a:t>
            </a:r>
          </a:p>
          <a:p>
            <a:pPr algn="ctr"/>
            <a:endParaRPr lang="en-US" sz="1067" dirty="0">
              <a:solidFill>
                <a:schemeClr val="tx1"/>
              </a:solidFill>
            </a:endParaRPr>
          </a:p>
          <a:p>
            <a:pPr algn="ctr"/>
            <a:r>
              <a:rPr lang="en-US" sz="1067" dirty="0" smtClean="0">
                <a:solidFill>
                  <a:schemeClr val="tx1"/>
                </a:solidFill>
              </a:rPr>
              <a:t>Arrange texts  in the order they appear in original data.</a:t>
            </a:r>
            <a:endParaRPr lang="en-GB" sz="1067" dirty="0">
              <a:solidFill>
                <a:schemeClr val="tx1"/>
              </a:solidFill>
            </a:endParaRPr>
          </a:p>
        </p:txBody>
      </p:sp>
      <p:sp>
        <p:nvSpPr>
          <p:cNvPr id="20" name="Google Shape;104;p17"/>
          <p:cNvSpPr/>
          <p:nvPr/>
        </p:nvSpPr>
        <p:spPr>
          <a:xfrm>
            <a:off x="0" y="1"/>
            <a:ext cx="12214800" cy="6020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" name="Google Shape;105;p17"/>
          <p:cNvSpPr txBox="1">
            <a:spLocks/>
          </p:cNvSpPr>
          <p:nvPr/>
        </p:nvSpPr>
        <p:spPr>
          <a:xfrm>
            <a:off x="1" y="-95068"/>
            <a:ext cx="9752031" cy="66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>
              <a:spcAft>
                <a:spcPts val="533"/>
              </a:spcAft>
            </a:pPr>
            <a:r>
              <a:rPr lang="en-GB" sz="3333" dirty="0">
                <a:latin typeface="Arial"/>
                <a:ea typeface="Arial"/>
                <a:cs typeface="Arial"/>
                <a:sym typeface="Arial"/>
              </a:rPr>
              <a:t>  Social Media News Extraction NLP Pipeline</a:t>
            </a:r>
            <a:endParaRPr lang="en-GB" sz="3333"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Down Arrow Callout 21"/>
          <p:cNvSpPr/>
          <p:nvPr/>
        </p:nvSpPr>
        <p:spPr>
          <a:xfrm>
            <a:off x="1059976" y="3205458"/>
            <a:ext cx="953360" cy="433388"/>
          </a:xfrm>
          <a:prstGeom prst="downArrow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</a:rPr>
              <a:t>Stage 1</a:t>
            </a:r>
            <a:endParaRPr lang="en-GB" sz="1333" dirty="0">
              <a:solidFill>
                <a:schemeClr val="tx1"/>
              </a:solidFill>
            </a:endParaRPr>
          </a:p>
        </p:txBody>
      </p:sp>
      <p:sp>
        <p:nvSpPr>
          <p:cNvPr id="24" name="Down Arrow Callout 23"/>
          <p:cNvSpPr/>
          <p:nvPr/>
        </p:nvSpPr>
        <p:spPr>
          <a:xfrm>
            <a:off x="5136511" y="3211706"/>
            <a:ext cx="953360" cy="433388"/>
          </a:xfrm>
          <a:prstGeom prst="downArrow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</a:rPr>
              <a:t>Stage 3</a:t>
            </a:r>
            <a:endParaRPr lang="en-GB" sz="1333" dirty="0">
              <a:solidFill>
                <a:schemeClr val="tx1"/>
              </a:solidFill>
            </a:endParaRPr>
          </a:p>
        </p:txBody>
      </p:sp>
      <p:sp>
        <p:nvSpPr>
          <p:cNvPr id="26" name="Down Arrow Callout 25"/>
          <p:cNvSpPr/>
          <p:nvPr/>
        </p:nvSpPr>
        <p:spPr>
          <a:xfrm>
            <a:off x="9363117" y="3208575"/>
            <a:ext cx="953360" cy="433388"/>
          </a:xfrm>
          <a:prstGeom prst="downArrow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</a:rPr>
              <a:t>Stage 5</a:t>
            </a:r>
            <a:endParaRPr lang="en-GB" sz="1333" dirty="0">
              <a:solidFill>
                <a:schemeClr val="tx1"/>
              </a:solidFill>
            </a:endParaRPr>
          </a:p>
        </p:txBody>
      </p:sp>
      <p:sp>
        <p:nvSpPr>
          <p:cNvPr id="28" name="Up Arrow Callout 27"/>
          <p:cNvSpPr/>
          <p:nvPr/>
        </p:nvSpPr>
        <p:spPr>
          <a:xfrm>
            <a:off x="3057594" y="3685737"/>
            <a:ext cx="1022037" cy="431409"/>
          </a:xfrm>
          <a:prstGeom prst="upArrow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</a:rPr>
              <a:t>Stage 2</a:t>
            </a:r>
            <a:endParaRPr lang="en-GB" sz="1333" dirty="0">
              <a:solidFill>
                <a:schemeClr val="tx1"/>
              </a:solidFill>
            </a:endParaRPr>
          </a:p>
        </p:txBody>
      </p:sp>
      <p:sp>
        <p:nvSpPr>
          <p:cNvPr id="29" name="Up Arrow Callout 28"/>
          <p:cNvSpPr/>
          <p:nvPr/>
        </p:nvSpPr>
        <p:spPr>
          <a:xfrm>
            <a:off x="7199755" y="3682606"/>
            <a:ext cx="1022037" cy="431409"/>
          </a:xfrm>
          <a:prstGeom prst="upArrow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/>
                </a:solidFill>
              </a:rPr>
              <a:t>Stage 4</a:t>
            </a:r>
            <a:endParaRPr lang="en-GB" sz="13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65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2" grpId="0" animBg="1"/>
      <p:bldP spid="14" grpId="0" animBg="1"/>
      <p:bldP spid="17" grpId="0" animBg="1"/>
      <p:bldP spid="22" grpId="0" animBg="1"/>
      <p:bldP spid="24" grpId="0" animBg="1"/>
      <p:bldP spid="26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09549"/>
          </a:xfrm>
        </p:spPr>
        <p:txBody>
          <a:bodyPr/>
          <a:lstStyle/>
          <a:p>
            <a:r>
              <a:rPr lang="en-US" dirty="0" smtClean="0"/>
              <a:t>Metrics - Confidence score  derived from features </a:t>
            </a:r>
            <a:endParaRPr lang="en-US" dirty="0"/>
          </a:p>
        </p:txBody>
      </p:sp>
      <p:pic>
        <p:nvPicPr>
          <p:cNvPr id="1026" name="Chart 1" descr="image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316" y="1964280"/>
            <a:ext cx="3753853" cy="1436646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2959997"/>
                  </p:ext>
                </p:extLst>
              </p:nvPr>
            </p:nvGraphicFramePr>
            <p:xfrm>
              <a:off x="529177" y="3530601"/>
              <a:ext cx="10064379" cy="3124877"/>
            </p:xfrm>
            <a:graphic>
              <a:graphicData uri="http://schemas.openxmlformats.org/drawingml/2006/table">
                <a:tbl>
                  <a:tblPr firstRow="1" firstCol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5639111">
                      <a:extLst>
                        <a:ext uri="{9D8B030D-6E8A-4147-A177-3AD203B41FA5}">
                          <a16:colId xmlns="" xmlns:a16="http://schemas.microsoft.com/office/drawing/2014/main" val="2965128104"/>
                        </a:ext>
                      </a:extLst>
                    </a:gridCol>
                    <a:gridCol w="4425268">
                      <a:extLst>
                        <a:ext uri="{9D8B030D-6E8A-4147-A177-3AD203B41FA5}">
                          <a16:colId xmlns="" xmlns:a16="http://schemas.microsoft.com/office/drawing/2014/main" val="1588638477"/>
                        </a:ext>
                      </a:extLst>
                    </a:gridCol>
                  </a:tblGrid>
                  <a:tr h="371197">
                    <a:tc gridSpan="2"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Feature: </a:t>
                          </a:r>
                          <a:r>
                            <a:rPr lang="en-US" sz="1100" dirty="0" smtClean="0">
                              <a:effectLst/>
                            </a:rPr>
                            <a:t>User Weighted </a:t>
                          </a:r>
                          <a:r>
                            <a:rPr lang="en-US" sz="1100" dirty="0">
                              <a:effectLst/>
                            </a:rPr>
                            <a:t>Account Age </a:t>
                          </a:r>
                          <a:r>
                            <a:rPr lang="en-US" sz="1100" dirty="0" smtClean="0">
                              <a:effectLst/>
                            </a:rPr>
                            <a:t>(“UWAA</a:t>
                          </a:r>
                          <a:r>
                            <a:rPr lang="en-US" sz="1100" dirty="0">
                              <a:effectLst/>
                            </a:rPr>
                            <a:t>”)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This </a:t>
                          </a:r>
                          <a:r>
                            <a:rPr lang="en-US" sz="1100" dirty="0" smtClean="0">
                              <a:effectLst/>
                            </a:rPr>
                            <a:t>feature </a:t>
                          </a:r>
                          <a:r>
                            <a:rPr lang="en-US" sz="1100" dirty="0">
                              <a:effectLst/>
                            </a:rPr>
                            <a:t>measures the age of an account against a least-risk time parameter or look back </a:t>
                          </a:r>
                          <a:r>
                            <a:rPr lang="en-US" sz="1100" dirty="0" smtClean="0">
                              <a:effectLst/>
                            </a:rPr>
                            <a:t>period of 90 days (tunable threshold).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776" marR="76776" marT="38388" marB="38388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234838062"/>
                      </a:ext>
                    </a:extLst>
                  </a:tr>
                  <a:tr h="2712821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 smtClean="0">
                              <a:effectLst/>
                            </a:rPr>
                            <a:t>Formula: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 smtClean="0">
                              <a:effectLst/>
                            </a:rPr>
                            <a:t>UWAA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100" dirty="0" smtClean="0">
                              <a:effectLst/>
                            </a:rPr>
                            <a:t> (1-WAA)*100</a:t>
                          </a:r>
                          <a:endParaRPr lang="en-US" sz="1100" dirty="0">
                            <a:effectLst/>
                          </a:endParaRP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 smtClean="0">
                              <a:effectLst/>
                            </a:rPr>
                            <a:t>(</a:t>
                          </a:r>
                          <a:r>
                            <a:rPr lang="en-US" sz="1100" b="0" dirty="0" smtClean="0">
                              <a:effectLst/>
                            </a:rPr>
                            <a:t>tWAA</a:t>
                          </a:r>
                          <a:r>
                            <a:rPr lang="en-US" sz="1100" dirty="0" smtClean="0">
                              <a:effectLst/>
                            </a:rPr>
                            <a:t>) = 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(0, 1−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𝐿𝑂𝐺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((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+1),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)))</m:t>
                              </m:r>
                            </m:oMath>
                          </a14:m>
                          <a:endParaRPr lang="en-US" sz="1100" dirty="0">
                            <a:effectLst/>
                          </a:endParaRP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WAA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sz="1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𝑡𝑊𝐴𝐴</m:t>
                                      </m:r>
                                    </m:e>
                                  </m:nary>
                                </m:num>
                                <m:den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oMath>
                          </a14:m>
                          <a:endParaRPr lang="en-US" sz="1100" dirty="0">
                            <a:effectLst/>
                          </a:endParaRP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100" dirty="0">
                              <a:effectLst/>
                            </a:rPr>
                            <a:t>x = </a:t>
                          </a:r>
                          <a:r>
                            <a:rPr lang="en-US" sz="1100" dirty="0">
                              <a:effectLst/>
                            </a:rPr>
                            <a:t>Account Open Date – </a:t>
                          </a:r>
                          <a:r>
                            <a:rPr lang="en-US" sz="1100" dirty="0" smtClean="0">
                              <a:effectLst/>
                            </a:rPr>
                            <a:t>Tweet </a:t>
                          </a:r>
                          <a:r>
                            <a:rPr lang="en-US" sz="1100" dirty="0">
                              <a:effectLst/>
                            </a:rPr>
                            <a:t>Date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100" dirty="0">
                              <a:effectLst/>
                            </a:rPr>
                            <a:t>b</a:t>
                          </a:r>
                          <a:r>
                            <a:rPr lang="en-US" sz="1100" dirty="0">
                              <a:effectLst/>
                            </a:rPr>
                            <a:t> = Total number of tweet in time window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c = Number of days when we no longer consider the account “new</a:t>
                          </a:r>
                          <a:r>
                            <a:rPr lang="en-US" sz="1100" dirty="0" smtClean="0">
                              <a:effectLst/>
                            </a:rPr>
                            <a:t>”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</a:endParaRP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Example: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An user made 2 tweets 10 and 20 days after opening the account, Number of days when the account is no longer considered new is 90: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𝑡𝑊𝐴𝐴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(0, 1−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𝐿𝑂𝐺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(10+1, 90))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 +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  <m:d>
                                <m:d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0, 1−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𝐿𝑂𝐺</m:t>
                                  </m:r>
                                  <m:d>
                                    <m:dPr>
                                      <m:ctrlP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20+1, 90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0.47 + 0.32) 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WAA = (0.47 + 0.32) / 2 = </a:t>
                          </a:r>
                          <a:r>
                            <a:rPr lang="en-US" sz="1100" dirty="0" smtClean="0">
                              <a:effectLst/>
                            </a:rPr>
                            <a:t>0.40</a:t>
                          </a:r>
                          <a:r>
                            <a:rPr lang="en-US" sz="1100" baseline="0" dirty="0" smtClean="0">
                              <a:effectLst/>
                            </a:rPr>
                            <a:t> , UWAA = (1-WAA)*100= 60</a:t>
                          </a:r>
                          <a:endParaRPr lang="en-US" sz="1100" dirty="0">
                            <a:effectLst/>
                          </a:endParaRPr>
                        </a:p>
                      </a:txBody>
                      <a:tcPr marL="76776" marR="76776" marT="38388" marB="38388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 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="" xmlns:a16="http://schemas.microsoft.com/office/drawing/2014/main" val="35802885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2959997"/>
                  </p:ext>
                </p:extLst>
              </p:nvPr>
            </p:nvGraphicFramePr>
            <p:xfrm>
              <a:off x="529177" y="3530601"/>
              <a:ext cx="10064379" cy="3124877"/>
            </p:xfrm>
            <a:graphic>
              <a:graphicData uri="http://schemas.openxmlformats.org/drawingml/2006/table">
                <a:tbl>
                  <a:tblPr firstRow="1" firstCol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5639111">
                      <a:extLst>
                        <a:ext uri="{9D8B030D-6E8A-4147-A177-3AD203B41FA5}">
                          <a16:colId xmlns:a16="http://schemas.microsoft.com/office/drawing/2014/main" val="2965128104"/>
                        </a:ext>
                      </a:extLst>
                    </a:gridCol>
                    <a:gridCol w="4425268">
                      <a:extLst>
                        <a:ext uri="{9D8B030D-6E8A-4147-A177-3AD203B41FA5}">
                          <a16:colId xmlns:a16="http://schemas.microsoft.com/office/drawing/2014/main" val="1588638477"/>
                        </a:ext>
                      </a:extLst>
                    </a:gridCol>
                  </a:tblGrid>
                  <a:tr h="412056">
                    <a:tc gridSpan="2"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Feature: </a:t>
                          </a:r>
                          <a:r>
                            <a:rPr lang="en-US" sz="1100" dirty="0" smtClean="0">
                              <a:effectLst/>
                            </a:rPr>
                            <a:t>User Weighted </a:t>
                          </a:r>
                          <a:r>
                            <a:rPr lang="en-US" sz="1100" dirty="0">
                              <a:effectLst/>
                            </a:rPr>
                            <a:t>Account Age </a:t>
                          </a:r>
                          <a:r>
                            <a:rPr lang="en-US" sz="1100" dirty="0" smtClean="0">
                              <a:effectLst/>
                            </a:rPr>
                            <a:t>(“UWAA</a:t>
                          </a:r>
                          <a:r>
                            <a:rPr lang="en-US" sz="1100" dirty="0">
                              <a:effectLst/>
                            </a:rPr>
                            <a:t>”)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This </a:t>
                          </a:r>
                          <a:r>
                            <a:rPr lang="en-US" sz="1100" dirty="0" smtClean="0">
                              <a:effectLst/>
                            </a:rPr>
                            <a:t>feature </a:t>
                          </a:r>
                          <a:r>
                            <a:rPr lang="en-US" sz="1100" dirty="0">
                              <a:effectLst/>
                            </a:rPr>
                            <a:t>measures the age of an account against a least-risk time parameter or look back </a:t>
                          </a:r>
                          <a:r>
                            <a:rPr lang="en-US" sz="1100" dirty="0" smtClean="0">
                              <a:effectLst/>
                            </a:rPr>
                            <a:t>period of 90 days (tunable threshold).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776" marR="76776" marT="38388" marB="38388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4838062"/>
                      </a:ext>
                    </a:extLst>
                  </a:tr>
                  <a:tr h="27128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776" marR="76776" marT="38388" marB="38388">
                        <a:blipFill>
                          <a:blip r:embed="rId3"/>
                          <a:stretch>
                            <a:fillRect l="-972" t="-15955" r="-79806" b="-38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 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5802885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29177" y="2139579"/>
                <a:ext cx="6151419" cy="89592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100" b="1" dirty="0" smtClean="0">
                    <a:solidFill>
                      <a:schemeClr val="bg1"/>
                    </a:solidFill>
                  </a:rPr>
                  <a:t>Feature : Engagement Score </a:t>
                </a:r>
              </a:p>
              <a:p>
                <a:endParaRPr lang="en-US" sz="1100" b="1" dirty="0" smtClean="0">
                  <a:solidFill>
                    <a:schemeClr val="bg1"/>
                  </a:solidFill>
                </a:endParaRPr>
              </a:p>
              <a:p>
                <a:pPr lvl="0" defTabSz="914400"/>
                <a:r>
                  <a:rPr lang="en-US" sz="1100" b="1" dirty="0" smtClean="0">
                    <a:solidFill>
                      <a:schemeClr val="bg1"/>
                    </a:solidFill>
                  </a:rPr>
                  <a:t>Engagement score = </a:t>
                </a:r>
                <a:r>
                  <a:rPr lang="en-US" sz="1100" b="1" dirty="0">
                    <a:solidFill>
                      <a:schemeClr val="bg1"/>
                    </a:solidFill>
                  </a:rPr>
                  <a:t>AVG</a:t>
                </a:r>
                <a:r>
                  <a:rPr lang="en-US" sz="1100" b="1" dirty="0" smtClean="0">
                    <a:solidFill>
                      <a:schemeClr val="bg1"/>
                    </a:solidFill>
                  </a:rPr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6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sz="16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𝐹𝑎𝑣𝑜𝑟𝑖𝑡𝑒</m:t>
                            </m:r>
                            <m:r>
                              <a:rPr lang="en-US" sz="16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𝑐𝑜𝑢𝑛𝑡</m:t>
                            </m:r>
                            <m:r>
                              <a:rPr lang="en-US" sz="16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𝑅𝑒𝑡𝑤𝑒𝑒𝑡</m:t>
                            </m:r>
                            <m:r>
                              <a:rPr lang="en-US" sz="16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𝑐𝑜𝑢𝑛𝑡</m:t>
                            </m:r>
                            <m:r>
                              <a:rPr lang="en-US" sz="16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sz="16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𝐹𝑜𝑙𝑙𝑜𝑤𝑒𝑟</m:t>
                        </m:r>
                        <m:r>
                          <a:rPr lang="en-US" sz="16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𝑐𝑜𝑢𝑛𝑡</m:t>
                        </m:r>
                      </m:den>
                    </m:f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E7E6E6">
                      <a:lumMod val="10000"/>
                    </a:srgbClr>
                  </a:solidFill>
                  <a:latin typeface="Calibri" panose="020F0502020204030204"/>
                </a:endParaRPr>
              </a:p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77" y="2139579"/>
                <a:ext cx="6151419" cy="89592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86196" y="6009147"/>
            <a:ext cx="599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 smtClean="0">
                <a:solidFill>
                  <a:schemeClr val="bg1"/>
                </a:solidFill>
              </a:rPr>
              <a:t>Feature </a:t>
            </a:r>
            <a:r>
              <a:rPr lang="en-US" sz="900" dirty="0">
                <a:solidFill>
                  <a:schemeClr val="bg1"/>
                </a:solidFill>
              </a:rPr>
              <a:t>scores </a:t>
            </a:r>
            <a:r>
              <a:rPr lang="en-US" sz="900" dirty="0" smtClean="0">
                <a:solidFill>
                  <a:schemeClr val="bg1"/>
                </a:solidFill>
              </a:rPr>
              <a:t>lower the </a:t>
            </a:r>
            <a:r>
              <a:rPr lang="en-US" sz="900" dirty="0">
                <a:solidFill>
                  <a:schemeClr val="bg1"/>
                </a:solidFill>
              </a:rPr>
              <a:t>closer </a:t>
            </a:r>
            <a:r>
              <a:rPr lang="en-US" sz="900" dirty="0" smtClean="0">
                <a:solidFill>
                  <a:schemeClr val="bg1"/>
                </a:solidFill>
              </a:rPr>
              <a:t>tweet is </a:t>
            </a:r>
            <a:r>
              <a:rPr lang="en-US" sz="900" dirty="0">
                <a:solidFill>
                  <a:schemeClr val="bg1"/>
                </a:solidFill>
              </a:rPr>
              <a:t>in time </a:t>
            </a:r>
            <a:r>
              <a:rPr lang="en-US" sz="900" dirty="0" smtClean="0">
                <a:solidFill>
                  <a:schemeClr val="bg1"/>
                </a:solidFill>
              </a:rPr>
              <a:t>frame between the </a:t>
            </a:r>
            <a:r>
              <a:rPr lang="en-US" sz="900" dirty="0">
                <a:solidFill>
                  <a:schemeClr val="bg1"/>
                </a:solidFill>
              </a:rPr>
              <a:t>day the account is </a:t>
            </a:r>
            <a:r>
              <a:rPr lang="en-US" sz="900" dirty="0" smtClean="0">
                <a:solidFill>
                  <a:schemeClr val="bg1"/>
                </a:solidFill>
              </a:rPr>
              <a:t>opened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smtClean="0">
                <a:solidFill>
                  <a:schemeClr val="bg1"/>
                </a:solidFill>
              </a:rPr>
              <a:t> and  90 days.</a:t>
            </a:r>
            <a:endParaRPr 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4320923"/>
              </p:ext>
            </p:extLst>
          </p:nvPr>
        </p:nvGraphicFramePr>
        <p:xfrm>
          <a:off x="6160169" y="3958048"/>
          <a:ext cx="4433387" cy="2697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056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1192" y="2129365"/>
            <a:ext cx="9320189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Mock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 data is used for MVP purpose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Processing of bulk data need Big data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32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1193" y="2129365"/>
            <a:ext cx="7888552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Social media feed will be available in Citi environment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30442" y="3994484"/>
            <a:ext cx="2855495" cy="465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Mitigation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30442" y="4940968"/>
            <a:ext cx="8871284" cy="673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Onboarding Live Feed in AWS box , getting it verified by CATE for security and compliance.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9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Traders/Clients Details before demo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303" y="2605386"/>
            <a:ext cx="1655766" cy="13316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9527" y="4826500"/>
            <a:ext cx="3117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</a:rPr>
              <a:t>Simon Kelly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VP ,Commodities Technologies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69085" y="4826500"/>
            <a:ext cx="21814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</a:rPr>
              <a:t>Andrew Hunt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Director Trader, Oil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4689" y="4826498"/>
            <a:ext cx="1514279" cy="584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</a:rPr>
              <a:t>Mark Muston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VP, Base Metals</a:t>
            </a:r>
            <a:endParaRPr lang="en-US" sz="1600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607820"/>
            <a:ext cx="1375945" cy="12583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689" y="2605385"/>
            <a:ext cx="1655766" cy="13316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8823" y="2605385"/>
            <a:ext cx="1437514" cy="133168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282058" y="4826498"/>
            <a:ext cx="2328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</a:rPr>
              <a:t>Nirav Parikh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Director Futures Sales</a:t>
            </a:r>
          </a:p>
        </p:txBody>
      </p:sp>
    </p:spTree>
    <p:extLst>
      <p:ext uri="{BB962C8B-B14F-4D97-AF65-F5344CB8AC3E}">
        <p14:creationId xmlns:p14="http://schemas.microsoft.com/office/powerpoint/2010/main" val="368011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568355_Tech Dividend design_SL_V1.potx" id="{467224E0-F025-4A0A-AD92-512F9DFA538F}" vid="{0926D7DA-7D63-4ED6-A5D6-C169624678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5C8BF1-B0E4-49A1-808F-40F2AD30E743}">
  <ds:schemaRefs>
    <ds:schemaRef ds:uri="http://schemas.microsoft.com/office/infopath/2007/PartnerControls"/>
    <ds:schemaRef ds:uri="http://www.w3.org/XML/1998/namespace"/>
    <ds:schemaRef ds:uri="16c05727-aa75-4e4a-9b5f-8a80a1165891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2C2F66B-486F-47B1-BC58-6A0FC1A721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Dividend design</Template>
  <TotalTime>0</TotalTime>
  <Words>1038</Words>
  <Application>Microsoft Office PowerPoint</Application>
  <PresentationFormat>Widescreen</PresentationFormat>
  <Paragraphs>263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MS PGothic</vt:lpstr>
      <vt:lpstr>Arial</vt:lpstr>
      <vt:lpstr>Calibri</vt:lpstr>
      <vt:lpstr>Cambria Math</vt:lpstr>
      <vt:lpstr>Gill Sans MT</vt:lpstr>
      <vt:lpstr>Roboto</vt:lpstr>
      <vt:lpstr>Times New Roman</vt:lpstr>
      <vt:lpstr>Wingdings</vt:lpstr>
      <vt:lpstr>Wingdings 2</vt:lpstr>
      <vt:lpstr>Dividend</vt:lpstr>
      <vt:lpstr>D10X Hackathon: supply side shock</vt:lpstr>
      <vt:lpstr>Problem statement</vt:lpstr>
      <vt:lpstr>Our Advantages</vt:lpstr>
      <vt:lpstr>COMM Lab Offering</vt:lpstr>
      <vt:lpstr>PowerPoint Presentation</vt:lpstr>
      <vt:lpstr>Metrics - Confidence score  derived from features </vt:lpstr>
      <vt:lpstr>Assumptions</vt:lpstr>
      <vt:lpstr>RISK</vt:lpstr>
      <vt:lpstr>Traders/Clients Details before demo </vt:lpstr>
      <vt:lpstr>Team Details</vt:lpstr>
      <vt:lpstr>FUTURE EXTENDABLE PRODUCT </vt:lpstr>
      <vt:lpstr>Architecture</vt:lpstr>
      <vt:lpstr>PowerPoint Presentation</vt:lpstr>
      <vt:lpstr>Thank You</vt:lpstr>
      <vt:lpstr>PowerPoint Presentation</vt:lpstr>
      <vt:lpstr>Appendix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2019-09-05T09:04:40Z</dcterms:created>
  <dcterms:modified xsi:type="dcterms:W3CDTF">2020-01-02T12:34:33Z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