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3" r:id="rId6"/>
    <p:sldId id="267" r:id="rId7"/>
    <p:sldId id="265" r:id="rId8"/>
    <p:sldId id="276" r:id="rId9"/>
    <p:sldId id="264" r:id="rId10"/>
    <p:sldId id="268" r:id="rId11"/>
    <p:sldId id="277" r:id="rId12"/>
    <p:sldId id="274" r:id="rId13"/>
    <p:sldId id="278" r:id="rId14"/>
    <p:sldId id="273" r:id="rId15"/>
    <p:sldId id="271" r:id="rId16"/>
    <p:sldId id="280" r:id="rId17"/>
    <p:sldId id="260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32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48" autoAdjust="0"/>
  </p:normalViewPr>
  <p:slideViewPr>
    <p:cSldViewPr snapToGrid="0">
      <p:cViewPr>
        <p:scale>
          <a:sx n="60" d="100"/>
          <a:sy n="60" d="100"/>
        </p:scale>
        <p:origin x="389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S81796\Desktop\Model%20Validationv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Feature: UWAA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UWAA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Sheet2!$F$5:$F$15</c:f>
              <c:numCache>
                <c:formatCode>General</c:formatCode>
                <c:ptCount val="11"/>
                <c:pt idx="0">
                  <c:v>1.1111111111111112E-2</c:v>
                </c:pt>
                <c:pt idx="1">
                  <c:v>2.2222222222222223E-2</c:v>
                </c:pt>
                <c:pt idx="2">
                  <c:v>5.5555555555555552E-2</c:v>
                </c:pt>
                <c:pt idx="3">
                  <c:v>0.1111111111111111</c:v>
                </c:pt>
                <c:pt idx="4">
                  <c:v>0.16666666666666666</c:v>
                </c:pt>
                <c:pt idx="5">
                  <c:v>0.22222222222222221</c:v>
                </c:pt>
                <c:pt idx="6">
                  <c:v>0.33333333333333331</c:v>
                </c:pt>
                <c:pt idx="7">
                  <c:v>0.5</c:v>
                </c:pt>
                <c:pt idx="8">
                  <c:v>0.66666666666666663</c:v>
                </c:pt>
                <c:pt idx="9">
                  <c:v>0.83333333333333337</c:v>
                </c:pt>
                <c:pt idx="10">
                  <c:v>1</c:v>
                </c:pt>
              </c:numCache>
            </c:numRef>
          </c:xVal>
          <c:yVal>
            <c:numRef>
              <c:f>Sheet2!$G$5:$G$15</c:f>
              <c:numCache>
                <c:formatCode>General</c:formatCode>
                <c:ptCount val="11"/>
                <c:pt idx="0">
                  <c:v>15.403922195426356</c:v>
                </c:pt>
                <c:pt idx="1">
                  <c:v>24.414639043777083</c:v>
                </c:pt>
                <c:pt idx="2">
                  <c:v>39.81856123920344</c:v>
                </c:pt>
                <c:pt idx="3">
                  <c:v>53.288815493886801</c:v>
                </c:pt>
                <c:pt idx="4">
                  <c:v>61.615688781705423</c:v>
                </c:pt>
                <c:pt idx="5">
                  <c:v>67.658915838099645</c:v>
                </c:pt>
                <c:pt idx="6">
                  <c:v>76.314054506067748</c:v>
                </c:pt>
                <c:pt idx="7">
                  <c:v>85.084518612719251</c:v>
                </c:pt>
                <c:pt idx="8">
                  <c:v>91.356616509328774</c:v>
                </c:pt>
                <c:pt idx="9">
                  <c:v>96.242589299748659</c:v>
                </c:pt>
                <c:pt idx="10">
                  <c:v>100.24556230143338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9D2-43E4-AB95-1D8AAFB53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027504"/>
        <c:axId val="249028064"/>
      </c:scatterChart>
      <c:valAx>
        <c:axId val="24902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 account open /look back period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28064"/>
        <c:crosses val="autoZero"/>
        <c:crossBetween val="midCat"/>
      </c:valAx>
      <c:valAx>
        <c:axId val="2490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Feature score [0-100]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27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at.citivelocity.com/cv-content-web/storage/cvandroid/eppublic/file/cv-uat.ap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at.citivelocity.com/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y_2019_Gulf_of_Oman_incident" TargetMode="External"/><Relationship Id="rId2" Type="http://schemas.openxmlformats.org/officeDocument/2006/relationships/hyperlink" Target="https://www.reuters.com/article/us-vale-sa-production/vale-second-quarter-iron-ore-output-falls-33-8-following-brazil-january-dam-break-idUSKCN1UH1E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a.citivelocity.com/comm-la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D10X Hackathon: supply side shock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11177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7CEBFF"/>
                </a:solidFill>
              </a:rPr>
              <a:t>Comm Labs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3178236"/>
            <a:ext cx="1590350" cy="15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1937264"/>
            <a:ext cx="1590350" cy="15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4343005"/>
            <a:ext cx="1590350" cy="15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527" y="4826500"/>
            <a:ext cx="182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Vikas Sawant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660" y="3493493"/>
            <a:ext cx="182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Akshay Jain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770" y="5942783"/>
            <a:ext cx="196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Shakeel Korbu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3" y="1937264"/>
            <a:ext cx="1590350" cy="1576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3" y="4343005"/>
            <a:ext cx="1590350" cy="15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7443" y="3493493"/>
            <a:ext cx="203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Shiv Kushwaha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6553" y="5942783"/>
            <a:ext cx="21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Eklavya Sharma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7872" y="2620857"/>
            <a:ext cx="182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Lead, Senior Data Scientist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283" y="1917952"/>
            <a:ext cx="182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NLP</a:t>
            </a:r>
          </a:p>
          <a:p>
            <a:endParaRPr lang="en-US" sz="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ML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977" y="4373123"/>
            <a:ext cx="18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Architect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32853" y="2159192"/>
            <a:ext cx="182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UI / UX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2878" y="4503334"/>
            <a:ext cx="12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52" y="1941543"/>
            <a:ext cx="584927" cy="547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08" y="4387145"/>
            <a:ext cx="465642" cy="44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808" y="4257971"/>
            <a:ext cx="448750" cy="42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20" y="4933123"/>
            <a:ext cx="579885" cy="427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157" y="2723344"/>
            <a:ext cx="839198" cy="6336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6414" y="2082091"/>
            <a:ext cx="659098" cy="6297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0923" y="4996911"/>
            <a:ext cx="743094" cy="3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EXTENDABLE PRODUCT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21" y="4742468"/>
            <a:ext cx="2733675" cy="1981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100" y="2342148"/>
            <a:ext cx="59228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Multi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Lingual and Multi Commodities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Capability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Scalable to </a:t>
            </a:r>
            <a:r>
              <a:rPr lang="en-US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Citi Velocity Mobile app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which is good for offline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Test flight : IOS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need Apple id and SSO UAT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 App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install: </a:t>
            </a:r>
            <a:r>
              <a:rPr lang="en-US" u="sng" dirty="0" smtClean="0">
                <a:hlinkClick r:id="rId3"/>
              </a:rPr>
              <a:t>https://uat.citivelocity.com/cv-content-web/storage/cvandroid/eppublic/file/cv-uat.apk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Message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sharing capability in app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</a:t>
            </a:r>
            <a:r>
              <a:rPr lang="en-US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floating screen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buzzer on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trader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window in CV 2.0.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Feedback mechanism to optimize the feature weights in the model 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21" y="1851699"/>
            <a:ext cx="1447800" cy="2476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737684" y="5024179"/>
            <a:ext cx="849955" cy="3200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6467719" y="3308393"/>
            <a:ext cx="1039986" cy="301081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37684" y="3458933"/>
            <a:ext cx="5808133" cy="20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https://uat.citivelocity.com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4369" y="1933957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chemeClr val="bg1"/>
                </a:solidFill>
              </a:rPr>
              <a:t>High Level Architecture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20" y="2731306"/>
            <a:ext cx="676928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481510"/>
                  </p:ext>
                </p:extLst>
              </p:nvPr>
            </p:nvGraphicFramePr>
            <p:xfrm>
              <a:off x="346365" y="635373"/>
              <a:ext cx="11388436" cy="5959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055"/>
                    <a:gridCol w="3422072"/>
                    <a:gridCol w="5971309"/>
                  </a:tblGrid>
                  <a:tr h="6547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Features 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Calculations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100763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1.User Weighted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Account Age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Measures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the age of an account against look back of 90 days.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UWAA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(1-WAA)*100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(tWAA) =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𝑀𝐴𝑋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 1−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𝐿𝑂𝐺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((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+1),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)))</m:t>
                              </m:r>
                            </m:oMath>
                          </a14:m>
                          <a:endParaRPr lang="en-US" sz="900" b="0" i="1" kern="1200" noProof="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WAA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900" b="0" i="1" kern="1200" noProof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𝑡𝑊𝐴𝐴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900" b="0" i="1" kern="1200" noProof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= 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Account Open Date – 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Tweet 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Date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= Total number of tweet in time window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c = Number of days when we no longer consider the account “new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”= 90</a:t>
                          </a:r>
                        </a:p>
                      </a:txBody>
                      <a:tcPr/>
                    </a:tc>
                  </a:tr>
                  <a:tr h="388400">
                    <a:tc>
                      <a:txBody>
                        <a:bodyPr/>
                        <a:lstStyle/>
                        <a:p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2. User Reach 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people, how many user could see the hashtag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90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</m:sup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𝑓𝑜𝑙𝑙𝑜𝑤𝑒𝑟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h𝑎𝑠h𝑡𝑎𝑔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3277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900" b="1" kern="12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 Hashtag Impact </a:t>
                          </a:r>
                          <a:endParaRPr lang="en-US" sz="900" b="1" kern="1200" baseline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impacts or</a:t>
                          </a:r>
                          <a:r>
                            <a:rPr lang="en-US" sz="9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impressions of hashtag.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90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𝑢𝑠𝑒𝑟𝑠</m:t>
                                    </m:r>
                                  </m:sup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𝑓𝑜𝑙𝑙𝑜𝑤𝑒𝑟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∗(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𝑡𝑤𝑒𝑒𝑡𝑠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842585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4. Relevancy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for relevant tweet t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o differentiate fake.</a:t>
                          </a:r>
                          <a:endParaRPr lang="en-US" sz="90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    Relevancy score = 10000*(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sz="900" b="0" i="1" kern="1200" noProof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kumimoji="0" lang="pt-BR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7E6E6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endParaRPr kumimoji="0" lang="pt-BR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7E6E6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= 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Account Open Date – Tweet Date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b=(Follower count /following count)</a:t>
                          </a:r>
                        </a:p>
                        <a:p>
                          <a:pPr algn="l"/>
                          <a:endParaRPr lang="en-US" sz="900" baseline="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Bot don’t have follower they have high number of following and short account age.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447133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5. Media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links, video and images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9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*X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X= length of tweet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 = weight of media type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44835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6.Emoticon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emoji like fire, bomb etc.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9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*X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X= length of tweet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 = weight of emoji type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7.Regency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Freshness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of tweet has higher priority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  Regency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10∗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𝑇𝑖𝑚𝑒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𝐷𝑖𝑓𝑓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</m:num>
                                    <m:den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𝑟𝑒𝑡𝑤𝑒𝑒𝑡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𝐶𝑜𝑢𝑛𝑡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8. Engagement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to get the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engagement of user with respect to the tweet.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AVG(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𝐹𝑎𝑣𝑜𝑟𝑖𝑡𝑒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𝑐𝑜𝑢𝑛𝑡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𝑅𝑒𝑡𝑤𝑒𝑒𝑡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𝑐𝑜𝑢𝑛𝑡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𝐹𝑜𝑙𝑙𝑜𝑤𝑒𝑟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𝑐𝑜𝑢𝑛𝑡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  <a:tr h="415550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</a:rPr>
                            <a:t>Confidence</a:t>
                          </a:r>
                          <a:r>
                            <a:rPr lang="en-US" sz="900" b="1" baseline="0" dirty="0" smtClean="0">
                              <a:solidFill>
                                <a:srgbClr val="0070C0"/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rgbClr val="0070C0"/>
                              </a:solidFill>
                            </a:rPr>
                            <a:t>Aggregate of all features</a:t>
                          </a:r>
                          <a:r>
                            <a:rPr lang="en-US" sz="900" baseline="0" dirty="0" smtClean="0">
                              <a:solidFill>
                                <a:srgbClr val="0070C0"/>
                              </a:solidFill>
                            </a:rPr>
                            <a:t> in range of 0-100.</a:t>
                          </a:r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9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481510"/>
                  </p:ext>
                </p:extLst>
              </p:nvPr>
            </p:nvGraphicFramePr>
            <p:xfrm>
              <a:off x="346365" y="635373"/>
              <a:ext cx="11388436" cy="5959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055"/>
                    <a:gridCol w="3422072"/>
                    <a:gridCol w="5971309"/>
                  </a:tblGrid>
                  <a:tr h="6547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Features 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Calculations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255141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1.User Weighted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Account Age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Measures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the age of an account against look back of 90 days.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53398" r="-408" b="-377184"/>
                          </a:stretch>
                        </a:blipFill>
                      </a:tcPr>
                    </a:tc>
                  </a:tr>
                  <a:tr h="474726">
                    <a:tc>
                      <a:txBody>
                        <a:bodyPr/>
                        <a:lstStyle/>
                        <a:p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2. User Reach 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people, how many user could see the hashtag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405128" r="-408" b="-896154"/>
                          </a:stretch>
                        </a:blipFill>
                      </a:tcPr>
                    </a:tc>
                  </a:tr>
                  <a:tr h="46596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900" b="1" kern="12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 Hashtag Impact </a:t>
                          </a:r>
                          <a:endParaRPr lang="en-US" sz="900" b="1" kern="1200" baseline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impacts or</a:t>
                          </a:r>
                          <a:r>
                            <a:rPr lang="en-US" sz="9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impressions of hashtag.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511688" r="-408" b="-807792"/>
                          </a:stretch>
                        </a:blipFill>
                      </a:tcPr>
                    </a:tc>
                  </a:tr>
                  <a:tr h="960755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4. Relevancy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for relevant tweet t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o differentiate fake.</a:t>
                          </a:r>
                          <a:endParaRPr lang="en-US" sz="90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300000" r="-408" b="-296178"/>
                          </a:stretch>
                        </a:blipFill>
                      </a:tcPr>
                    </a:tc>
                  </a:tr>
                  <a:tr h="509842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5. Media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links, video and images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747619" r="-408" b="-453571"/>
                          </a:stretch>
                        </a:blipFill>
                      </a:tcPr>
                    </a:tc>
                  </a:tr>
                  <a:tr h="511239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6.Emoticon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emoji like fire, bomb etc.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847619" r="-408" b="-353571"/>
                          </a:stretch>
                        </a:blipFill>
                      </a:tcPr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7.Regency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Freshness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of tweet has higher priority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372414" r="-408" b="-412069"/>
                          </a:stretch>
                        </a:blipFill>
                      </a:tcPr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8. Engagement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to get the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engagement of user with respect to the tweet.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498246" r="-408" b="-319298"/>
                          </a:stretch>
                        </a:blipFill>
                      </a:tcPr>
                    </a:tc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</a:rPr>
                            <a:t>Confidence</a:t>
                          </a:r>
                          <a:r>
                            <a:rPr lang="en-US" sz="900" b="1" baseline="0" dirty="0" smtClean="0">
                              <a:solidFill>
                                <a:srgbClr val="0070C0"/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rgbClr val="0070C0"/>
                              </a:solidFill>
                            </a:rPr>
                            <a:t>Aggregate of all features</a:t>
                          </a:r>
                          <a:r>
                            <a:rPr lang="en-US" sz="900" baseline="0" dirty="0" smtClean="0">
                              <a:solidFill>
                                <a:srgbClr val="0070C0"/>
                              </a:solidFill>
                            </a:rPr>
                            <a:t> in range of 0-100.</a:t>
                          </a:r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301429" r="-408" b="-16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5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Comm Labs Team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6821" y="787786"/>
            <a:ext cx="199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787784"/>
            <a:ext cx="3276600" cy="461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0" y="7877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06-SEP-2019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337226"/>
            <a:ext cx="1764792" cy="470312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Supply shock detection 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Delay of Event news appearing in Mainstream Media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 relevant event news from the humungous information available on Social Media</a:t>
            </a:r>
          </a:p>
          <a:p>
            <a:pPr marL="171446" indent="-171446">
              <a:buFontTx/>
              <a:buChar char="-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Alternatives</a:t>
            </a: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Bloomberg news, Google alert and Reuters news feeds.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Watch lists, filters on social media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Verbal communication between brokers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1192" y="1337225"/>
            <a:ext cx="2121408" cy="275329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Gather social media data to create a time advantage for traders to monetize.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Apply NLP Model for relevant news based on traders provided keywords and performing back testing on provided events.</a:t>
            </a:r>
          </a:p>
          <a:p>
            <a:pPr marL="171446" indent="-171446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Dashboard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deliver Event news.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441192" y="4090525"/>
                <a:ext cx="2045208" cy="194982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itchFamily="34" charset="0"/>
                  </a:rPr>
                  <a:t>Key Metrics</a:t>
                </a:r>
              </a:p>
              <a:p>
                <a:endParaRPr lang="en-US" sz="133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Confidence Intervals [0-100 range] </a:t>
                </a: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Engagement score.</a:t>
                </a: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Weighted account age=</a:t>
                </a:r>
              </a:p>
              <a:p>
                <a:r>
                  <a:rPr lang="en-US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=Tweet time diff from account  creation.</a:t>
                </a:r>
                <a:endParaRPr lang="en-US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(0, 1−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+1),90)))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2" y="4090525"/>
                <a:ext cx="2045208" cy="1949828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592" t="-310"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486400" y="1337225"/>
            <a:ext cx="1981200" cy="470312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Powerful UX to deliver crisp and concise timely event information for traders to optimize the profit opportunity.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Configurable and scalable architecture with  Citi Velocity integration.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 and Light weight application.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91401" y="1337226"/>
            <a:ext cx="1756095" cy="207570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Innovation in the Natural language processing model.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Integration within Citi Environment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91401" y="3412930"/>
            <a:ext cx="1756095" cy="262742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Trader referrals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  Citi Velocity integration can help expand across Citi.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7495" y="1337226"/>
            <a:ext cx="1324988" cy="470312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Early Adopters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Commodity Traders specifically: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Oil trader 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-Iron Ore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6400" y="1337226"/>
            <a:ext cx="8796083" cy="470312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44" indent="-112711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032" y="2342147"/>
            <a:ext cx="3753852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2758" y="3160295"/>
            <a:ext cx="5791200" cy="75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EIKON REUTERS APPLICATION AND SUPPORT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2758" y="41199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https://developers.refinitiv.com/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2758" y="4489331"/>
            <a:ext cx="9792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Iron Ore event earlier this year cost the team $17 million, tool to detect this early could have significantly reduced this</a:t>
            </a:r>
          </a:p>
          <a:p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https://www.reuters.com/article/us-vale-sa-production/vale-second-quarter-iron-ore-output-falls-33-8-following-brazil-january-dam-break-idUSKCN1UH1EL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Oil event made $500,000 when trader heard about it early from a broker</a:t>
            </a:r>
          </a:p>
          <a:p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https://en.wikipedia.org/wiki/May_2019_Gulf_of_Oman_incident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>
              <a:buFontTx/>
              <a:buChar char="-"/>
            </a:pP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Supply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Side Shock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detection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for traders to provide time advantage for monetization.</a:t>
            </a:r>
            <a:endParaRPr lang="en-US" dirty="0">
              <a:solidFill>
                <a:srgbClr val="FFFFCC"/>
              </a:solidFill>
              <a:latin typeface="Arial" pitchFamily="34" charset="0"/>
              <a:cs typeface="Arial" pitchFamily="34" charset="0"/>
            </a:endParaRPr>
          </a:p>
          <a:p>
            <a:pPr marL="128588" indent="-128588">
              <a:buFontTx/>
              <a:buChar char="-"/>
            </a:pP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Delay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of Event news appearing in Mainstream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Media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No system for flashing that relevant news </a:t>
            </a:r>
          </a:p>
          <a:p>
            <a:pPr marL="128588" indent="-128588">
              <a:buFontTx/>
              <a:buChar char="-"/>
            </a:pP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Identifying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relevant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unexpected news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from the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enormous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information available on Social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Media.</a:t>
            </a:r>
            <a:endParaRPr lang="en-US" dirty="0">
              <a:solidFill>
                <a:srgbClr val="FFFF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054018"/>
            <a:ext cx="5087075" cy="53600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Product Functionality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643023"/>
            <a:ext cx="5393100" cy="3696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Intelligent scoring from smart search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Identify hidden signal and Cut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through the noise of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unstructured data to get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tailored content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feed.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Scalable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Optimized and scaled using Big Data / Cloud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003242"/>
            <a:ext cx="5087073" cy="55337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Value for Clients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8" y="2754602"/>
            <a:ext cx="5393100" cy="3303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Adaptability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Small and light weight application.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Integrated in Citi Velocity.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P&amp;L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Oil tanker sabotage event  on 12 May 19 made traders $500,000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Brazil dam burst ,Iron ore event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Jan19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cost the team $17 million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 Lab Offering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7" y="1949140"/>
            <a:ext cx="7414747" cy="48514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8351" y="2185639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0041" y="2419813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Commodities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335" y="3743089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025" y="3977263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World Map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8792" y="3549810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50482" y="3783984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Top Tweets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7635" y="734649"/>
            <a:ext cx="2753908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Confidence Score for Alert with filter to calibrate the false positives.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0503" y="956931"/>
            <a:ext cx="25941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Non Verified and Verified  sources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4779" y="2676293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33" y="2155094"/>
            <a:ext cx="5033512" cy="32019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34036" y="4096219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8541195">
            <a:off x="6911439" y="2041243"/>
            <a:ext cx="748315" cy="1270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7694244">
            <a:off x="5502123" y="1980460"/>
            <a:ext cx="832517" cy="13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8763" y="4233743"/>
            <a:ext cx="1794017" cy="12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9693" y="2140914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Bloomberg and Reuters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4036" y="2744024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574" y="6438776"/>
            <a:ext cx="387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  <a:hlinkClick r:id="rId4"/>
              </a:rPr>
              <a:t>https://qa.citivelocity.com/comm-lab/#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1631" y="3863017"/>
            <a:ext cx="1769215" cy="25458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333" dirty="0">
                <a:solidFill>
                  <a:schemeClr val="tx1"/>
                </a:solidFill>
              </a:rPr>
              <a:t>Data Cleaning and Preprocessing </a:t>
            </a:r>
            <a:r>
              <a:rPr lang="en-US" sz="1100" dirty="0" smtClean="0">
                <a:solidFill>
                  <a:schemeClr val="tx1"/>
                </a:solidFill>
              </a:rPr>
              <a:t>(Derived from traders provided keywords.)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Removing extra character and Stop words.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Extract mentions, retweets, emoji's, First Order Pronouns, links etc.</a:t>
            </a:r>
            <a:endParaRPr lang="en-US" sz="1067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Tokenize </a:t>
            </a:r>
            <a:r>
              <a:rPr lang="en-US" sz="1067" dirty="0">
                <a:solidFill>
                  <a:schemeClr val="tx1"/>
                </a:solidFill>
              </a:rPr>
              <a:t>text into sentences</a:t>
            </a:r>
            <a:endParaRPr lang="en-GB" sz="1067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9649" y="3661612"/>
            <a:ext cx="1065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688987" y="911530"/>
            <a:ext cx="1769215" cy="2520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Creating </a:t>
            </a:r>
            <a:r>
              <a:rPr lang="en-US" sz="1333" dirty="0" smtClean="0">
                <a:solidFill>
                  <a:schemeClr val="tx1"/>
                </a:solidFill>
              </a:rPr>
              <a:t>Word- embedding's </a:t>
            </a:r>
            <a:r>
              <a:rPr lang="en-US" sz="1333" dirty="0">
                <a:solidFill>
                  <a:schemeClr val="tx1"/>
                </a:solidFill>
              </a:rPr>
              <a:t>and </a:t>
            </a:r>
            <a:r>
              <a:rPr lang="en-US" sz="1333" dirty="0" smtClean="0">
                <a:solidFill>
                  <a:schemeClr val="tx1"/>
                </a:solidFill>
              </a:rPr>
              <a:t>Tweet relevancy </a:t>
            </a:r>
            <a:r>
              <a:rPr lang="en-US" sz="1333" dirty="0">
                <a:solidFill>
                  <a:schemeClr val="tx1"/>
                </a:solidFill>
              </a:rPr>
              <a:t>Detector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1: Count Vectorizer, TF-IDF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2: GloVe </a:t>
            </a:r>
            <a:r>
              <a:rPr lang="en-US" sz="1067" dirty="0" smtClean="0">
                <a:solidFill>
                  <a:schemeClr val="tx1"/>
                </a:solidFill>
              </a:rPr>
              <a:t>embedding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3: BERT </a:t>
            </a:r>
            <a:r>
              <a:rPr lang="en-US" sz="1067" dirty="0" smtClean="0">
                <a:solidFill>
                  <a:schemeClr val="tx1"/>
                </a:solidFill>
              </a:rPr>
              <a:t>embedding</a:t>
            </a:r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46593" y="3861483"/>
            <a:ext cx="1769215" cy="25580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 smtClean="0">
                <a:solidFill>
                  <a:schemeClr val="tx1"/>
                </a:solidFill>
              </a:rPr>
              <a:t>Text Rank </a:t>
            </a:r>
            <a:r>
              <a:rPr lang="en-US" sz="1333" dirty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Create similarity matrix of sentences using cosine similarity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Apply </a:t>
            </a:r>
            <a:r>
              <a:rPr lang="en-US" sz="1067" dirty="0" smtClean="0">
                <a:solidFill>
                  <a:schemeClr val="tx1"/>
                </a:solidFill>
              </a:rPr>
              <a:t>Text Rank </a:t>
            </a:r>
            <a:r>
              <a:rPr lang="en-US" sz="1067" dirty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55745" y="3861484"/>
            <a:ext cx="1769215" cy="25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Evaluation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endParaRPr lang="en-US" sz="1067" dirty="0" smtClean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 smtClean="0">
              <a:solidFill>
                <a:schemeClr val="tx1"/>
              </a:solidFill>
            </a:endParaRPr>
          </a:p>
          <a:p>
            <a:pPr algn="ctr"/>
            <a:r>
              <a:rPr lang="en-US" sz="1067" b="1" dirty="0" smtClean="0">
                <a:solidFill>
                  <a:schemeClr val="tx1"/>
                </a:solidFill>
              </a:rPr>
              <a:t>Calculate </a:t>
            </a:r>
            <a:r>
              <a:rPr lang="en-US" sz="1067" b="1" dirty="0">
                <a:solidFill>
                  <a:schemeClr val="tx1"/>
                </a:solidFill>
              </a:rPr>
              <a:t>Confidence S</a:t>
            </a:r>
            <a:r>
              <a:rPr lang="en-US" sz="1067" b="1" dirty="0" smtClean="0">
                <a:solidFill>
                  <a:schemeClr val="tx1"/>
                </a:solidFill>
              </a:rPr>
              <a:t>core </a:t>
            </a:r>
            <a:endParaRPr lang="en-US" sz="1067" dirty="0" smtClean="0">
              <a:solidFill>
                <a:schemeClr val="tx1"/>
              </a:solidFill>
            </a:endParaRPr>
          </a:p>
          <a:p>
            <a:r>
              <a:rPr lang="en-US" sz="1067" dirty="0" smtClean="0">
                <a:solidFill>
                  <a:schemeClr val="tx1"/>
                </a:solidFill>
              </a:rPr>
              <a:t>Aggregating 10+ features 1.Reach metric which talk about people 2.Impression metric which talk about event impact 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3.Engagement score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4.User Wtd. account age 5.Relevancy score, 6.following/follower ratio 7. emoticons score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8.Regency score etc.</a:t>
            </a:r>
          </a:p>
          <a:p>
            <a:pPr algn="ctr"/>
            <a:r>
              <a:rPr lang="en-US" sz="1067" dirty="0" smtClean="0">
                <a:solidFill>
                  <a:schemeClr val="tx1"/>
                </a:solidFill>
              </a:rPr>
              <a:t>All values in [0-100.]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26699" y="922229"/>
            <a:ext cx="1769215" cy="2510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Generating Summary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Sort </a:t>
            </a:r>
            <a:r>
              <a:rPr lang="en-US" sz="1067" dirty="0" smtClean="0">
                <a:solidFill>
                  <a:schemeClr val="tx1"/>
                </a:solidFill>
              </a:rPr>
              <a:t>text </a:t>
            </a:r>
            <a:r>
              <a:rPr lang="en-US" sz="1067" dirty="0">
                <a:solidFill>
                  <a:schemeClr val="tx1"/>
                </a:solidFill>
              </a:rPr>
              <a:t>on the basis of Text Rank </a:t>
            </a:r>
            <a:r>
              <a:rPr lang="en-US" sz="1067" dirty="0" smtClean="0">
                <a:solidFill>
                  <a:schemeClr val="tx1"/>
                </a:solidFill>
              </a:rPr>
              <a:t>Score and Engagement score.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Pick top </a:t>
            </a:r>
            <a:r>
              <a:rPr lang="en-US" sz="1067" dirty="0" smtClean="0">
                <a:solidFill>
                  <a:schemeClr val="tx1"/>
                </a:solidFill>
              </a:rPr>
              <a:t>text </a:t>
            </a:r>
            <a:r>
              <a:rPr lang="en-US" sz="1067" dirty="0">
                <a:solidFill>
                  <a:schemeClr val="tx1"/>
                </a:solidFill>
              </a:rPr>
              <a:t>whose score is greater than </a:t>
            </a:r>
            <a:r>
              <a:rPr lang="en-US" sz="1067" dirty="0" smtClean="0">
                <a:solidFill>
                  <a:schemeClr val="tx1"/>
                </a:solidFill>
              </a:rPr>
              <a:t>threshold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 smtClean="0">
                <a:solidFill>
                  <a:schemeClr val="tx1"/>
                </a:solidFill>
              </a:rPr>
              <a:t>Arrange texts  in the order they appear in original data.</a:t>
            </a:r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20" name="Google Shape;104;p17"/>
          <p:cNvSpPr/>
          <p:nvPr/>
        </p:nvSpPr>
        <p:spPr>
          <a:xfrm>
            <a:off x="0" y="1"/>
            <a:ext cx="12214800" cy="602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05;p17"/>
          <p:cNvSpPr txBox="1">
            <a:spLocks/>
          </p:cNvSpPr>
          <p:nvPr/>
        </p:nvSpPr>
        <p:spPr>
          <a:xfrm>
            <a:off x="1" y="-95068"/>
            <a:ext cx="9752031" cy="6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spcAft>
                <a:spcPts val="533"/>
              </a:spcAft>
            </a:pPr>
            <a:r>
              <a:rPr lang="en-GB" sz="3333" dirty="0">
                <a:latin typeface="Arial"/>
                <a:ea typeface="Arial"/>
                <a:cs typeface="Arial"/>
                <a:sym typeface="Arial"/>
              </a:rPr>
              <a:t>  Social Media News Extraction NLP Pipeline</a:t>
            </a:r>
            <a:endParaRPr lang="en-GB" sz="3333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Down Arrow Callout 21"/>
          <p:cNvSpPr/>
          <p:nvPr/>
        </p:nvSpPr>
        <p:spPr>
          <a:xfrm>
            <a:off x="1059976" y="3205458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1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4" name="Down Arrow Callout 23"/>
          <p:cNvSpPr/>
          <p:nvPr/>
        </p:nvSpPr>
        <p:spPr>
          <a:xfrm>
            <a:off x="5136511" y="3211706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3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6" name="Down Arrow Callout 25"/>
          <p:cNvSpPr/>
          <p:nvPr/>
        </p:nvSpPr>
        <p:spPr>
          <a:xfrm>
            <a:off x="9363117" y="3208575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5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8" name="Up Arrow Callout 27"/>
          <p:cNvSpPr/>
          <p:nvPr/>
        </p:nvSpPr>
        <p:spPr>
          <a:xfrm>
            <a:off x="3057594" y="3685737"/>
            <a:ext cx="1022037" cy="431409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2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9" name="Up Arrow Callout 28"/>
          <p:cNvSpPr/>
          <p:nvPr/>
        </p:nvSpPr>
        <p:spPr>
          <a:xfrm>
            <a:off x="7199755" y="3682606"/>
            <a:ext cx="1022037" cy="431409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4</a:t>
            </a:r>
            <a:endParaRPr lang="en-GB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4" grpId="0" animBg="1"/>
      <p:bldP spid="17" grpId="0" animBg="1"/>
      <p:bldP spid="22" grpId="0" animBg="1"/>
      <p:bldP spid="24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9549"/>
          </a:xfrm>
        </p:spPr>
        <p:txBody>
          <a:bodyPr/>
          <a:lstStyle/>
          <a:p>
            <a:r>
              <a:rPr lang="en-US" dirty="0" smtClean="0"/>
              <a:t>Metrics - Confidence score  derived from features </a:t>
            </a:r>
            <a:endParaRPr lang="en-US" dirty="0"/>
          </a:p>
        </p:txBody>
      </p:sp>
      <p:pic>
        <p:nvPicPr>
          <p:cNvPr id="1026" name="Chart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6" y="1964280"/>
            <a:ext cx="3753853" cy="143664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959997"/>
                  </p:ext>
                </p:extLst>
              </p:nvPr>
            </p:nvGraphicFramePr>
            <p:xfrm>
              <a:off x="529177" y="3530601"/>
              <a:ext cx="10064379" cy="3124877"/>
            </p:xfrm>
            <a:graphic>
              <a:graphicData uri="http://schemas.openxmlformats.org/drawingml/2006/table">
                <a:tbl>
                  <a:tblPr firstRow="1" firstCol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639111">
                      <a:extLst>
                        <a:ext uri="{9D8B030D-6E8A-4147-A177-3AD203B41FA5}">
                          <a16:colId xmlns:a16="http://schemas.microsoft.com/office/drawing/2014/main" xmlns="" val="2965128104"/>
                        </a:ext>
                      </a:extLst>
                    </a:gridCol>
                    <a:gridCol w="4425268">
                      <a:extLst>
                        <a:ext uri="{9D8B030D-6E8A-4147-A177-3AD203B41FA5}">
                          <a16:colId xmlns:a16="http://schemas.microsoft.com/office/drawing/2014/main" xmlns="" val="1588638477"/>
                        </a:ext>
                      </a:extLst>
                    </a:gridCol>
                  </a:tblGrid>
                  <a:tr h="371197">
                    <a:tc gridSpan="2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Feature: </a:t>
                          </a:r>
                          <a:r>
                            <a:rPr lang="en-US" sz="1100" dirty="0" smtClean="0">
                              <a:effectLst/>
                            </a:rPr>
                            <a:t>User Weighted </a:t>
                          </a:r>
                          <a:r>
                            <a:rPr lang="en-US" sz="1100" dirty="0">
                              <a:effectLst/>
                            </a:rPr>
                            <a:t>Account Age </a:t>
                          </a:r>
                          <a:r>
                            <a:rPr lang="en-US" sz="1100" dirty="0" smtClean="0">
                              <a:effectLst/>
                            </a:rPr>
                            <a:t>(“UWAA</a:t>
                          </a:r>
                          <a:r>
                            <a:rPr lang="en-US" sz="1100" dirty="0">
                              <a:effectLst/>
                            </a:rPr>
                            <a:t>”)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This </a:t>
                          </a:r>
                          <a:r>
                            <a:rPr lang="en-US" sz="1100" dirty="0" smtClean="0">
                              <a:effectLst/>
                            </a:rPr>
                            <a:t>feature </a:t>
                          </a:r>
                          <a:r>
                            <a:rPr lang="en-US" sz="1100" dirty="0">
                              <a:effectLst/>
                            </a:rPr>
                            <a:t>measures the age of an account against a least-risk time parameter or look back </a:t>
                          </a:r>
                          <a:r>
                            <a:rPr lang="en-US" sz="1100" dirty="0" smtClean="0">
                              <a:effectLst/>
                            </a:rPr>
                            <a:t>period of 90 days (tunable threshold).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6" marR="76776" marT="38388" marB="38388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34838062"/>
                      </a:ext>
                    </a:extLst>
                  </a:tr>
                  <a:tr h="271282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Formula: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UWAA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dirty="0" smtClean="0">
                              <a:effectLst/>
                            </a:rPr>
                            <a:t> (1-WAA)*100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b="0" dirty="0" smtClean="0">
                              <a:effectLst/>
                            </a:rPr>
                            <a:t>tWAA</a:t>
                          </a:r>
                          <a:r>
                            <a:rPr lang="en-US" sz="1100" dirty="0" smtClean="0">
                              <a:effectLst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(0, 1−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𝐿𝑂𝐺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)))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WAA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𝑡𝑊𝐴𝐴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x = </a:t>
                          </a:r>
                          <a:r>
                            <a:rPr lang="en-US" sz="1100" dirty="0">
                              <a:effectLst/>
                            </a:rPr>
                            <a:t>Account Open Date – </a:t>
                          </a:r>
                          <a:r>
                            <a:rPr lang="en-US" sz="1100" dirty="0" smtClean="0">
                              <a:effectLst/>
                            </a:rPr>
                            <a:t>Tweet </a:t>
                          </a:r>
                          <a:r>
                            <a:rPr lang="en-US" sz="1100" dirty="0">
                              <a:effectLst/>
                            </a:rPr>
                            <a:t>Date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b</a:t>
                          </a:r>
                          <a:r>
                            <a:rPr lang="en-US" sz="1100" dirty="0">
                              <a:effectLst/>
                            </a:rPr>
                            <a:t> = Total number of tweet in time window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 = Number of days when we no longer consider the account “new</a:t>
                          </a:r>
                          <a:r>
                            <a:rPr lang="en-US" sz="1100" dirty="0" smtClean="0">
                              <a:effectLst/>
                            </a:rPr>
                            <a:t>”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Example: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An user made 2 tweets 10 and 20 days after opening the account, Number of days when the account is no longer considered new is 90: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𝑡𝑊𝐴𝐴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(0, 1−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𝐿𝑂𝐺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(10+1, 90))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1−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𝐿𝑂𝐺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20+1, 90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0.47 + 0.32) 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WAA = (0.47 + 0.32) / 2 = </a:t>
                          </a:r>
                          <a:r>
                            <a:rPr lang="en-US" sz="1100" dirty="0" smtClean="0">
                              <a:effectLst/>
                            </a:rPr>
                            <a:t>0.40</a:t>
                          </a:r>
                          <a:r>
                            <a:rPr lang="en-US" sz="1100" baseline="0" dirty="0" smtClean="0">
                              <a:effectLst/>
                            </a:rPr>
                            <a:t> , UWAA = (1-WAA)*100= 60</a:t>
                          </a:r>
                          <a:endParaRPr lang="en-US" sz="1100" dirty="0">
                            <a:effectLst/>
                          </a:endParaRPr>
                        </a:p>
                      </a:txBody>
                      <a:tcPr marL="76776" marR="76776" marT="38388" marB="38388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580288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959997"/>
                  </p:ext>
                </p:extLst>
              </p:nvPr>
            </p:nvGraphicFramePr>
            <p:xfrm>
              <a:off x="529177" y="3530601"/>
              <a:ext cx="10064379" cy="3124877"/>
            </p:xfrm>
            <a:graphic>
              <a:graphicData uri="http://schemas.openxmlformats.org/drawingml/2006/table">
                <a:tbl>
                  <a:tblPr firstRow="1" firstCol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639111">
                      <a:extLst>
                        <a:ext uri="{9D8B030D-6E8A-4147-A177-3AD203B41FA5}">
                          <a16:colId xmlns:a16="http://schemas.microsoft.com/office/drawing/2014/main" val="2965128104"/>
                        </a:ext>
                      </a:extLst>
                    </a:gridCol>
                    <a:gridCol w="4425268">
                      <a:extLst>
                        <a:ext uri="{9D8B030D-6E8A-4147-A177-3AD203B41FA5}">
                          <a16:colId xmlns:a16="http://schemas.microsoft.com/office/drawing/2014/main" val="1588638477"/>
                        </a:ext>
                      </a:extLst>
                    </a:gridCol>
                  </a:tblGrid>
                  <a:tr h="412056">
                    <a:tc gridSpan="2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Feature: </a:t>
                          </a:r>
                          <a:r>
                            <a:rPr lang="en-US" sz="1100" dirty="0" smtClean="0">
                              <a:effectLst/>
                            </a:rPr>
                            <a:t>User Weighted </a:t>
                          </a:r>
                          <a:r>
                            <a:rPr lang="en-US" sz="1100" dirty="0">
                              <a:effectLst/>
                            </a:rPr>
                            <a:t>Account Age </a:t>
                          </a:r>
                          <a:r>
                            <a:rPr lang="en-US" sz="1100" dirty="0" smtClean="0">
                              <a:effectLst/>
                            </a:rPr>
                            <a:t>(“UWAA</a:t>
                          </a:r>
                          <a:r>
                            <a:rPr lang="en-US" sz="1100" dirty="0">
                              <a:effectLst/>
                            </a:rPr>
                            <a:t>”)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This </a:t>
                          </a:r>
                          <a:r>
                            <a:rPr lang="en-US" sz="1100" dirty="0" smtClean="0">
                              <a:effectLst/>
                            </a:rPr>
                            <a:t>feature </a:t>
                          </a:r>
                          <a:r>
                            <a:rPr lang="en-US" sz="1100" dirty="0">
                              <a:effectLst/>
                            </a:rPr>
                            <a:t>measures the age of an account against a least-risk time parameter or look back </a:t>
                          </a:r>
                          <a:r>
                            <a:rPr lang="en-US" sz="1100" dirty="0" smtClean="0">
                              <a:effectLst/>
                            </a:rPr>
                            <a:t>period of 90 days (tunable threshold).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6" marR="76776" marT="38388" marB="38388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38062"/>
                      </a:ext>
                    </a:extLst>
                  </a:tr>
                  <a:tr h="2712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776" marR="76776" marT="38388" marB="38388">
                        <a:blipFill>
                          <a:blip r:embed="rId3"/>
                          <a:stretch>
                            <a:fillRect l="-972" t="-15955" r="-79806" b="-3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80288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29177" y="2139579"/>
                <a:ext cx="6151419" cy="8959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Feature : Engagement Score </a:t>
                </a:r>
              </a:p>
              <a:p>
                <a:endParaRPr lang="en-US" sz="1100" b="1" dirty="0" smtClean="0">
                  <a:solidFill>
                    <a:schemeClr val="bg1"/>
                  </a:solidFill>
                </a:endParaRPr>
              </a:p>
              <a:p>
                <a:pPr lvl="0" defTabSz="914400"/>
                <a:r>
                  <a:rPr lang="en-US" sz="1100" b="1" dirty="0" smtClean="0">
                    <a:solidFill>
                      <a:schemeClr val="bg1"/>
                    </a:solidFill>
                  </a:rPr>
                  <a:t>Engagement score = </a:t>
                </a:r>
                <a:r>
                  <a:rPr lang="en-US" sz="1100" b="1" dirty="0">
                    <a:solidFill>
                      <a:schemeClr val="bg1"/>
                    </a:solidFill>
                  </a:rPr>
                  <a:t>AVG</a:t>
                </a:r>
                <a:r>
                  <a:rPr lang="en-US" sz="1100" b="1" dirty="0" smtClean="0">
                    <a:solidFill>
                      <a:schemeClr val="bg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𝐹𝑎𝑣𝑜𝑟𝑖𝑡𝑒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𝑐𝑜𝑢𝑛𝑡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+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𝑅𝑒𝑡𝑤𝑒𝑒𝑡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</a:rPr>
                              <m:t>𝑐𝑜𝑢𝑛𝑡</m:t>
                            </m:r>
                            <m:r>
                              <a:rPr lang="en-US" sz="16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600" b="1">
                            <a:solidFill>
                              <a:schemeClr val="bg1"/>
                            </a:solidFill>
                          </a:rPr>
                          <m:t>𝐹𝑜𝑙𝑙𝑜𝑤𝑒𝑟</m:t>
                        </m:r>
                        <m:r>
                          <a:rPr lang="en-US" sz="1600" b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sz="1600" b="1">
                            <a:solidFill>
                              <a:schemeClr val="bg1"/>
                            </a:solidFill>
                          </a:rPr>
                          <m:t>𝑐𝑜𝑢𝑛𝑡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E7E6E6">
                      <a:lumMod val="10000"/>
                    </a:srgbClr>
                  </a:solidFill>
                  <a:latin typeface="Calibri" panose="020F0502020204030204"/>
                </a:endParaRPr>
              </a:p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77" y="2139579"/>
                <a:ext cx="6151419" cy="895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6196" y="6009147"/>
            <a:ext cx="599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Feature </a:t>
            </a:r>
            <a:r>
              <a:rPr lang="en-US" sz="900" dirty="0">
                <a:solidFill>
                  <a:schemeClr val="bg1"/>
                </a:solidFill>
              </a:rPr>
              <a:t>scores </a:t>
            </a:r>
            <a:r>
              <a:rPr lang="en-US" sz="900" dirty="0" smtClean="0">
                <a:solidFill>
                  <a:schemeClr val="bg1"/>
                </a:solidFill>
              </a:rPr>
              <a:t>lower the </a:t>
            </a:r>
            <a:r>
              <a:rPr lang="en-US" sz="900" dirty="0">
                <a:solidFill>
                  <a:schemeClr val="bg1"/>
                </a:solidFill>
              </a:rPr>
              <a:t>closer </a:t>
            </a:r>
            <a:r>
              <a:rPr lang="en-US" sz="900" dirty="0" smtClean="0">
                <a:solidFill>
                  <a:schemeClr val="bg1"/>
                </a:solidFill>
              </a:rPr>
              <a:t>tweet is </a:t>
            </a:r>
            <a:r>
              <a:rPr lang="en-US" sz="900" dirty="0">
                <a:solidFill>
                  <a:schemeClr val="bg1"/>
                </a:solidFill>
              </a:rPr>
              <a:t>in time </a:t>
            </a:r>
            <a:r>
              <a:rPr lang="en-US" sz="900" dirty="0" smtClean="0">
                <a:solidFill>
                  <a:schemeClr val="bg1"/>
                </a:solidFill>
              </a:rPr>
              <a:t>frame between the </a:t>
            </a:r>
            <a:r>
              <a:rPr lang="en-US" sz="900" dirty="0">
                <a:solidFill>
                  <a:schemeClr val="bg1"/>
                </a:solidFill>
              </a:rPr>
              <a:t>day the account is </a:t>
            </a:r>
            <a:r>
              <a:rPr lang="en-US" sz="900" dirty="0" smtClean="0">
                <a:solidFill>
                  <a:schemeClr val="bg1"/>
                </a:solidFill>
              </a:rPr>
              <a:t>opened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 and  90 days.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320923"/>
              </p:ext>
            </p:extLst>
          </p:nvPr>
        </p:nvGraphicFramePr>
        <p:xfrm>
          <a:off x="6160169" y="3958048"/>
          <a:ext cx="4433387" cy="269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05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2" y="2129365"/>
            <a:ext cx="9320189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data is used for MVP purpose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of bulk data need Big data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3" y="2129365"/>
            <a:ext cx="788855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Social media feed will be available in Citi environment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0442" y="3994484"/>
            <a:ext cx="2855495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Mitigation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0442" y="4940968"/>
            <a:ext cx="8871284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Onboarding Live Feed in AWS box , getting it verified by CATE for security and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Traders/Clients Details before demo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03" y="2605386"/>
            <a:ext cx="1655766" cy="1331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527" y="4826500"/>
            <a:ext cx="311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Simon Kelly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VP ,Commodities Technologies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9085" y="4826500"/>
            <a:ext cx="2181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Andrew Hunt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Director Trader, Oil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4689" y="4826498"/>
            <a:ext cx="1514279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Mark Muston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VP, Base Metals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07820"/>
            <a:ext cx="1375945" cy="125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89" y="2605385"/>
            <a:ext cx="1655766" cy="13316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823" y="2605385"/>
            <a:ext cx="1437514" cy="13316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82058" y="4826498"/>
            <a:ext cx="23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Nirav Parikh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Director Futures Sales</a:t>
            </a:r>
          </a:p>
        </p:txBody>
      </p:sp>
    </p:spTree>
    <p:extLst>
      <p:ext uri="{BB962C8B-B14F-4D97-AF65-F5344CB8AC3E}">
        <p14:creationId xmlns:p14="http://schemas.microsoft.com/office/powerpoint/2010/main" val="36801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www.w3.org/XML/1998/namespace"/>
    <ds:schemaRef ds:uri="16c05727-aa75-4e4a-9b5f-8a80a1165891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1036</Words>
  <Application>Microsoft Office PowerPoint</Application>
  <PresentationFormat>Widescreen</PresentationFormat>
  <Paragraphs>263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Gill Sans MT</vt:lpstr>
      <vt:lpstr>Roboto</vt:lpstr>
      <vt:lpstr>Times New Roman</vt:lpstr>
      <vt:lpstr>Wingdings</vt:lpstr>
      <vt:lpstr>Wingdings 2</vt:lpstr>
      <vt:lpstr>Dividend</vt:lpstr>
      <vt:lpstr>D10X Hackathon: supply side shock</vt:lpstr>
      <vt:lpstr>Problem statement</vt:lpstr>
      <vt:lpstr>Our Advantages</vt:lpstr>
      <vt:lpstr>COMM Lab Offering</vt:lpstr>
      <vt:lpstr>PowerPoint Presentation</vt:lpstr>
      <vt:lpstr>Metrics - Confidence score  derived from features </vt:lpstr>
      <vt:lpstr>Assumptions</vt:lpstr>
      <vt:lpstr>RISK</vt:lpstr>
      <vt:lpstr>Traders/Clients Details before demo </vt:lpstr>
      <vt:lpstr>Team Details</vt:lpstr>
      <vt:lpstr>FUTURE EXTENDABLE PRODUCT </vt:lpstr>
      <vt:lpstr>Architecture</vt:lpstr>
      <vt:lpstr>PowerPoint Presentation</vt:lpstr>
      <vt:lpstr>Thank You</vt:lpstr>
      <vt:lpstr>PowerPoint Presentation</vt:lpstr>
      <vt:lpstr>Appendix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2019-09-05T09:04:40Z</dcterms:created>
  <dcterms:modified xsi:type="dcterms:W3CDTF">2019-09-11T05:14:47Z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