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notesMasterIdLst>
    <p:notesMasterId r:id="rId20"/>
  </p:notesMasterIdLst>
  <p:sldIdLst>
    <p:sldId id="256" r:id="rId2"/>
    <p:sldId id="263" r:id="rId3"/>
    <p:sldId id="257" r:id="rId4"/>
    <p:sldId id="258" r:id="rId5"/>
    <p:sldId id="265" r:id="rId6"/>
    <p:sldId id="266" r:id="rId7"/>
    <p:sldId id="267" r:id="rId8"/>
    <p:sldId id="259" r:id="rId9"/>
    <p:sldId id="272" r:id="rId10"/>
    <p:sldId id="269" r:id="rId11"/>
    <p:sldId id="268" r:id="rId12"/>
    <p:sldId id="271" r:id="rId13"/>
    <p:sldId id="261" r:id="rId14"/>
    <p:sldId id="262" r:id="rId15"/>
    <p:sldId id="273" r:id="rId16"/>
    <p:sldId id="274" r:id="rId17"/>
    <p:sldId id="275"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12"/>
    <p:restoredTop sz="92661"/>
  </p:normalViewPr>
  <p:slideViewPr>
    <p:cSldViewPr snapToGrid="0">
      <p:cViewPr varScale="1">
        <p:scale>
          <a:sx n="116" d="100"/>
          <a:sy n="116" d="100"/>
        </p:scale>
        <p:origin x="20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1E3A1-3B88-A94A-871F-E75323E277A2}" type="datetimeFigureOut">
              <a:rPr lang="en-US" smtClean="0"/>
              <a:t>8/10/23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C6229-08A0-CC44-AFBA-07844CEC7379}" type="slidenum">
              <a:rPr lang="en-US" smtClean="0"/>
              <a:t>‹#›</a:t>
            </a:fld>
            <a:endParaRPr lang="en-US"/>
          </a:p>
        </p:txBody>
      </p:sp>
    </p:spTree>
    <p:extLst>
      <p:ext uri="{BB962C8B-B14F-4D97-AF65-F5344CB8AC3E}">
        <p14:creationId xmlns:p14="http://schemas.microsoft.com/office/powerpoint/2010/main" val="3104522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C6229-08A0-CC44-AFBA-07844CEC7379}" type="slidenum">
              <a:rPr lang="en-US" smtClean="0"/>
              <a:t>3</a:t>
            </a:fld>
            <a:endParaRPr lang="en-US"/>
          </a:p>
        </p:txBody>
      </p:sp>
    </p:spTree>
    <p:extLst>
      <p:ext uri="{BB962C8B-B14F-4D97-AF65-F5344CB8AC3E}">
        <p14:creationId xmlns:p14="http://schemas.microsoft.com/office/powerpoint/2010/main" val="58956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C6229-08A0-CC44-AFBA-07844CEC7379}" type="slidenum">
              <a:rPr lang="en-US" smtClean="0"/>
              <a:t>16</a:t>
            </a:fld>
            <a:endParaRPr lang="en-US"/>
          </a:p>
        </p:txBody>
      </p:sp>
    </p:spTree>
    <p:extLst>
      <p:ext uri="{BB962C8B-B14F-4D97-AF65-F5344CB8AC3E}">
        <p14:creationId xmlns:p14="http://schemas.microsoft.com/office/powerpoint/2010/main" val="3181805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C6229-08A0-CC44-AFBA-07844CEC7379}" type="slidenum">
              <a:rPr lang="en-US" smtClean="0"/>
              <a:t>4</a:t>
            </a:fld>
            <a:endParaRPr lang="en-US"/>
          </a:p>
        </p:txBody>
      </p:sp>
    </p:spTree>
    <p:extLst>
      <p:ext uri="{BB962C8B-B14F-4D97-AF65-F5344CB8AC3E}">
        <p14:creationId xmlns:p14="http://schemas.microsoft.com/office/powerpoint/2010/main" val="1931419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C6229-08A0-CC44-AFBA-07844CEC7379}" type="slidenum">
              <a:rPr lang="en-US" smtClean="0"/>
              <a:t>5</a:t>
            </a:fld>
            <a:endParaRPr lang="en-US"/>
          </a:p>
        </p:txBody>
      </p:sp>
    </p:spTree>
    <p:extLst>
      <p:ext uri="{BB962C8B-B14F-4D97-AF65-F5344CB8AC3E}">
        <p14:creationId xmlns:p14="http://schemas.microsoft.com/office/powerpoint/2010/main" val="2565964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C6229-08A0-CC44-AFBA-07844CEC7379}" type="slidenum">
              <a:rPr lang="en-US" smtClean="0"/>
              <a:t>6</a:t>
            </a:fld>
            <a:endParaRPr lang="en-US"/>
          </a:p>
        </p:txBody>
      </p:sp>
    </p:spTree>
    <p:extLst>
      <p:ext uri="{BB962C8B-B14F-4D97-AF65-F5344CB8AC3E}">
        <p14:creationId xmlns:p14="http://schemas.microsoft.com/office/powerpoint/2010/main" val="207514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C6229-08A0-CC44-AFBA-07844CEC7379}" type="slidenum">
              <a:rPr lang="en-US" smtClean="0"/>
              <a:t>7</a:t>
            </a:fld>
            <a:endParaRPr lang="en-US"/>
          </a:p>
        </p:txBody>
      </p:sp>
    </p:spTree>
    <p:extLst>
      <p:ext uri="{BB962C8B-B14F-4D97-AF65-F5344CB8AC3E}">
        <p14:creationId xmlns:p14="http://schemas.microsoft.com/office/powerpoint/2010/main" val="265860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C6229-08A0-CC44-AFBA-07844CEC7379}" type="slidenum">
              <a:rPr lang="en-US" smtClean="0"/>
              <a:t>8</a:t>
            </a:fld>
            <a:endParaRPr lang="en-US"/>
          </a:p>
        </p:txBody>
      </p:sp>
    </p:spTree>
    <p:extLst>
      <p:ext uri="{BB962C8B-B14F-4D97-AF65-F5344CB8AC3E}">
        <p14:creationId xmlns:p14="http://schemas.microsoft.com/office/powerpoint/2010/main" val="2200239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C6229-08A0-CC44-AFBA-07844CEC7379}" type="slidenum">
              <a:rPr lang="en-US" smtClean="0"/>
              <a:t>10</a:t>
            </a:fld>
            <a:endParaRPr lang="en-US"/>
          </a:p>
        </p:txBody>
      </p:sp>
    </p:spTree>
    <p:extLst>
      <p:ext uri="{BB962C8B-B14F-4D97-AF65-F5344CB8AC3E}">
        <p14:creationId xmlns:p14="http://schemas.microsoft.com/office/powerpoint/2010/main" val="1519685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C6229-08A0-CC44-AFBA-07844CEC7379}" type="slidenum">
              <a:rPr lang="en-US" smtClean="0"/>
              <a:t>11</a:t>
            </a:fld>
            <a:endParaRPr lang="en-US"/>
          </a:p>
        </p:txBody>
      </p:sp>
    </p:spTree>
    <p:extLst>
      <p:ext uri="{BB962C8B-B14F-4D97-AF65-F5344CB8AC3E}">
        <p14:creationId xmlns:p14="http://schemas.microsoft.com/office/powerpoint/2010/main" val="1990353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C6229-08A0-CC44-AFBA-07844CEC7379}" type="slidenum">
              <a:rPr lang="en-US" smtClean="0"/>
              <a:t>14</a:t>
            </a:fld>
            <a:endParaRPr lang="en-US"/>
          </a:p>
        </p:txBody>
      </p:sp>
    </p:spTree>
    <p:extLst>
      <p:ext uri="{BB962C8B-B14F-4D97-AF65-F5344CB8AC3E}">
        <p14:creationId xmlns:p14="http://schemas.microsoft.com/office/powerpoint/2010/main" val="397930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8A87A34-81AB-432B-8DAE-1953F412C126}" type="datetimeFigureOut">
              <a:rPr lang="en-US" smtClean="0"/>
              <a:pPr/>
              <a:t>8/10/23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84254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4611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8A87A34-81AB-432B-8DAE-1953F412C126}" type="datetimeFigureOut">
              <a:rPr lang="en-US" smtClean="0"/>
              <a:t>8/10/23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05660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0560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t>8/10/23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42065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050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8/10/23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1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43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290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t>8/10/23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93125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8510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8A87A34-81AB-432B-8DAE-1953F412C126}" type="datetimeFigureOut">
              <a:rPr lang="en-US" smtClean="0"/>
              <a:pPr/>
              <a:t>8/10/23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D22F896-40B5-4ADD-8801-0D06FADFA09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0839121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639DC-E762-FA56-28C5-4D452E84CAB2}"/>
              </a:ext>
            </a:extLst>
          </p:cNvPr>
          <p:cNvSpPr>
            <a:spLocks noGrp="1"/>
          </p:cNvSpPr>
          <p:nvPr>
            <p:ph type="ctrTitle"/>
          </p:nvPr>
        </p:nvSpPr>
        <p:spPr/>
        <p:txBody>
          <a:bodyPr>
            <a:normAutofit/>
          </a:bodyPr>
          <a:lstStyle/>
          <a:p>
            <a:r>
              <a:rPr lang="en-US" dirty="0"/>
              <a:t>Finding the best bang for your buck:</a:t>
            </a:r>
            <a:br>
              <a:rPr lang="en-US" dirty="0"/>
            </a:br>
            <a:r>
              <a:rPr lang="en-US" dirty="0"/>
              <a:t>Ames Housing Machine Learning Analysis</a:t>
            </a:r>
          </a:p>
        </p:txBody>
      </p:sp>
      <p:sp>
        <p:nvSpPr>
          <p:cNvPr id="3" name="Subtitle 2">
            <a:extLst>
              <a:ext uri="{FF2B5EF4-FFF2-40B4-BE49-F238E27FC236}">
                <a16:creationId xmlns:a16="http://schemas.microsoft.com/office/drawing/2014/main" id="{9B8DE6DD-C1C7-B01D-D1AE-7840F2BD171E}"/>
              </a:ext>
            </a:extLst>
          </p:cNvPr>
          <p:cNvSpPr>
            <a:spLocks noGrp="1"/>
          </p:cNvSpPr>
          <p:nvPr>
            <p:ph type="subTitle" idx="1"/>
          </p:nvPr>
        </p:nvSpPr>
        <p:spPr/>
        <p:txBody>
          <a:bodyPr/>
          <a:lstStyle/>
          <a:p>
            <a:r>
              <a:rPr lang="en-US" dirty="0"/>
              <a:t>Emmy Danforth</a:t>
            </a:r>
          </a:p>
        </p:txBody>
      </p:sp>
    </p:spTree>
    <p:extLst>
      <p:ext uri="{BB962C8B-B14F-4D97-AF65-F5344CB8AC3E}">
        <p14:creationId xmlns:p14="http://schemas.microsoft.com/office/powerpoint/2010/main" val="275580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5B7F6-E00D-6424-157F-F00205BE13E4}"/>
              </a:ext>
            </a:extLst>
          </p:cNvPr>
          <p:cNvSpPr>
            <a:spLocks noGrp="1"/>
          </p:cNvSpPr>
          <p:nvPr>
            <p:ph type="title"/>
          </p:nvPr>
        </p:nvSpPr>
        <p:spPr/>
        <p:txBody>
          <a:bodyPr/>
          <a:lstStyle/>
          <a:p>
            <a:r>
              <a:rPr lang="en-US" dirty="0"/>
              <a:t>Lasso Regression coefficients</a:t>
            </a:r>
          </a:p>
        </p:txBody>
      </p:sp>
      <p:sp>
        <p:nvSpPr>
          <p:cNvPr id="5" name="Text Placeholder 4">
            <a:extLst>
              <a:ext uri="{FF2B5EF4-FFF2-40B4-BE49-F238E27FC236}">
                <a16:creationId xmlns:a16="http://schemas.microsoft.com/office/drawing/2014/main" id="{91DD2C47-A92D-EEA4-DF7C-4483E44CE436}"/>
              </a:ext>
            </a:extLst>
          </p:cNvPr>
          <p:cNvSpPr>
            <a:spLocks noGrp="1"/>
          </p:cNvSpPr>
          <p:nvPr>
            <p:ph type="body" idx="1"/>
          </p:nvPr>
        </p:nvSpPr>
        <p:spPr>
          <a:xfrm>
            <a:off x="581191" y="1975416"/>
            <a:ext cx="5087075" cy="536005"/>
          </a:xfrm>
        </p:spPr>
        <p:txBody>
          <a:bodyPr/>
          <a:lstStyle/>
          <a:p>
            <a:r>
              <a:rPr lang="en-US" dirty="0"/>
              <a:t>Coefficients with Increasing Lambda</a:t>
            </a:r>
          </a:p>
        </p:txBody>
      </p:sp>
      <p:sp>
        <p:nvSpPr>
          <p:cNvPr id="14" name="Content Placeholder 2">
            <a:extLst>
              <a:ext uri="{FF2B5EF4-FFF2-40B4-BE49-F238E27FC236}">
                <a16:creationId xmlns:a16="http://schemas.microsoft.com/office/drawing/2014/main" id="{6BE22C4D-4BD5-EA7B-7BD1-8D3F161448C7}"/>
              </a:ext>
            </a:extLst>
          </p:cNvPr>
          <p:cNvSpPr>
            <a:spLocks noGrp="1"/>
          </p:cNvSpPr>
          <p:nvPr>
            <p:ph sz="half" idx="2"/>
          </p:nvPr>
        </p:nvSpPr>
        <p:spPr>
          <a:xfrm>
            <a:off x="581191" y="2514627"/>
            <a:ext cx="5393100" cy="2934999"/>
          </a:xfrm>
        </p:spPr>
        <p:txBody>
          <a:bodyPr anchor="t">
            <a:noAutofit/>
          </a:bodyPr>
          <a:lstStyle/>
          <a:p>
            <a:r>
              <a:rPr lang="en-US" dirty="0"/>
              <a:t>Tuned Lasso regression selected 135 features</a:t>
            </a:r>
          </a:p>
          <a:p>
            <a:endParaRPr lang="en-US" dirty="0"/>
          </a:p>
        </p:txBody>
      </p:sp>
      <p:sp>
        <p:nvSpPr>
          <p:cNvPr id="6" name="Text Placeholder 5">
            <a:extLst>
              <a:ext uri="{FF2B5EF4-FFF2-40B4-BE49-F238E27FC236}">
                <a16:creationId xmlns:a16="http://schemas.microsoft.com/office/drawing/2014/main" id="{D7B3E447-4E52-5ECD-7FD5-278E7637A445}"/>
              </a:ext>
            </a:extLst>
          </p:cNvPr>
          <p:cNvSpPr>
            <a:spLocks noGrp="1"/>
          </p:cNvSpPr>
          <p:nvPr>
            <p:ph type="body" sz="quarter" idx="3"/>
          </p:nvPr>
        </p:nvSpPr>
        <p:spPr>
          <a:xfrm>
            <a:off x="7195252" y="1975416"/>
            <a:ext cx="5087073" cy="553373"/>
          </a:xfrm>
        </p:spPr>
        <p:txBody>
          <a:bodyPr/>
          <a:lstStyle/>
          <a:p>
            <a:r>
              <a:rPr lang="en-US" dirty="0"/>
              <a:t>Final Coefficients</a:t>
            </a:r>
          </a:p>
        </p:txBody>
      </p:sp>
      <p:sp>
        <p:nvSpPr>
          <p:cNvPr id="7" name="Content Placeholder 6">
            <a:extLst>
              <a:ext uri="{FF2B5EF4-FFF2-40B4-BE49-F238E27FC236}">
                <a16:creationId xmlns:a16="http://schemas.microsoft.com/office/drawing/2014/main" id="{C23825DD-318E-7A0E-3AB4-C2BA1A1CD267}"/>
              </a:ext>
            </a:extLst>
          </p:cNvPr>
          <p:cNvSpPr>
            <a:spLocks noGrp="1"/>
          </p:cNvSpPr>
          <p:nvPr>
            <p:ph sz="quarter" idx="4"/>
          </p:nvPr>
        </p:nvSpPr>
        <p:spPr>
          <a:xfrm>
            <a:off x="7328250" y="2511421"/>
            <a:ext cx="4599345" cy="2934999"/>
          </a:xfrm>
        </p:spPr>
        <p:txBody>
          <a:bodyPr/>
          <a:lstStyle/>
          <a:p>
            <a:r>
              <a:rPr lang="en-US" dirty="0"/>
              <a:t>Top 10 features with the greatest magnitude</a:t>
            </a:r>
          </a:p>
          <a:p>
            <a:endParaRPr lang="en-US" dirty="0"/>
          </a:p>
        </p:txBody>
      </p:sp>
      <p:pic>
        <p:nvPicPr>
          <p:cNvPr id="3074" name="Picture 2">
            <a:extLst>
              <a:ext uri="{FF2B5EF4-FFF2-40B4-BE49-F238E27FC236}">
                <a16:creationId xmlns:a16="http://schemas.microsoft.com/office/drawing/2014/main" id="{90DA84A8-820E-728A-CE26-F815AA0ED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03" y="3095533"/>
            <a:ext cx="6913619" cy="35151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computer&#10;&#10;Description automatically generated">
            <a:extLst>
              <a:ext uri="{FF2B5EF4-FFF2-40B4-BE49-F238E27FC236}">
                <a16:creationId xmlns:a16="http://schemas.microsoft.com/office/drawing/2014/main" id="{B736D058-DE00-3322-ED31-95A3C56880FC}"/>
              </a:ext>
            </a:extLst>
          </p:cNvPr>
          <p:cNvPicPr>
            <a:picLocks noChangeAspect="1"/>
          </p:cNvPicPr>
          <p:nvPr/>
        </p:nvPicPr>
        <p:blipFill rotWithShape="1">
          <a:blip r:embed="rId4"/>
          <a:srcRect t="4323"/>
          <a:stretch/>
        </p:blipFill>
        <p:spPr>
          <a:xfrm>
            <a:off x="8164225" y="2945059"/>
            <a:ext cx="3149125" cy="3515136"/>
          </a:xfrm>
          <a:prstGeom prst="rect">
            <a:avLst/>
          </a:prstGeom>
        </p:spPr>
      </p:pic>
    </p:spTree>
    <p:extLst>
      <p:ext uri="{BB962C8B-B14F-4D97-AF65-F5344CB8AC3E}">
        <p14:creationId xmlns:p14="http://schemas.microsoft.com/office/powerpoint/2010/main" val="395264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F7057-1CC5-DD39-69B8-5511B70CA3EF}"/>
              </a:ext>
            </a:extLst>
          </p:cNvPr>
          <p:cNvSpPr>
            <a:spLocks noGrp="1"/>
          </p:cNvSpPr>
          <p:nvPr>
            <p:ph type="title"/>
          </p:nvPr>
        </p:nvSpPr>
        <p:spPr>
          <a:xfrm>
            <a:off x="437707" y="2459518"/>
            <a:ext cx="11029616" cy="1013800"/>
          </a:xfrm>
        </p:spPr>
        <p:txBody>
          <a:bodyPr/>
          <a:lstStyle/>
          <a:p>
            <a:r>
              <a:rPr lang="en-US" dirty="0"/>
              <a:t>Feature Importance</a:t>
            </a:r>
          </a:p>
        </p:txBody>
      </p:sp>
      <p:sp>
        <p:nvSpPr>
          <p:cNvPr id="3" name="Content Placeholder 2">
            <a:extLst>
              <a:ext uri="{FF2B5EF4-FFF2-40B4-BE49-F238E27FC236}">
                <a16:creationId xmlns:a16="http://schemas.microsoft.com/office/drawing/2014/main" id="{73426258-8304-B865-E7F2-41391F9C9204}"/>
              </a:ext>
            </a:extLst>
          </p:cNvPr>
          <p:cNvSpPr>
            <a:spLocks noGrp="1"/>
          </p:cNvSpPr>
          <p:nvPr>
            <p:ph idx="1"/>
          </p:nvPr>
        </p:nvSpPr>
        <p:spPr>
          <a:xfrm>
            <a:off x="568490" y="1946330"/>
            <a:ext cx="2580154" cy="4083670"/>
          </a:xfrm>
        </p:spPr>
        <p:txBody>
          <a:bodyPr anchor="t"/>
          <a:lstStyle/>
          <a:p>
            <a:r>
              <a:rPr lang="en-US" dirty="0"/>
              <a:t>Top 10 Scores (</a:t>
            </a:r>
            <a:r>
              <a:rPr lang="en-US" dirty="0" err="1"/>
              <a:t>f_regression</a:t>
            </a:r>
            <a:r>
              <a:rPr lang="en-US" dirty="0"/>
              <a:t>)</a:t>
            </a:r>
          </a:p>
          <a:p>
            <a:endParaRPr lang="en-US" dirty="0"/>
          </a:p>
        </p:txBody>
      </p:sp>
      <p:pic>
        <p:nvPicPr>
          <p:cNvPr id="4098" name="Picture 2">
            <a:extLst>
              <a:ext uri="{FF2B5EF4-FFF2-40B4-BE49-F238E27FC236}">
                <a16:creationId xmlns:a16="http://schemas.microsoft.com/office/drawing/2014/main" id="{B0CAFE6B-0CC0-6AFC-A2CC-3485B2317C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1995" y="2180496"/>
            <a:ext cx="5547069" cy="4083671"/>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DDCA799C-587A-6BEA-7DA6-0A33E8EE5822}"/>
              </a:ext>
            </a:extLst>
          </p:cNvPr>
          <p:cNvSpPr txBox="1">
            <a:spLocks/>
          </p:cNvSpPr>
          <p:nvPr/>
        </p:nvSpPr>
        <p:spPr>
          <a:xfrm>
            <a:off x="3129623" y="1946330"/>
            <a:ext cx="2871784" cy="4083670"/>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Top 10 Scores (</a:t>
            </a:r>
            <a:r>
              <a:rPr lang="en-US" dirty="0" err="1"/>
              <a:t>mutual_info_regression</a:t>
            </a:r>
            <a:r>
              <a:rPr lang="en-US" dirty="0"/>
              <a:t>)</a:t>
            </a:r>
          </a:p>
          <a:p>
            <a:endParaRPr lang="en-US" dirty="0"/>
          </a:p>
        </p:txBody>
      </p:sp>
      <p:sp>
        <p:nvSpPr>
          <p:cNvPr id="11" name="Title 1">
            <a:extLst>
              <a:ext uri="{FF2B5EF4-FFF2-40B4-BE49-F238E27FC236}">
                <a16:creationId xmlns:a16="http://schemas.microsoft.com/office/drawing/2014/main" id="{2632CF85-14B9-EADF-80D6-D1E80D7DFF7A}"/>
              </a:ext>
            </a:extLst>
          </p:cNvPr>
          <p:cNvSpPr txBox="1">
            <a:spLocks/>
          </p:cNvSpPr>
          <p:nvPr/>
        </p:nvSpPr>
        <p:spPr>
          <a:xfrm>
            <a:off x="581192" y="702156"/>
            <a:ext cx="11029616"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Feature importance </a:t>
            </a:r>
          </a:p>
        </p:txBody>
      </p:sp>
      <p:pic>
        <p:nvPicPr>
          <p:cNvPr id="7" name="Picture 6" descr="A screenshot of a cell phone&#10;&#10;Description automatically generated">
            <a:extLst>
              <a:ext uri="{FF2B5EF4-FFF2-40B4-BE49-F238E27FC236}">
                <a16:creationId xmlns:a16="http://schemas.microsoft.com/office/drawing/2014/main" id="{33F11EF6-D5FB-4935-C254-8C12D197428E}"/>
              </a:ext>
            </a:extLst>
          </p:cNvPr>
          <p:cNvPicPr>
            <a:picLocks noChangeAspect="1"/>
          </p:cNvPicPr>
          <p:nvPr/>
        </p:nvPicPr>
        <p:blipFill>
          <a:blip r:embed="rId4"/>
          <a:stretch>
            <a:fillRect/>
          </a:stretch>
        </p:blipFill>
        <p:spPr>
          <a:xfrm>
            <a:off x="345558" y="2631654"/>
            <a:ext cx="2721932" cy="3782425"/>
          </a:xfrm>
          <a:prstGeom prst="rect">
            <a:avLst/>
          </a:prstGeom>
        </p:spPr>
      </p:pic>
      <p:pic>
        <p:nvPicPr>
          <p:cNvPr id="10" name="Picture 9">
            <a:extLst>
              <a:ext uri="{FF2B5EF4-FFF2-40B4-BE49-F238E27FC236}">
                <a16:creationId xmlns:a16="http://schemas.microsoft.com/office/drawing/2014/main" id="{43193992-A317-000C-4CA2-363158AFCF64}"/>
              </a:ext>
            </a:extLst>
          </p:cNvPr>
          <p:cNvPicPr>
            <a:picLocks noChangeAspect="1"/>
          </p:cNvPicPr>
          <p:nvPr/>
        </p:nvPicPr>
        <p:blipFill>
          <a:blip r:embed="rId5"/>
          <a:stretch>
            <a:fillRect/>
          </a:stretch>
        </p:blipFill>
        <p:spPr>
          <a:xfrm>
            <a:off x="3348078" y="2760109"/>
            <a:ext cx="2523283" cy="3653970"/>
          </a:xfrm>
          <a:prstGeom prst="rect">
            <a:avLst/>
          </a:prstGeom>
        </p:spPr>
      </p:pic>
    </p:spTree>
    <p:extLst>
      <p:ext uri="{BB962C8B-B14F-4D97-AF65-F5344CB8AC3E}">
        <p14:creationId xmlns:p14="http://schemas.microsoft.com/office/powerpoint/2010/main" val="2985148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7B74-CDD6-BAF6-33D3-37CE1C5FBDAE}"/>
              </a:ext>
            </a:extLst>
          </p:cNvPr>
          <p:cNvSpPr>
            <a:spLocks noGrp="1"/>
          </p:cNvSpPr>
          <p:nvPr>
            <p:ph type="title"/>
          </p:nvPr>
        </p:nvSpPr>
        <p:spPr/>
        <p:txBody>
          <a:bodyPr/>
          <a:lstStyle/>
          <a:p>
            <a:r>
              <a:rPr lang="en-US" dirty="0"/>
              <a:t>Model Comparison: Tree-based Models</a:t>
            </a:r>
          </a:p>
        </p:txBody>
      </p:sp>
      <p:sp>
        <p:nvSpPr>
          <p:cNvPr id="3" name="Content Placeholder 2">
            <a:extLst>
              <a:ext uri="{FF2B5EF4-FFF2-40B4-BE49-F238E27FC236}">
                <a16:creationId xmlns:a16="http://schemas.microsoft.com/office/drawing/2014/main" id="{588A9D97-8D7E-8F03-5EC0-A5B99EF95DE2}"/>
              </a:ext>
            </a:extLst>
          </p:cNvPr>
          <p:cNvSpPr>
            <a:spLocks noGrp="1"/>
          </p:cNvSpPr>
          <p:nvPr>
            <p:ph idx="1"/>
          </p:nvPr>
        </p:nvSpPr>
        <p:spPr>
          <a:xfrm>
            <a:off x="493986" y="2049517"/>
            <a:ext cx="5192111" cy="4484799"/>
          </a:xfrm>
        </p:spPr>
        <p:txBody>
          <a:bodyPr>
            <a:normAutofit/>
          </a:bodyPr>
          <a:lstStyle/>
          <a:p>
            <a:r>
              <a:rPr lang="en-US" dirty="0"/>
              <a:t>Feature sets</a:t>
            </a:r>
          </a:p>
          <a:p>
            <a:pPr lvl="1"/>
            <a:r>
              <a:rPr lang="en-US" dirty="0"/>
              <a:t>Original features</a:t>
            </a:r>
          </a:p>
          <a:p>
            <a:pPr lvl="1"/>
            <a:r>
              <a:rPr lang="en-US" dirty="0"/>
              <a:t>New features</a:t>
            </a:r>
          </a:p>
          <a:p>
            <a:r>
              <a:rPr lang="en-US" dirty="0"/>
              <a:t>Targets</a:t>
            </a:r>
          </a:p>
          <a:p>
            <a:pPr lvl="1"/>
            <a:r>
              <a:rPr lang="en-US" dirty="0" err="1"/>
              <a:t>SalePrice</a:t>
            </a:r>
            <a:endParaRPr lang="en-US" dirty="0"/>
          </a:p>
          <a:p>
            <a:pPr lvl="1"/>
            <a:r>
              <a:rPr lang="en-US" dirty="0" err="1"/>
              <a:t>LogSalePrice</a:t>
            </a:r>
            <a:endParaRPr lang="en-US" dirty="0"/>
          </a:p>
          <a:p>
            <a:r>
              <a:rPr lang="en-US" dirty="0"/>
              <a:t>Pipeline</a:t>
            </a:r>
          </a:p>
          <a:p>
            <a:pPr lvl="1"/>
            <a:r>
              <a:rPr lang="en-US" dirty="0"/>
              <a:t>1) </a:t>
            </a:r>
            <a:r>
              <a:rPr lang="en-US" dirty="0" err="1"/>
              <a:t>LabelEncoder</a:t>
            </a:r>
            <a:endParaRPr lang="en-US" dirty="0"/>
          </a:p>
          <a:p>
            <a:pPr lvl="1"/>
            <a:r>
              <a:rPr lang="en-US" dirty="0"/>
              <a:t>2) Regression: </a:t>
            </a:r>
            <a:r>
              <a:rPr lang="en-US" dirty="0" err="1"/>
              <a:t>DecisionTree</a:t>
            </a:r>
            <a:r>
              <a:rPr lang="en-US" dirty="0"/>
              <a:t>, </a:t>
            </a:r>
            <a:r>
              <a:rPr lang="en-US" dirty="0" err="1"/>
              <a:t>RandomForest</a:t>
            </a:r>
            <a:r>
              <a:rPr lang="en-US" dirty="0"/>
              <a:t>, Bagging, </a:t>
            </a:r>
            <a:r>
              <a:rPr lang="en-US" dirty="0" err="1"/>
              <a:t>GradientBoosting</a:t>
            </a:r>
            <a:r>
              <a:rPr lang="en-US" dirty="0"/>
              <a:t>, </a:t>
            </a:r>
            <a:r>
              <a:rPr lang="en-US" dirty="0" err="1"/>
              <a:t>XGBoost</a:t>
            </a:r>
            <a:endParaRPr lang="en-US" dirty="0"/>
          </a:p>
          <a:p>
            <a:r>
              <a:rPr lang="en-US" dirty="0"/>
              <a:t>Cross Validation</a:t>
            </a:r>
          </a:p>
          <a:p>
            <a:pPr lvl="1"/>
            <a:r>
              <a:rPr lang="en-US" dirty="0"/>
              <a:t>10 folds</a:t>
            </a:r>
          </a:p>
        </p:txBody>
      </p:sp>
      <p:pic>
        <p:nvPicPr>
          <p:cNvPr id="6" name="Picture 5" descr="A screenshot of a computer&#10;&#10;Description automatically generated">
            <a:extLst>
              <a:ext uri="{FF2B5EF4-FFF2-40B4-BE49-F238E27FC236}">
                <a16:creationId xmlns:a16="http://schemas.microsoft.com/office/drawing/2014/main" id="{B5737E20-C2F5-D5BC-18DE-D4411DD978D5}"/>
              </a:ext>
            </a:extLst>
          </p:cNvPr>
          <p:cNvPicPr>
            <a:picLocks noChangeAspect="1"/>
          </p:cNvPicPr>
          <p:nvPr/>
        </p:nvPicPr>
        <p:blipFill>
          <a:blip r:embed="rId2"/>
          <a:stretch>
            <a:fillRect/>
          </a:stretch>
        </p:blipFill>
        <p:spPr>
          <a:xfrm>
            <a:off x="5686097" y="2573947"/>
            <a:ext cx="6011917" cy="3248730"/>
          </a:xfrm>
          <a:prstGeom prst="rect">
            <a:avLst/>
          </a:prstGeom>
        </p:spPr>
      </p:pic>
    </p:spTree>
    <p:extLst>
      <p:ext uri="{BB962C8B-B14F-4D97-AF65-F5344CB8AC3E}">
        <p14:creationId xmlns:p14="http://schemas.microsoft.com/office/powerpoint/2010/main" val="111325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1D22-79C5-A78D-020E-DD679C416633}"/>
              </a:ext>
            </a:extLst>
          </p:cNvPr>
          <p:cNvSpPr>
            <a:spLocks noGrp="1"/>
          </p:cNvSpPr>
          <p:nvPr>
            <p:ph type="title"/>
          </p:nvPr>
        </p:nvSpPr>
        <p:spPr/>
        <p:txBody>
          <a:bodyPr/>
          <a:lstStyle/>
          <a:p>
            <a:r>
              <a:rPr lang="en-US" dirty="0"/>
              <a:t>Feature Importance</a:t>
            </a:r>
          </a:p>
        </p:txBody>
      </p:sp>
      <p:sp>
        <p:nvSpPr>
          <p:cNvPr id="4" name="Text Placeholder 3">
            <a:extLst>
              <a:ext uri="{FF2B5EF4-FFF2-40B4-BE49-F238E27FC236}">
                <a16:creationId xmlns:a16="http://schemas.microsoft.com/office/drawing/2014/main" id="{21C64A34-2D7C-5CFC-4317-63BE11703DED}"/>
              </a:ext>
            </a:extLst>
          </p:cNvPr>
          <p:cNvSpPr>
            <a:spLocks noGrp="1"/>
          </p:cNvSpPr>
          <p:nvPr>
            <p:ph type="body" idx="1"/>
          </p:nvPr>
        </p:nvSpPr>
        <p:spPr>
          <a:xfrm>
            <a:off x="887219" y="1991573"/>
            <a:ext cx="5087075" cy="536005"/>
          </a:xfrm>
        </p:spPr>
        <p:txBody>
          <a:bodyPr/>
          <a:lstStyle/>
          <a:p>
            <a:r>
              <a:rPr lang="en-US" dirty="0"/>
              <a:t>Decision Tree</a:t>
            </a:r>
          </a:p>
        </p:txBody>
      </p:sp>
      <p:sp>
        <p:nvSpPr>
          <p:cNvPr id="10" name="Text Placeholder 9">
            <a:extLst>
              <a:ext uri="{FF2B5EF4-FFF2-40B4-BE49-F238E27FC236}">
                <a16:creationId xmlns:a16="http://schemas.microsoft.com/office/drawing/2014/main" id="{7D3E59AF-4A52-74E7-C9A6-0E30DF2B89AB}"/>
              </a:ext>
            </a:extLst>
          </p:cNvPr>
          <p:cNvSpPr>
            <a:spLocks noGrp="1"/>
          </p:cNvSpPr>
          <p:nvPr>
            <p:ph type="body" sz="quarter" idx="3"/>
          </p:nvPr>
        </p:nvSpPr>
        <p:spPr>
          <a:xfrm>
            <a:off x="6523736" y="1974205"/>
            <a:ext cx="5087073" cy="553373"/>
          </a:xfrm>
        </p:spPr>
        <p:txBody>
          <a:bodyPr/>
          <a:lstStyle/>
          <a:p>
            <a:r>
              <a:rPr lang="en-US" dirty="0"/>
              <a:t>Random Forest</a:t>
            </a:r>
          </a:p>
        </p:txBody>
      </p:sp>
      <p:pic>
        <p:nvPicPr>
          <p:cNvPr id="4098" name="Picture 2">
            <a:extLst>
              <a:ext uri="{FF2B5EF4-FFF2-40B4-BE49-F238E27FC236}">
                <a16:creationId xmlns:a16="http://schemas.microsoft.com/office/drawing/2014/main" id="{946E899A-92BA-5DA2-1B98-0DC7E1EDC0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219" y="2527578"/>
            <a:ext cx="4489781" cy="420715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69790CE-5474-EA63-276F-585729262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708" y="2527578"/>
            <a:ext cx="4507083" cy="4207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714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53861-A035-BD05-90B2-CAAFD6059726}"/>
              </a:ext>
            </a:extLst>
          </p:cNvPr>
          <p:cNvSpPr>
            <a:spLocks noGrp="1"/>
          </p:cNvSpPr>
          <p:nvPr>
            <p:ph type="title"/>
          </p:nvPr>
        </p:nvSpPr>
        <p:spPr/>
        <p:txBody>
          <a:bodyPr/>
          <a:lstStyle/>
          <a:p>
            <a:r>
              <a:rPr lang="en-US" dirty="0"/>
              <a:t>Interpretation: Ridge Regression on Sale Price</a:t>
            </a:r>
          </a:p>
        </p:txBody>
      </p:sp>
      <p:sp>
        <p:nvSpPr>
          <p:cNvPr id="3" name="Content Placeholder 2">
            <a:extLst>
              <a:ext uri="{FF2B5EF4-FFF2-40B4-BE49-F238E27FC236}">
                <a16:creationId xmlns:a16="http://schemas.microsoft.com/office/drawing/2014/main" id="{91C58E6B-6680-13A0-700F-D6D88CCD7803}"/>
              </a:ext>
            </a:extLst>
          </p:cNvPr>
          <p:cNvSpPr>
            <a:spLocks noGrp="1"/>
          </p:cNvSpPr>
          <p:nvPr>
            <p:ph idx="1"/>
          </p:nvPr>
        </p:nvSpPr>
        <p:spPr>
          <a:xfrm>
            <a:off x="581192" y="2172317"/>
            <a:ext cx="6935242" cy="4327635"/>
          </a:xfrm>
        </p:spPr>
        <p:txBody>
          <a:bodyPr anchor="t">
            <a:normAutofit fontScale="92500"/>
          </a:bodyPr>
          <a:lstStyle/>
          <a:p>
            <a:r>
              <a:rPr lang="en-US" sz="2000" dirty="0"/>
              <a:t>Coefficients with greatest absolute value</a:t>
            </a:r>
          </a:p>
          <a:p>
            <a:pPr lvl="2"/>
            <a:r>
              <a:rPr lang="en-US" sz="1900" dirty="0"/>
              <a:t>Exterior Quality: Excellent condition is associated with + $16k in sale price</a:t>
            </a:r>
          </a:p>
          <a:p>
            <a:pPr lvl="2"/>
            <a:r>
              <a:rPr lang="en-US" sz="1900" dirty="0"/>
              <a:t>Above Ground Living Area: each </a:t>
            </a:r>
            <a:r>
              <a:rPr lang="en-US" sz="1900" dirty="0" err="1"/>
              <a:t>sq.ft</a:t>
            </a:r>
            <a:r>
              <a:rPr lang="en-US" sz="1900" dirty="0"/>
              <a:t>. associated with + $13k in sale price</a:t>
            </a:r>
          </a:p>
          <a:p>
            <a:pPr lvl="3"/>
            <a:r>
              <a:rPr lang="en-US" sz="1900" dirty="0"/>
              <a:t>Values range from 300-2600 </a:t>
            </a:r>
          </a:p>
          <a:p>
            <a:pPr lvl="2"/>
            <a:r>
              <a:rPr lang="en-US" sz="1900" dirty="0"/>
              <a:t>Kitchen Quality: Excellent condition associated with + $12k in sale price</a:t>
            </a:r>
          </a:p>
          <a:p>
            <a:pPr lvl="2"/>
            <a:r>
              <a:rPr lang="en-US" sz="1900" dirty="0"/>
              <a:t>Year Built: each additional year associated with + $11k in price</a:t>
            </a:r>
          </a:p>
          <a:p>
            <a:pPr lvl="2"/>
            <a:r>
              <a:rPr lang="en-US" sz="1900" dirty="0"/>
              <a:t>Neighborhoods</a:t>
            </a:r>
          </a:p>
          <a:p>
            <a:pPr lvl="3"/>
            <a:r>
              <a:rPr lang="en-US" sz="1900" dirty="0"/>
              <a:t>Stone Brook, NW Ames, Green Hills, Sawyer West each associated with +/- $10-13k in sale price</a:t>
            </a:r>
          </a:p>
        </p:txBody>
      </p:sp>
      <p:pic>
        <p:nvPicPr>
          <p:cNvPr id="8" name="Picture 7" descr="A screenshot of a phone&#10;&#10;Description automatically generated">
            <a:extLst>
              <a:ext uri="{FF2B5EF4-FFF2-40B4-BE49-F238E27FC236}">
                <a16:creationId xmlns:a16="http://schemas.microsoft.com/office/drawing/2014/main" id="{C763D777-6E6A-525A-047F-BE032DAC0DBF}"/>
              </a:ext>
            </a:extLst>
          </p:cNvPr>
          <p:cNvPicPr>
            <a:picLocks noChangeAspect="1"/>
          </p:cNvPicPr>
          <p:nvPr/>
        </p:nvPicPr>
        <p:blipFill>
          <a:blip r:embed="rId3"/>
          <a:stretch>
            <a:fillRect/>
          </a:stretch>
        </p:blipFill>
        <p:spPr>
          <a:xfrm>
            <a:off x="8750859" y="1888744"/>
            <a:ext cx="2859949" cy="4815019"/>
          </a:xfrm>
          <a:prstGeom prst="rect">
            <a:avLst/>
          </a:prstGeom>
        </p:spPr>
      </p:pic>
    </p:spTree>
    <p:extLst>
      <p:ext uri="{BB962C8B-B14F-4D97-AF65-F5344CB8AC3E}">
        <p14:creationId xmlns:p14="http://schemas.microsoft.com/office/powerpoint/2010/main" val="692398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8F21-82A3-36B3-460E-FC0035F5A17F}"/>
              </a:ext>
            </a:extLst>
          </p:cNvPr>
          <p:cNvSpPr>
            <a:spLocks noGrp="1"/>
          </p:cNvSpPr>
          <p:nvPr>
            <p:ph type="title"/>
          </p:nvPr>
        </p:nvSpPr>
        <p:spPr/>
        <p:txBody>
          <a:bodyPr>
            <a:normAutofit/>
          </a:bodyPr>
          <a:lstStyle/>
          <a:p>
            <a:r>
              <a:rPr lang="en-US" dirty="0"/>
              <a:t>Model evaluation</a:t>
            </a:r>
          </a:p>
        </p:txBody>
      </p:sp>
      <p:pic>
        <p:nvPicPr>
          <p:cNvPr id="5122" name="Picture 2">
            <a:extLst>
              <a:ext uri="{FF2B5EF4-FFF2-40B4-BE49-F238E27FC236}">
                <a16:creationId xmlns:a16="http://schemas.microsoft.com/office/drawing/2014/main" id="{D103F0E7-07D4-AC3C-DF9E-A6F3D4DA92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47" y="2015361"/>
            <a:ext cx="9250496" cy="463006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82519F68-A352-E033-9A35-701F34DCD60F}"/>
              </a:ext>
            </a:extLst>
          </p:cNvPr>
          <p:cNvSpPr>
            <a:spLocks noGrp="1"/>
          </p:cNvSpPr>
          <p:nvPr>
            <p:ph idx="1"/>
          </p:nvPr>
        </p:nvSpPr>
        <p:spPr>
          <a:xfrm>
            <a:off x="9390043" y="2166577"/>
            <a:ext cx="2662410" cy="4327635"/>
          </a:xfrm>
        </p:spPr>
        <p:txBody>
          <a:bodyPr anchor="t">
            <a:normAutofit/>
          </a:bodyPr>
          <a:lstStyle/>
          <a:p>
            <a:r>
              <a:rPr lang="en-US" sz="2000" dirty="0"/>
              <a:t>Tuned model has 93.3% R</a:t>
            </a:r>
            <a:r>
              <a:rPr lang="en-US" sz="2000" baseline="30000" dirty="0"/>
              <a:t>2</a:t>
            </a:r>
            <a:r>
              <a:rPr lang="en-US" sz="2000" dirty="0"/>
              <a:t> on test set</a:t>
            </a:r>
          </a:p>
          <a:p>
            <a:r>
              <a:rPr lang="en-US" sz="2000" dirty="0"/>
              <a:t>Residuals are more dispersed for higher values of response variable</a:t>
            </a:r>
          </a:p>
          <a:p>
            <a:pPr lvl="1"/>
            <a:r>
              <a:rPr lang="en-US" sz="1800" dirty="0"/>
              <a:t>Mean of residuals is -117</a:t>
            </a:r>
          </a:p>
        </p:txBody>
      </p:sp>
    </p:spTree>
    <p:extLst>
      <p:ext uri="{BB962C8B-B14F-4D97-AF65-F5344CB8AC3E}">
        <p14:creationId xmlns:p14="http://schemas.microsoft.com/office/powerpoint/2010/main" val="84132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8F21-82A3-36B3-460E-FC0035F5A17F}"/>
              </a:ext>
            </a:extLst>
          </p:cNvPr>
          <p:cNvSpPr>
            <a:spLocks noGrp="1"/>
          </p:cNvSpPr>
          <p:nvPr>
            <p:ph type="title"/>
          </p:nvPr>
        </p:nvSpPr>
        <p:spPr/>
        <p:txBody>
          <a:bodyPr>
            <a:normAutofit/>
          </a:bodyPr>
          <a:lstStyle/>
          <a:p>
            <a:r>
              <a:rPr lang="en-US" dirty="0"/>
              <a:t>Which homes have true sale price below predicted value? </a:t>
            </a:r>
          </a:p>
        </p:txBody>
      </p:sp>
      <p:pic>
        <p:nvPicPr>
          <p:cNvPr id="3" name="Picture 2">
            <a:extLst>
              <a:ext uri="{FF2B5EF4-FFF2-40B4-BE49-F238E27FC236}">
                <a16:creationId xmlns:a16="http://schemas.microsoft.com/office/drawing/2014/main" id="{2AFCB051-7B32-E554-9FF6-B313FFCDD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744" y="2026379"/>
            <a:ext cx="9250497" cy="463006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66C461F7-F449-FC79-B673-583AE911CB34}"/>
              </a:ext>
            </a:extLst>
          </p:cNvPr>
          <p:cNvSpPr>
            <a:spLocks noGrp="1"/>
          </p:cNvSpPr>
          <p:nvPr>
            <p:ph idx="1"/>
          </p:nvPr>
        </p:nvSpPr>
        <p:spPr>
          <a:xfrm>
            <a:off x="9390043" y="2166577"/>
            <a:ext cx="2662410" cy="4327635"/>
          </a:xfrm>
        </p:spPr>
        <p:txBody>
          <a:bodyPr anchor="t">
            <a:normAutofit lnSpcReduction="10000"/>
          </a:bodyPr>
          <a:lstStyle/>
          <a:p>
            <a:r>
              <a:rPr lang="en-US" sz="2000" dirty="0"/>
              <a:t>Negative residuals represent homes where </a:t>
            </a:r>
            <a:r>
              <a:rPr lang="en-US" sz="2000" b="1" dirty="0"/>
              <a:t>predicted value</a:t>
            </a:r>
            <a:r>
              <a:rPr lang="en-US" sz="2000" dirty="0"/>
              <a:t> is </a:t>
            </a:r>
            <a:r>
              <a:rPr lang="en-US" sz="2000" b="1" dirty="0"/>
              <a:t>greater than true value</a:t>
            </a:r>
          </a:p>
          <a:p>
            <a:pPr lvl="1"/>
            <a:r>
              <a:rPr lang="en-US" sz="1800" dirty="0"/>
              <a:t>These homes are undervalued in sale price, according to the model</a:t>
            </a:r>
          </a:p>
          <a:p>
            <a:r>
              <a:rPr lang="en-US" sz="2000" dirty="0"/>
              <a:t>The 9 highlighted points have a $50k disparity between true and predicted value</a:t>
            </a:r>
            <a:endParaRPr lang="en-US" sz="1800" dirty="0"/>
          </a:p>
        </p:txBody>
      </p:sp>
    </p:spTree>
    <p:extLst>
      <p:ext uri="{BB962C8B-B14F-4D97-AF65-F5344CB8AC3E}">
        <p14:creationId xmlns:p14="http://schemas.microsoft.com/office/powerpoint/2010/main" val="2518026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2512-8852-BDCD-DBFF-40513512BD57}"/>
              </a:ext>
            </a:extLst>
          </p:cNvPr>
          <p:cNvSpPr>
            <a:spLocks noGrp="1"/>
          </p:cNvSpPr>
          <p:nvPr>
            <p:ph type="title"/>
          </p:nvPr>
        </p:nvSpPr>
        <p:spPr/>
        <p:txBody>
          <a:bodyPr/>
          <a:lstStyle/>
          <a:p>
            <a:r>
              <a:rPr lang="en-US" dirty="0"/>
              <a:t>What do undervalued homes have in common?</a:t>
            </a:r>
          </a:p>
        </p:txBody>
      </p:sp>
      <p:sp>
        <p:nvSpPr>
          <p:cNvPr id="3" name="Content Placeholder 2">
            <a:extLst>
              <a:ext uri="{FF2B5EF4-FFF2-40B4-BE49-F238E27FC236}">
                <a16:creationId xmlns:a16="http://schemas.microsoft.com/office/drawing/2014/main" id="{A8338D41-9E15-E435-A47C-26F7043E9660}"/>
              </a:ext>
            </a:extLst>
          </p:cNvPr>
          <p:cNvSpPr>
            <a:spLocks noGrp="1"/>
          </p:cNvSpPr>
          <p:nvPr>
            <p:ph idx="1"/>
          </p:nvPr>
        </p:nvSpPr>
        <p:spPr>
          <a:xfrm>
            <a:off x="581192" y="2180496"/>
            <a:ext cx="3450981" cy="3678303"/>
          </a:xfrm>
        </p:spPr>
        <p:txBody>
          <a:bodyPr anchor="t"/>
          <a:lstStyle/>
          <a:p>
            <a:r>
              <a:rPr lang="en-US" dirty="0"/>
              <a:t>Overall, the subset of undervalued homes have similar distributions to all homes</a:t>
            </a:r>
          </a:p>
          <a:p>
            <a:r>
              <a:rPr lang="en-US" dirty="0"/>
              <a:t>A correlation analysis also shows that sale price for these homes have similar relationships to features</a:t>
            </a:r>
          </a:p>
        </p:txBody>
      </p:sp>
      <p:pic>
        <p:nvPicPr>
          <p:cNvPr id="7172" name="Picture 4">
            <a:extLst>
              <a:ext uri="{FF2B5EF4-FFF2-40B4-BE49-F238E27FC236}">
                <a16:creationId xmlns:a16="http://schemas.microsoft.com/office/drawing/2014/main" id="{544B2D0B-5CFF-DFC6-5CC5-6317B3C02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4087" y="1828800"/>
            <a:ext cx="7418827" cy="4908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763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2C12-52BD-706C-4195-C969C2EE9707}"/>
              </a:ext>
            </a:extLst>
          </p:cNvPr>
          <p:cNvSpPr>
            <a:spLocks noGrp="1"/>
          </p:cNvSpPr>
          <p:nvPr>
            <p:ph type="title"/>
          </p:nvPr>
        </p:nvSpPr>
        <p:spPr/>
        <p:txBody>
          <a:bodyPr/>
          <a:lstStyle/>
          <a:p>
            <a:r>
              <a:rPr lang="en-US" dirty="0"/>
              <a:t>Conclusions &amp; Next Steps</a:t>
            </a:r>
          </a:p>
        </p:txBody>
      </p:sp>
      <p:sp>
        <p:nvSpPr>
          <p:cNvPr id="4" name="Text Placeholder 3">
            <a:extLst>
              <a:ext uri="{FF2B5EF4-FFF2-40B4-BE49-F238E27FC236}">
                <a16:creationId xmlns:a16="http://schemas.microsoft.com/office/drawing/2014/main" id="{CAE7B107-6F9B-13A0-D193-F267033A623A}"/>
              </a:ext>
            </a:extLst>
          </p:cNvPr>
          <p:cNvSpPr>
            <a:spLocks noGrp="1"/>
          </p:cNvSpPr>
          <p:nvPr>
            <p:ph type="body" idx="1"/>
          </p:nvPr>
        </p:nvSpPr>
        <p:spPr/>
        <p:txBody>
          <a:bodyPr/>
          <a:lstStyle/>
          <a:p>
            <a:r>
              <a:rPr lang="en-US" dirty="0"/>
              <a:t>Takeaways</a:t>
            </a:r>
          </a:p>
        </p:txBody>
      </p:sp>
      <p:sp>
        <p:nvSpPr>
          <p:cNvPr id="3" name="Content Placeholder 2">
            <a:extLst>
              <a:ext uri="{FF2B5EF4-FFF2-40B4-BE49-F238E27FC236}">
                <a16:creationId xmlns:a16="http://schemas.microsoft.com/office/drawing/2014/main" id="{2A7DBC4C-6DE6-6D3F-9438-6F69EDA0B631}"/>
              </a:ext>
            </a:extLst>
          </p:cNvPr>
          <p:cNvSpPr>
            <a:spLocks noGrp="1"/>
          </p:cNvSpPr>
          <p:nvPr>
            <p:ph sz="half" idx="2"/>
          </p:nvPr>
        </p:nvSpPr>
        <p:spPr/>
        <p:txBody>
          <a:bodyPr anchor="t">
            <a:normAutofit fontScale="92500" lnSpcReduction="10000"/>
          </a:bodyPr>
          <a:lstStyle/>
          <a:p>
            <a:r>
              <a:rPr lang="en-US" dirty="0"/>
              <a:t>With a strong predictive model (capturing 93% of variance in response variable), homebuyers, investors, and renovators can be confident in accurately predicting a home’s sale price based on its features</a:t>
            </a:r>
          </a:p>
          <a:p>
            <a:pPr lvl="1"/>
            <a:r>
              <a:rPr lang="en-US" dirty="0"/>
              <a:t>The undervalued homes with the greatest negative residuals represent an opportunity to buy and resell for at least $50k profit</a:t>
            </a:r>
          </a:p>
          <a:p>
            <a:r>
              <a:rPr lang="en-US" dirty="0"/>
              <a:t>While there are no clear trends to discern undervalued homes in the data, further market research could provide clues as to how to spot homes that may be undervalued with current pricing</a:t>
            </a:r>
          </a:p>
        </p:txBody>
      </p:sp>
      <p:sp>
        <p:nvSpPr>
          <p:cNvPr id="5" name="Text Placeholder 4">
            <a:extLst>
              <a:ext uri="{FF2B5EF4-FFF2-40B4-BE49-F238E27FC236}">
                <a16:creationId xmlns:a16="http://schemas.microsoft.com/office/drawing/2014/main" id="{AD9DD9BE-5CFA-64CF-209C-829375670CFB}"/>
              </a:ext>
            </a:extLst>
          </p:cNvPr>
          <p:cNvSpPr>
            <a:spLocks noGrp="1"/>
          </p:cNvSpPr>
          <p:nvPr>
            <p:ph type="body" sz="quarter" idx="3"/>
          </p:nvPr>
        </p:nvSpPr>
        <p:spPr/>
        <p:txBody>
          <a:bodyPr/>
          <a:lstStyle/>
          <a:p>
            <a:r>
              <a:rPr lang="en-US" dirty="0"/>
              <a:t>Further Analysis</a:t>
            </a:r>
          </a:p>
        </p:txBody>
      </p:sp>
      <p:sp>
        <p:nvSpPr>
          <p:cNvPr id="6" name="Content Placeholder 5">
            <a:extLst>
              <a:ext uri="{FF2B5EF4-FFF2-40B4-BE49-F238E27FC236}">
                <a16:creationId xmlns:a16="http://schemas.microsoft.com/office/drawing/2014/main" id="{681B5D4E-EB37-21CF-11F3-130FA16D8FAF}"/>
              </a:ext>
            </a:extLst>
          </p:cNvPr>
          <p:cNvSpPr>
            <a:spLocks noGrp="1"/>
          </p:cNvSpPr>
          <p:nvPr>
            <p:ph sz="quarter" idx="4"/>
          </p:nvPr>
        </p:nvSpPr>
        <p:spPr/>
        <p:txBody>
          <a:bodyPr>
            <a:normAutofit fontScale="92500" lnSpcReduction="10000"/>
          </a:bodyPr>
          <a:lstStyle/>
          <a:p>
            <a:r>
              <a:rPr lang="en-US" dirty="0"/>
              <a:t>Continued feature engineering</a:t>
            </a:r>
          </a:p>
          <a:p>
            <a:pPr lvl="1"/>
            <a:r>
              <a:rPr lang="en-US" dirty="0"/>
              <a:t>Simplifying skewed categorical variables to binary</a:t>
            </a:r>
          </a:p>
          <a:p>
            <a:pPr lvl="1"/>
            <a:r>
              <a:rPr lang="en-US" dirty="0"/>
              <a:t>Using binary variables for interaction effects</a:t>
            </a:r>
          </a:p>
          <a:p>
            <a:r>
              <a:rPr lang="en-US" dirty="0"/>
              <a:t>Mapping to visualize home price across geographies</a:t>
            </a:r>
          </a:p>
          <a:p>
            <a:r>
              <a:rPr lang="en-US" dirty="0"/>
              <a:t>Research to determine common trends amongst undervalued homes</a:t>
            </a:r>
          </a:p>
          <a:p>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45477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BC106-0EFC-0651-9611-CF0BD3A5E643}"/>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F8548238-5FB5-0996-1181-0A318A7DBC7F}"/>
              </a:ext>
            </a:extLst>
          </p:cNvPr>
          <p:cNvSpPr>
            <a:spLocks noGrp="1"/>
          </p:cNvSpPr>
          <p:nvPr>
            <p:ph idx="1"/>
          </p:nvPr>
        </p:nvSpPr>
        <p:spPr/>
        <p:txBody>
          <a:bodyPr anchor="t">
            <a:normAutofit/>
          </a:bodyPr>
          <a:lstStyle/>
          <a:p>
            <a:r>
              <a:rPr lang="en-US" sz="2500" dirty="0"/>
              <a:t>Which house features are the strongest predictors of sale price?</a:t>
            </a:r>
          </a:p>
          <a:p>
            <a:r>
              <a:rPr lang="en-US" sz="2500" dirty="0"/>
              <a:t>Based on the strongest model, which homes have predicted values above their true sale prices? What can this data tell potential buyers about how to identify undervalued homes?</a:t>
            </a:r>
          </a:p>
        </p:txBody>
      </p:sp>
    </p:spTree>
    <p:extLst>
      <p:ext uri="{BB962C8B-B14F-4D97-AF65-F5344CB8AC3E}">
        <p14:creationId xmlns:p14="http://schemas.microsoft.com/office/powerpoint/2010/main" val="1215482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01CA7-C4C3-742E-E5B7-15C24284528F}"/>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2AEA510F-8263-A238-380A-92460E3E00D3}"/>
              </a:ext>
            </a:extLst>
          </p:cNvPr>
          <p:cNvSpPr>
            <a:spLocks noGrp="1"/>
          </p:cNvSpPr>
          <p:nvPr>
            <p:ph idx="1"/>
          </p:nvPr>
        </p:nvSpPr>
        <p:spPr>
          <a:xfrm>
            <a:off x="581192" y="2180496"/>
            <a:ext cx="11029615" cy="4270180"/>
          </a:xfrm>
        </p:spPr>
        <p:txBody>
          <a:bodyPr>
            <a:normAutofit lnSpcReduction="10000"/>
          </a:bodyPr>
          <a:lstStyle/>
          <a:p>
            <a:r>
              <a:rPr lang="en-US" sz="2800" dirty="0"/>
              <a:t>Impute missing values</a:t>
            </a:r>
          </a:p>
          <a:p>
            <a:pPr lvl="1"/>
            <a:r>
              <a:rPr lang="en-US" sz="2400" dirty="0"/>
              <a:t>Lot Frontage: use relationship between Lot Frontage and Lot Area</a:t>
            </a:r>
          </a:p>
          <a:p>
            <a:pPr lvl="1"/>
            <a:r>
              <a:rPr lang="en-US" sz="2400" dirty="0"/>
              <a:t>Masonry Veneer Area: impute with 0s (no veneer)</a:t>
            </a:r>
          </a:p>
          <a:p>
            <a:pPr lvl="1"/>
            <a:r>
              <a:rPr lang="en-US" sz="2400" dirty="0"/>
              <a:t>Basement Bathrooms and SF: impute with 0s (no basement)</a:t>
            </a:r>
          </a:p>
          <a:p>
            <a:pPr lvl="1"/>
            <a:r>
              <a:rPr lang="en-US" sz="2400" dirty="0"/>
              <a:t>Garage Area and Cars: impute with mean values</a:t>
            </a:r>
          </a:p>
          <a:p>
            <a:pPr lvl="1"/>
            <a:r>
              <a:rPr lang="en-US" sz="2400" dirty="0"/>
              <a:t>Garage Year Built: impute with house year built</a:t>
            </a:r>
          </a:p>
          <a:p>
            <a:pPr lvl="1"/>
            <a:r>
              <a:rPr lang="en-US" sz="2400" dirty="0"/>
              <a:t>All categorical variables: impute with ‘None’</a:t>
            </a:r>
          </a:p>
          <a:p>
            <a:r>
              <a:rPr lang="en-US" sz="2800" dirty="0"/>
              <a:t>Convert </a:t>
            </a:r>
            <a:r>
              <a:rPr lang="en-US" sz="2800" dirty="0" err="1"/>
              <a:t>MSSubClass</a:t>
            </a:r>
            <a:r>
              <a:rPr lang="en-US" sz="2800" dirty="0"/>
              <a:t> to categorical variable</a:t>
            </a:r>
          </a:p>
          <a:p>
            <a:pPr lvl="1"/>
            <a:endParaRPr lang="en-US" sz="2400" dirty="0"/>
          </a:p>
        </p:txBody>
      </p:sp>
    </p:spTree>
    <p:extLst>
      <p:ext uri="{BB962C8B-B14F-4D97-AF65-F5344CB8AC3E}">
        <p14:creationId xmlns:p14="http://schemas.microsoft.com/office/powerpoint/2010/main" val="655576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448C6-1497-393C-91F0-EFF47D63F64C}"/>
              </a:ext>
            </a:extLst>
          </p:cNvPr>
          <p:cNvSpPr>
            <a:spLocks noGrp="1"/>
          </p:cNvSpPr>
          <p:nvPr>
            <p:ph type="title"/>
          </p:nvPr>
        </p:nvSpPr>
        <p:spPr/>
        <p:txBody>
          <a:bodyPr/>
          <a:lstStyle/>
          <a:p>
            <a:r>
              <a:rPr lang="en-US" dirty="0"/>
              <a:t>Exploratory Data Analysis: Correlation</a:t>
            </a:r>
          </a:p>
        </p:txBody>
      </p:sp>
      <p:pic>
        <p:nvPicPr>
          <p:cNvPr id="4" name="Picture 2">
            <a:extLst>
              <a:ext uri="{FF2B5EF4-FFF2-40B4-BE49-F238E27FC236}">
                <a16:creationId xmlns:a16="http://schemas.microsoft.com/office/drawing/2014/main" id="{DC6405EE-A72E-2F9F-FC3C-8852F2469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158" y="1947534"/>
            <a:ext cx="9059681" cy="4568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986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654A857-CAE7-A842-1177-3341834EA5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142" y="2061510"/>
            <a:ext cx="5452339" cy="451131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3C3CEFB-8BEF-08A0-6046-D28656DE43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6481" y="2061510"/>
            <a:ext cx="5520559" cy="404348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AC8AB665-7F4E-8A53-AEB1-404669426D03}"/>
              </a:ext>
            </a:extLst>
          </p:cNvPr>
          <p:cNvSpPr>
            <a:spLocks noGrp="1"/>
          </p:cNvSpPr>
          <p:nvPr>
            <p:ph type="title"/>
          </p:nvPr>
        </p:nvSpPr>
        <p:spPr>
          <a:xfrm>
            <a:off x="581192" y="702156"/>
            <a:ext cx="11029616" cy="1013800"/>
          </a:xfrm>
        </p:spPr>
        <p:txBody>
          <a:bodyPr/>
          <a:lstStyle/>
          <a:p>
            <a:r>
              <a:rPr lang="en-US" dirty="0"/>
              <a:t>Exploratory Data Analysis: Categorical variables</a:t>
            </a:r>
          </a:p>
        </p:txBody>
      </p:sp>
    </p:spTree>
    <p:extLst>
      <p:ext uri="{BB962C8B-B14F-4D97-AF65-F5344CB8AC3E}">
        <p14:creationId xmlns:p14="http://schemas.microsoft.com/office/powerpoint/2010/main" val="808250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9340-AB7A-DBEA-78D9-45BAEB22D062}"/>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C45D0DDE-6F0D-C4DF-4009-CEAECB3125FC}"/>
              </a:ext>
            </a:extLst>
          </p:cNvPr>
          <p:cNvSpPr>
            <a:spLocks noGrp="1"/>
          </p:cNvSpPr>
          <p:nvPr>
            <p:ph sz="half" idx="1"/>
          </p:nvPr>
        </p:nvSpPr>
        <p:spPr/>
        <p:txBody>
          <a:bodyPr anchor="t">
            <a:normAutofit/>
          </a:bodyPr>
          <a:lstStyle/>
          <a:p>
            <a:r>
              <a:rPr lang="en-US" dirty="0"/>
              <a:t>Response Variable</a:t>
            </a:r>
          </a:p>
          <a:p>
            <a:pPr lvl="1"/>
            <a:r>
              <a:rPr lang="en-US" dirty="0"/>
              <a:t>Log Sale Price</a:t>
            </a:r>
          </a:p>
          <a:p>
            <a:r>
              <a:rPr lang="en-US" dirty="0"/>
              <a:t>Binary Variables</a:t>
            </a:r>
          </a:p>
          <a:p>
            <a:pPr lvl="1"/>
            <a:r>
              <a:rPr lang="en-US" dirty="0"/>
              <a:t>Remodel: Y/N</a:t>
            </a:r>
          </a:p>
          <a:p>
            <a:pPr lvl="1"/>
            <a:r>
              <a:rPr lang="en-US" dirty="0"/>
              <a:t>Garage: Small/Large</a:t>
            </a:r>
          </a:p>
          <a:p>
            <a:r>
              <a:rPr lang="en-US" dirty="0"/>
              <a:t>Variations on Living Area Sq. Ft.</a:t>
            </a:r>
          </a:p>
          <a:p>
            <a:pPr lvl="1"/>
            <a:r>
              <a:rPr lang="en-US" dirty="0" err="1"/>
              <a:t>GrLivArea</a:t>
            </a:r>
            <a:r>
              <a:rPr lang="en-US" dirty="0"/>
              <a:t> ^ 2</a:t>
            </a:r>
          </a:p>
          <a:p>
            <a:pPr lvl="1"/>
            <a:r>
              <a:rPr lang="en-US" dirty="0" err="1"/>
              <a:t>LotPercent</a:t>
            </a:r>
            <a:r>
              <a:rPr lang="en-US" dirty="0"/>
              <a:t> = 1stFlrSF / </a:t>
            </a:r>
            <a:r>
              <a:rPr lang="en-US" dirty="0" err="1"/>
              <a:t>LotArea</a:t>
            </a:r>
            <a:endParaRPr lang="en-US" dirty="0"/>
          </a:p>
          <a:p>
            <a:pPr lvl="2"/>
            <a:r>
              <a:rPr lang="en-US" dirty="0"/>
              <a:t>Proxy for yard / privacy</a:t>
            </a:r>
          </a:p>
        </p:txBody>
      </p:sp>
      <p:sp>
        <p:nvSpPr>
          <p:cNvPr id="4" name="Content Placeholder 3">
            <a:extLst>
              <a:ext uri="{FF2B5EF4-FFF2-40B4-BE49-F238E27FC236}">
                <a16:creationId xmlns:a16="http://schemas.microsoft.com/office/drawing/2014/main" id="{42ABCA33-1CB4-A5BD-A0CB-BC116C69309D}"/>
              </a:ext>
            </a:extLst>
          </p:cNvPr>
          <p:cNvSpPr>
            <a:spLocks noGrp="1"/>
          </p:cNvSpPr>
          <p:nvPr>
            <p:ph sz="half" idx="2"/>
          </p:nvPr>
        </p:nvSpPr>
        <p:spPr/>
        <p:txBody>
          <a:bodyPr anchor="t">
            <a:normAutofit/>
          </a:bodyPr>
          <a:lstStyle/>
          <a:p>
            <a:r>
              <a:rPr lang="en-US" dirty="0" err="1"/>
              <a:t>Neighborhood_Num</a:t>
            </a:r>
            <a:endParaRPr lang="en-US" dirty="0"/>
          </a:p>
          <a:p>
            <a:pPr lvl="1"/>
            <a:r>
              <a:rPr lang="en-US" dirty="0"/>
              <a:t>Ranking by median </a:t>
            </a:r>
            <a:r>
              <a:rPr lang="en-US" dirty="0" err="1"/>
              <a:t>GrLivArea</a:t>
            </a:r>
            <a:endParaRPr lang="en-US" dirty="0"/>
          </a:p>
          <a:p>
            <a:pPr lvl="1"/>
            <a:r>
              <a:rPr lang="en-US" dirty="0"/>
              <a:t>Proxy for neighborhood value</a:t>
            </a:r>
          </a:p>
          <a:p>
            <a:r>
              <a:rPr lang="en-US" dirty="0"/>
              <a:t>Interaction Terms</a:t>
            </a:r>
          </a:p>
          <a:p>
            <a:pPr lvl="1"/>
            <a:r>
              <a:rPr lang="en-US" dirty="0"/>
              <a:t>Remodel * </a:t>
            </a:r>
            <a:r>
              <a:rPr lang="en-US" dirty="0" err="1"/>
              <a:t>OverallQual</a:t>
            </a:r>
            <a:endParaRPr lang="en-US" dirty="0"/>
          </a:p>
          <a:p>
            <a:pPr lvl="1"/>
            <a:r>
              <a:rPr lang="en-US" dirty="0"/>
              <a:t>Remodel * </a:t>
            </a:r>
            <a:r>
              <a:rPr lang="en-US" dirty="0" err="1"/>
              <a:t>GrLivArea</a:t>
            </a:r>
            <a:endParaRPr lang="en-US" dirty="0"/>
          </a:p>
          <a:p>
            <a:pPr lvl="1"/>
            <a:r>
              <a:rPr lang="en-US" dirty="0"/>
              <a:t>Remodel * </a:t>
            </a:r>
            <a:r>
              <a:rPr lang="en-US" dirty="0" err="1"/>
              <a:t>FullBath</a:t>
            </a:r>
            <a:endParaRPr lang="en-US" dirty="0"/>
          </a:p>
          <a:p>
            <a:pPr lvl="1"/>
            <a:r>
              <a:rPr lang="en-US" dirty="0"/>
              <a:t>Remodel * </a:t>
            </a:r>
            <a:r>
              <a:rPr lang="en-US" dirty="0" err="1"/>
              <a:t>KitchenQual</a:t>
            </a:r>
            <a:endParaRPr lang="en-US" dirty="0"/>
          </a:p>
          <a:p>
            <a:pPr lvl="1"/>
            <a:endParaRPr lang="en-US" dirty="0"/>
          </a:p>
        </p:txBody>
      </p:sp>
    </p:spTree>
    <p:extLst>
      <p:ext uri="{BB962C8B-B14F-4D97-AF65-F5344CB8AC3E}">
        <p14:creationId xmlns:p14="http://schemas.microsoft.com/office/powerpoint/2010/main" val="2363246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4DE8-4651-F51E-E23D-0F8A2CC307EC}"/>
              </a:ext>
            </a:extLst>
          </p:cNvPr>
          <p:cNvSpPr>
            <a:spLocks noGrp="1"/>
          </p:cNvSpPr>
          <p:nvPr>
            <p:ph type="title"/>
          </p:nvPr>
        </p:nvSpPr>
        <p:spPr/>
        <p:txBody>
          <a:bodyPr>
            <a:normAutofit/>
          </a:bodyPr>
          <a:lstStyle/>
          <a:p>
            <a:r>
              <a:rPr lang="en-US" dirty="0"/>
              <a:t>Addressing outliers</a:t>
            </a:r>
            <a:br>
              <a:rPr lang="en-US" dirty="0"/>
            </a:br>
            <a:endParaRPr lang="en-US" dirty="0"/>
          </a:p>
        </p:txBody>
      </p:sp>
      <p:sp>
        <p:nvSpPr>
          <p:cNvPr id="6" name="Content Placeholder 5">
            <a:extLst>
              <a:ext uri="{FF2B5EF4-FFF2-40B4-BE49-F238E27FC236}">
                <a16:creationId xmlns:a16="http://schemas.microsoft.com/office/drawing/2014/main" id="{50E30D76-F924-B0FF-03D0-672B2F2EB6E7}"/>
              </a:ext>
            </a:extLst>
          </p:cNvPr>
          <p:cNvSpPr>
            <a:spLocks noGrp="1"/>
          </p:cNvSpPr>
          <p:nvPr>
            <p:ph sz="half" idx="1"/>
          </p:nvPr>
        </p:nvSpPr>
        <p:spPr>
          <a:xfrm>
            <a:off x="581193" y="2115269"/>
            <a:ext cx="5422390" cy="3633047"/>
          </a:xfrm>
        </p:spPr>
        <p:txBody>
          <a:bodyPr anchor="t"/>
          <a:lstStyle/>
          <a:p>
            <a:r>
              <a:rPr lang="en-US" dirty="0"/>
              <a:t>Response variable: compare using IQR to remove observations and taking log transformation</a:t>
            </a:r>
          </a:p>
        </p:txBody>
      </p:sp>
      <p:sp>
        <p:nvSpPr>
          <p:cNvPr id="4" name="Content Placeholder 3">
            <a:extLst>
              <a:ext uri="{FF2B5EF4-FFF2-40B4-BE49-F238E27FC236}">
                <a16:creationId xmlns:a16="http://schemas.microsoft.com/office/drawing/2014/main" id="{FCA007B4-74B4-DE68-8E6B-CBA745873393}"/>
              </a:ext>
            </a:extLst>
          </p:cNvPr>
          <p:cNvSpPr>
            <a:spLocks noGrp="1"/>
          </p:cNvSpPr>
          <p:nvPr>
            <p:ph sz="half" idx="2"/>
          </p:nvPr>
        </p:nvSpPr>
        <p:spPr>
          <a:xfrm>
            <a:off x="7441999" y="5559808"/>
            <a:ext cx="4420584" cy="3138183"/>
          </a:xfrm>
        </p:spPr>
        <p:txBody>
          <a:bodyPr anchor="t"/>
          <a:lstStyle/>
          <a:p>
            <a:r>
              <a:rPr lang="en-US" dirty="0"/>
              <a:t>Independent variable: use IQR to remove outliers from distribution, removing 2.2% of observations</a:t>
            </a:r>
          </a:p>
          <a:p>
            <a:endParaRPr lang="en-US" dirty="0"/>
          </a:p>
        </p:txBody>
      </p:sp>
      <p:pic>
        <p:nvPicPr>
          <p:cNvPr id="3074" name="Picture 2">
            <a:extLst>
              <a:ext uri="{FF2B5EF4-FFF2-40B4-BE49-F238E27FC236}">
                <a16:creationId xmlns:a16="http://schemas.microsoft.com/office/drawing/2014/main" id="{DC0A647C-2E47-A863-BFC3-32501BB1F2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417" y="3032464"/>
            <a:ext cx="6597191" cy="327368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0695B5B-729B-D4FB-F73C-CA1F1CCDE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2957" y="1986058"/>
            <a:ext cx="4420584" cy="3305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83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7B74-CDD6-BAF6-33D3-37CE1C5FBDAE}"/>
              </a:ext>
            </a:extLst>
          </p:cNvPr>
          <p:cNvSpPr>
            <a:spLocks noGrp="1"/>
          </p:cNvSpPr>
          <p:nvPr>
            <p:ph type="title"/>
          </p:nvPr>
        </p:nvSpPr>
        <p:spPr/>
        <p:txBody>
          <a:bodyPr/>
          <a:lstStyle/>
          <a:p>
            <a:r>
              <a:rPr lang="en-US" dirty="0"/>
              <a:t>Model Comparison: Linear Models</a:t>
            </a:r>
          </a:p>
        </p:txBody>
      </p:sp>
      <p:sp>
        <p:nvSpPr>
          <p:cNvPr id="3" name="Content Placeholder 2">
            <a:extLst>
              <a:ext uri="{FF2B5EF4-FFF2-40B4-BE49-F238E27FC236}">
                <a16:creationId xmlns:a16="http://schemas.microsoft.com/office/drawing/2014/main" id="{588A9D97-8D7E-8F03-5EC0-A5B99EF95DE2}"/>
              </a:ext>
            </a:extLst>
          </p:cNvPr>
          <p:cNvSpPr>
            <a:spLocks noGrp="1"/>
          </p:cNvSpPr>
          <p:nvPr>
            <p:ph idx="1"/>
          </p:nvPr>
        </p:nvSpPr>
        <p:spPr>
          <a:xfrm>
            <a:off x="493986" y="2049517"/>
            <a:ext cx="5192111" cy="4484799"/>
          </a:xfrm>
        </p:spPr>
        <p:txBody>
          <a:bodyPr>
            <a:normAutofit fontScale="92500" lnSpcReduction="20000"/>
          </a:bodyPr>
          <a:lstStyle/>
          <a:p>
            <a:r>
              <a:rPr lang="en-US" dirty="0"/>
              <a:t>Feature sets</a:t>
            </a:r>
          </a:p>
          <a:p>
            <a:pPr lvl="1"/>
            <a:r>
              <a:rPr lang="en-US" dirty="0"/>
              <a:t>Original features</a:t>
            </a:r>
          </a:p>
          <a:p>
            <a:pPr lvl="1"/>
            <a:r>
              <a:rPr lang="en-US" dirty="0"/>
              <a:t>New features</a:t>
            </a:r>
          </a:p>
          <a:p>
            <a:pPr lvl="1"/>
            <a:r>
              <a:rPr lang="en-US" dirty="0"/>
              <a:t>Outliers removed (sale price or living area)</a:t>
            </a:r>
          </a:p>
          <a:p>
            <a:r>
              <a:rPr lang="en-US" dirty="0"/>
              <a:t>Targets</a:t>
            </a:r>
          </a:p>
          <a:p>
            <a:pPr lvl="1"/>
            <a:r>
              <a:rPr lang="en-US" dirty="0" err="1"/>
              <a:t>SalePrice</a:t>
            </a:r>
            <a:endParaRPr lang="en-US" dirty="0"/>
          </a:p>
          <a:p>
            <a:pPr lvl="1"/>
            <a:r>
              <a:rPr lang="en-US" dirty="0" err="1"/>
              <a:t>LogSalePrice</a:t>
            </a:r>
            <a:endParaRPr lang="en-US" dirty="0"/>
          </a:p>
          <a:p>
            <a:r>
              <a:rPr lang="en-US" dirty="0"/>
              <a:t>Pipeline</a:t>
            </a:r>
          </a:p>
          <a:p>
            <a:pPr lvl="1"/>
            <a:r>
              <a:rPr lang="en-US" dirty="0"/>
              <a:t>1) </a:t>
            </a:r>
            <a:r>
              <a:rPr lang="en-US" dirty="0" err="1"/>
              <a:t>ColumnTransformer</a:t>
            </a:r>
            <a:r>
              <a:rPr lang="en-US" dirty="0"/>
              <a:t>: </a:t>
            </a:r>
            <a:r>
              <a:rPr lang="en-US" dirty="0" err="1"/>
              <a:t>StandardScaler</a:t>
            </a:r>
            <a:r>
              <a:rPr lang="en-US" dirty="0"/>
              <a:t> + </a:t>
            </a:r>
            <a:r>
              <a:rPr lang="en-US" dirty="0" err="1"/>
              <a:t>OneHotEncoder</a:t>
            </a:r>
            <a:endParaRPr lang="en-US" dirty="0"/>
          </a:p>
          <a:p>
            <a:pPr lvl="1"/>
            <a:r>
              <a:rPr lang="en-US" dirty="0"/>
              <a:t>2) Regression: Ridge or Lasso</a:t>
            </a:r>
          </a:p>
          <a:p>
            <a:r>
              <a:rPr lang="en-US" dirty="0"/>
              <a:t>Cross Validation</a:t>
            </a:r>
          </a:p>
          <a:p>
            <a:pPr lvl="1"/>
            <a:r>
              <a:rPr lang="en-US" dirty="0"/>
              <a:t>10 folds using </a:t>
            </a:r>
            <a:r>
              <a:rPr lang="en-US" dirty="0" err="1"/>
              <a:t>X_train</a:t>
            </a:r>
            <a:r>
              <a:rPr lang="en-US" dirty="0"/>
              <a:t>, </a:t>
            </a:r>
            <a:r>
              <a:rPr lang="en-US" dirty="0" err="1"/>
              <a:t>y_train</a:t>
            </a:r>
            <a:endParaRPr lang="en-US" dirty="0"/>
          </a:p>
          <a:p>
            <a:r>
              <a:rPr lang="en-US" dirty="0"/>
              <a:t>Further Testing: PCA, Polynomial Features</a:t>
            </a:r>
          </a:p>
        </p:txBody>
      </p:sp>
      <p:pic>
        <p:nvPicPr>
          <p:cNvPr id="5" name="Picture 4" descr="A screenshot of a table&#10;&#10;Description automatically generated">
            <a:extLst>
              <a:ext uri="{FF2B5EF4-FFF2-40B4-BE49-F238E27FC236}">
                <a16:creationId xmlns:a16="http://schemas.microsoft.com/office/drawing/2014/main" id="{AA07E08B-B2EA-7431-BFE8-B5272631774E}"/>
              </a:ext>
            </a:extLst>
          </p:cNvPr>
          <p:cNvPicPr>
            <a:picLocks noChangeAspect="1"/>
          </p:cNvPicPr>
          <p:nvPr/>
        </p:nvPicPr>
        <p:blipFill rotWithShape="1">
          <a:blip r:embed="rId3"/>
          <a:srcRect t="5450"/>
          <a:stretch/>
        </p:blipFill>
        <p:spPr>
          <a:xfrm>
            <a:off x="5752146" y="1878988"/>
            <a:ext cx="5580857" cy="328712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A6901452-550C-751F-3A23-BEBB1EACFC7F}"/>
              </a:ext>
            </a:extLst>
          </p:cNvPr>
          <p:cNvPicPr>
            <a:picLocks noChangeAspect="1"/>
          </p:cNvPicPr>
          <p:nvPr/>
        </p:nvPicPr>
        <p:blipFill rotWithShape="1">
          <a:blip r:embed="rId4"/>
          <a:srcRect t="22214"/>
          <a:stretch/>
        </p:blipFill>
        <p:spPr>
          <a:xfrm>
            <a:off x="6082369" y="5166113"/>
            <a:ext cx="5250634" cy="1436406"/>
          </a:xfrm>
          <a:prstGeom prst="rect">
            <a:avLst/>
          </a:prstGeom>
        </p:spPr>
      </p:pic>
      <p:sp>
        <p:nvSpPr>
          <p:cNvPr id="8" name="Oval 7">
            <a:extLst>
              <a:ext uri="{FF2B5EF4-FFF2-40B4-BE49-F238E27FC236}">
                <a16:creationId xmlns:a16="http://schemas.microsoft.com/office/drawing/2014/main" id="{2047B387-1F33-C18A-6AA9-8D3DEB437479}"/>
              </a:ext>
            </a:extLst>
          </p:cNvPr>
          <p:cNvSpPr/>
          <p:nvPr/>
        </p:nvSpPr>
        <p:spPr>
          <a:xfrm>
            <a:off x="5906125" y="5142045"/>
            <a:ext cx="5846164" cy="404316"/>
          </a:xfrm>
          <a:prstGeom prst="ellipse">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94662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B49C-C0C4-6BC8-7C78-2BB89BBB9D19}"/>
              </a:ext>
            </a:extLst>
          </p:cNvPr>
          <p:cNvSpPr>
            <a:spLocks noGrp="1"/>
          </p:cNvSpPr>
          <p:nvPr>
            <p:ph type="title"/>
          </p:nvPr>
        </p:nvSpPr>
        <p:spPr/>
        <p:txBody>
          <a:bodyPr/>
          <a:lstStyle/>
          <a:p>
            <a:r>
              <a:rPr lang="en-US" dirty="0"/>
              <a:t>Model Tuning: Ridge and lasso</a:t>
            </a:r>
          </a:p>
        </p:txBody>
      </p:sp>
      <p:sp>
        <p:nvSpPr>
          <p:cNvPr id="3" name="Content Placeholder 2">
            <a:extLst>
              <a:ext uri="{FF2B5EF4-FFF2-40B4-BE49-F238E27FC236}">
                <a16:creationId xmlns:a16="http://schemas.microsoft.com/office/drawing/2014/main" id="{C8B4657E-68F1-A6FF-A0DC-F377CEA73D68}"/>
              </a:ext>
            </a:extLst>
          </p:cNvPr>
          <p:cNvSpPr>
            <a:spLocks noGrp="1"/>
          </p:cNvSpPr>
          <p:nvPr>
            <p:ph idx="1"/>
          </p:nvPr>
        </p:nvSpPr>
        <p:spPr>
          <a:xfrm>
            <a:off x="581193" y="2180496"/>
            <a:ext cx="2437429" cy="3678303"/>
          </a:xfrm>
        </p:spPr>
        <p:txBody>
          <a:bodyPr anchor="t"/>
          <a:lstStyle/>
          <a:p>
            <a:r>
              <a:rPr lang="en-US" dirty="0"/>
              <a:t>Use </a:t>
            </a:r>
            <a:r>
              <a:rPr lang="en-US" dirty="0" err="1"/>
              <a:t>GridSearchCV</a:t>
            </a:r>
            <a:r>
              <a:rPr lang="en-US" dirty="0"/>
              <a:t> to determine optimal value for lambda</a:t>
            </a:r>
          </a:p>
        </p:txBody>
      </p:sp>
      <p:pic>
        <p:nvPicPr>
          <p:cNvPr id="2052" name="Picture 4">
            <a:extLst>
              <a:ext uri="{FF2B5EF4-FFF2-40B4-BE49-F238E27FC236}">
                <a16:creationId xmlns:a16="http://schemas.microsoft.com/office/drawing/2014/main" id="{6DAD3A78-4253-71A1-443F-9ED8359AA3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618" y="2093267"/>
            <a:ext cx="7927189" cy="4277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77553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{5211B968-2EAD-2F44-AB78-3F5EBEDDC3E1}tf10001123</Template>
  <TotalTime>1678</TotalTime>
  <Words>737</Words>
  <Application>Microsoft Macintosh PowerPoint</Application>
  <PresentationFormat>Widescreen</PresentationFormat>
  <Paragraphs>120</Paragraphs>
  <Slides>18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Gill Sans MT</vt:lpstr>
      <vt:lpstr>Wingdings 2</vt:lpstr>
      <vt:lpstr>Dividend</vt:lpstr>
      <vt:lpstr>Finding the best bang for your buck: Ames Housing Machine Learning Analysis</vt:lpstr>
      <vt:lpstr>Research Questions</vt:lpstr>
      <vt:lpstr>Preprocessing</vt:lpstr>
      <vt:lpstr>Exploratory Data Analysis: Correlation</vt:lpstr>
      <vt:lpstr>Exploratory Data Analysis: Categorical variables</vt:lpstr>
      <vt:lpstr>Feature Engineering</vt:lpstr>
      <vt:lpstr>Addressing outliers </vt:lpstr>
      <vt:lpstr>Model Comparison: Linear Models</vt:lpstr>
      <vt:lpstr>Model Tuning: Ridge and lasso</vt:lpstr>
      <vt:lpstr>Lasso Regression coefficients</vt:lpstr>
      <vt:lpstr>Feature Importance</vt:lpstr>
      <vt:lpstr>Model Comparison: Tree-based Models</vt:lpstr>
      <vt:lpstr>Feature Importance</vt:lpstr>
      <vt:lpstr>Interpretation: Ridge Regression on Sale Price</vt:lpstr>
      <vt:lpstr>Model evaluation</vt:lpstr>
      <vt:lpstr>Which homes have true sale price below predicted value? </vt:lpstr>
      <vt:lpstr>What do undervalued homes have in common?</vt:lpstr>
      <vt:lpstr>Conclusions &amp;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Ames Housing  Machine Learning Analysis</dc:title>
  <dc:creator>Danforth, Emmy</dc:creator>
  <cp:lastModifiedBy>Danforth, Emmy</cp:lastModifiedBy>
  <cp:revision>7</cp:revision>
  <dcterms:created xsi:type="dcterms:W3CDTF">2023-08-07T19:29:04Z</dcterms:created>
  <dcterms:modified xsi:type="dcterms:W3CDTF">2023-08-10T15:00:30Z</dcterms:modified>
</cp:coreProperties>
</file>