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73" r:id="rId3"/>
    <p:sldId id="290" r:id="rId4"/>
    <p:sldId id="279" r:id="rId5"/>
    <p:sldId id="294" r:id="rId6"/>
    <p:sldId id="264" r:id="rId7"/>
    <p:sldId id="266" r:id="rId8"/>
    <p:sldId id="267" r:id="rId9"/>
    <p:sldId id="268" r:id="rId10"/>
    <p:sldId id="257" r:id="rId11"/>
    <p:sldId id="271" r:id="rId12"/>
    <p:sldId id="291" r:id="rId13"/>
    <p:sldId id="278" r:id="rId14"/>
    <p:sldId id="277" r:id="rId15"/>
    <p:sldId id="280" r:id="rId16"/>
    <p:sldId id="286" r:id="rId17"/>
    <p:sldId id="293" r:id="rId18"/>
    <p:sldId id="276" r:id="rId19"/>
    <p:sldId id="288" r:id="rId20"/>
    <p:sldId id="292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6"/>
    <p:restoredTop sz="85932"/>
  </p:normalViewPr>
  <p:slideViewPr>
    <p:cSldViewPr snapToGrid="0">
      <p:cViewPr varScale="1">
        <p:scale>
          <a:sx n="70" d="100"/>
          <a:sy n="70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16D8-A4E5-A04C-BAD9-1BE9BECD63B5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5507-56CE-6647-8FBE-FF496F7C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6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5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2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0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9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1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8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4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6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F5507-56CE-6647-8FBE-FF496F7CD6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5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2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75445D-3595-1844-87E2-05F4CA64967A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DB1728-6213-0C42-A73B-D28987F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9A3C-3F0A-5080-3F73-65167D98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071"/>
            <a:ext cx="9144000" cy="2387600"/>
          </a:xfrm>
        </p:spPr>
        <p:txBody>
          <a:bodyPr/>
          <a:lstStyle/>
          <a:p>
            <a:r>
              <a:rPr lang="en-US" dirty="0"/>
              <a:t>Citi Bike Supply and Demand</a:t>
            </a:r>
            <a:br>
              <a:rPr lang="en-US" dirty="0"/>
            </a:br>
            <a:r>
              <a:rPr lang="en-US" dirty="0"/>
              <a:t>Across NYC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2DEDB-8859-AE32-D99D-30E31D602B52}"/>
              </a:ext>
            </a:extLst>
          </p:cNvPr>
          <p:cNvSpPr txBox="1"/>
          <p:nvPr/>
        </p:nvSpPr>
        <p:spPr>
          <a:xfrm>
            <a:off x="2978727" y="4516581"/>
            <a:ext cx="6234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Emmy Danforth</a:t>
            </a:r>
          </a:p>
          <a:p>
            <a:pPr algn="ctr"/>
            <a:r>
              <a:rPr lang="en-US" sz="2200" dirty="0"/>
              <a:t>June 9, 2023</a:t>
            </a:r>
          </a:p>
        </p:txBody>
      </p:sp>
    </p:spTree>
    <p:extLst>
      <p:ext uri="{BB962C8B-B14F-4D97-AF65-F5344CB8AC3E}">
        <p14:creationId xmlns:p14="http://schemas.microsoft.com/office/powerpoint/2010/main" val="33586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7C5454A4-E733-74B1-58BA-AD9E1DA1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22" y="356393"/>
            <a:ext cx="6078355" cy="61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6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0BE8-19FE-8414-11F4-4A166AF6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E72C-5323-F321-481F-8BA60A4C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9CAA8-B610-EBD9-DA35-9FA2B600C183}"/>
              </a:ext>
            </a:extLst>
          </p:cNvPr>
          <p:cNvSpPr txBox="1"/>
          <p:nvPr/>
        </p:nvSpPr>
        <p:spPr>
          <a:xfrm>
            <a:off x="3048000" y="31091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1F0A077-88D1-516A-965F-263D1C09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2192000" cy="61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0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1B1C-90F2-15B8-BD13-8DBBAD8D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D6D3-4D1C-8139-627E-0B6BEDA7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83A827-337D-FA1E-8A15-0A0BFF24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975"/>
            <a:ext cx="121920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9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E422E62-D42D-779C-A975-CFB026E7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91" y="356393"/>
            <a:ext cx="7169417" cy="614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8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79EF-7E8F-87C3-8C8C-369B8771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93FA-E260-EFE4-4F75-CFC2611C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0F2E9E-ABF3-46E4-D216-CA5B8FC8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9" y="247045"/>
            <a:ext cx="11681362" cy="63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37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5C88-5586-1A35-70F0-01BA1B1A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7442-BA5D-9E7D-6550-DDB1AB33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A05B3D-BDE8-AF4A-A653-714A8CB7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2192000" cy="61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09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B423-AA49-D474-D4EF-DFDBE747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A6F1-32CF-DA36-545D-4FCDCC9D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32A1DF8-5CCE-B073-8CE6-1E71D784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2192000" cy="61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1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7799-9682-4B57-F7E9-7901A75E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3113-68EF-BE45-122C-6A3DBC50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E10274B-A253-F273-FB3F-89237A38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2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CC0F-7084-6402-ADE1-C41CC9D2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3C76-63D3-C695-A96A-9D07F5A0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1000249-E338-48A4-21BB-FB3562A5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9" y="247045"/>
            <a:ext cx="11681362" cy="63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7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F06C-D562-B664-0F5F-5A32FE08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8DB9-6B03-FB26-878C-CE167D68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DC28D33-F550-6172-4693-673697C2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"/>
            <a:ext cx="121920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A5E2-14D0-31C0-E40C-1E8D7D23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E8D1-361B-A80E-552C-6F3CE500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154" y="2756797"/>
            <a:ext cx="6125134" cy="3477748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rgbClr val="0C0B31"/>
                </a:solidFill>
              </a:rPr>
              <a:t>CitiBike</a:t>
            </a:r>
            <a:r>
              <a:rPr lang="en-US" sz="2000" dirty="0">
                <a:solidFill>
                  <a:srgbClr val="0C0B31"/>
                </a:solidFill>
              </a:rPr>
              <a:t> is the country’s largest bikeshare program, providing more than 25,000 bikes at over 1,500 stations in NYC and New Jersey</a:t>
            </a:r>
          </a:p>
          <a:p>
            <a:r>
              <a:rPr lang="en-US" sz="2000" dirty="0" err="1">
                <a:solidFill>
                  <a:srgbClr val="0C0B31"/>
                </a:solidFill>
              </a:rPr>
              <a:t>CitiBike</a:t>
            </a:r>
            <a:r>
              <a:rPr lang="en-US" sz="2000" dirty="0">
                <a:solidFill>
                  <a:srgbClr val="0C0B31"/>
                </a:solidFill>
              </a:rPr>
              <a:t> provides an affordable and sustainable alternative to the subway and rideshare/taxi services</a:t>
            </a:r>
          </a:p>
          <a:p>
            <a:r>
              <a:rPr lang="en-US" sz="2000" dirty="0">
                <a:solidFill>
                  <a:srgbClr val="0C0B31"/>
                </a:solidFill>
              </a:rPr>
              <a:t>To meet shifts in demand throughout the day and in different locations, </a:t>
            </a:r>
            <a:r>
              <a:rPr lang="en-US" sz="2000" dirty="0" err="1">
                <a:solidFill>
                  <a:srgbClr val="0C0B31"/>
                </a:solidFill>
              </a:rPr>
              <a:t>CitiBike</a:t>
            </a:r>
            <a:r>
              <a:rPr lang="en-US" sz="2000" dirty="0">
                <a:solidFill>
                  <a:srgbClr val="0C0B31"/>
                </a:solidFill>
              </a:rPr>
              <a:t> uses a </a:t>
            </a:r>
            <a:r>
              <a:rPr lang="en-US" sz="2000" i="0" dirty="0">
                <a:solidFill>
                  <a:srgbClr val="0C0B31"/>
                </a:solidFill>
                <a:effectLst/>
              </a:rPr>
              <a:t>predictive algorithm to manage their bike “rebalancing” efforts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4338" name="Picture 2" descr="Mayor de Blasio Announces Dramatic Expansion Of Citi Bike | City of New York">
            <a:extLst>
              <a:ext uri="{FF2B5EF4-FFF2-40B4-BE49-F238E27FC236}">
                <a16:creationId xmlns:a16="http://schemas.microsoft.com/office/drawing/2014/main" id="{41C12BE4-5028-CD9A-FE26-E9948E1A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19" y="2756797"/>
            <a:ext cx="4422899" cy="29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9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DBAE-F04E-97DB-DC41-8881F847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BF02-AF7A-ECAD-AC57-EDD779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presence of large surpluses and deficits both at individual stations and within certain neighborhoods is evidence of </a:t>
            </a:r>
            <a:r>
              <a:rPr lang="en-US" dirty="0" err="1"/>
              <a:t>CitiBike’s</a:t>
            </a:r>
            <a:r>
              <a:rPr lang="en-US" dirty="0"/>
              <a:t> rebalancing in action</a:t>
            </a:r>
          </a:p>
          <a:p>
            <a:r>
              <a:rPr lang="en-US" dirty="0"/>
              <a:t>While the most frequent individual trip paths are local, trips across </a:t>
            </a:r>
            <a:r>
              <a:rPr lang="en-US" dirty="0" err="1"/>
              <a:t>zipcodes</a:t>
            </a:r>
            <a:r>
              <a:rPr lang="en-US" dirty="0"/>
              <a:t> are far more common overall</a:t>
            </a:r>
          </a:p>
          <a:p>
            <a:r>
              <a:rPr lang="en-US" dirty="0"/>
              <a:t>Although the visualizations suggest a direction of travel through aggregate movement of bikes in and out of neighborhoods, they don’t offer insight into trip destinations or length</a:t>
            </a:r>
          </a:p>
          <a:p>
            <a:r>
              <a:rPr lang="en-US" dirty="0"/>
              <a:t>User behavior varies greatly by time of day, neighborhood, and by individual stations</a:t>
            </a:r>
          </a:p>
        </p:txBody>
      </p:sp>
    </p:spTree>
    <p:extLst>
      <p:ext uri="{BB962C8B-B14F-4D97-AF65-F5344CB8AC3E}">
        <p14:creationId xmlns:p14="http://schemas.microsoft.com/office/powerpoint/2010/main" val="2998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102C-291A-8ABA-646B-60CD0570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7B85-C3DC-2112-93C7-5750EDD0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1183996"/>
            <a:ext cx="4815840" cy="4402658"/>
          </a:xfrm>
        </p:spPr>
        <p:txBody>
          <a:bodyPr>
            <a:normAutofit/>
          </a:bodyPr>
          <a:lstStyle/>
          <a:p>
            <a:r>
              <a:rPr lang="en-US" sz="2000" dirty="0"/>
              <a:t>How has </a:t>
            </a:r>
            <a:r>
              <a:rPr lang="en-US" sz="2000" dirty="0" err="1"/>
              <a:t>CitiBike</a:t>
            </a:r>
            <a:r>
              <a:rPr lang="en-US" sz="2000" dirty="0"/>
              <a:t> usage changed since 2020, given further station expansion into the outer boroughs?</a:t>
            </a:r>
          </a:p>
          <a:p>
            <a:r>
              <a:rPr lang="en-US" sz="2000" dirty="0"/>
              <a:t>To what extent are NYC bike lanes correlated with common </a:t>
            </a:r>
            <a:r>
              <a:rPr lang="en-US" sz="2000" dirty="0" err="1"/>
              <a:t>CitiBike</a:t>
            </a:r>
            <a:r>
              <a:rPr lang="en-US" sz="2000" dirty="0"/>
              <a:t> paths?</a:t>
            </a:r>
          </a:p>
          <a:p>
            <a:r>
              <a:rPr lang="en-US" sz="2000" dirty="0"/>
              <a:t>Train a model to approximate </a:t>
            </a:r>
            <a:r>
              <a:rPr lang="en-US" sz="2000" dirty="0" err="1"/>
              <a:t>CitiBike’s</a:t>
            </a:r>
            <a:r>
              <a:rPr lang="en-US" sz="2000" dirty="0"/>
              <a:t> rebalancing algorithm to predict trip destinations</a:t>
            </a:r>
          </a:p>
          <a:p>
            <a:pPr lvl="1"/>
            <a:r>
              <a:rPr lang="en-US" sz="1700" dirty="0"/>
              <a:t>Logistic regression – classification of whether trip starts and ends in same location</a:t>
            </a:r>
          </a:p>
          <a:p>
            <a:pPr lvl="1"/>
            <a:r>
              <a:rPr lang="en-US" sz="1700" dirty="0"/>
              <a:t>K-mean clustering – group trips by shared features to determine likelihood of different destinations</a:t>
            </a:r>
          </a:p>
          <a:p>
            <a:pPr lvl="1"/>
            <a:endParaRPr lang="en-US" sz="17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BC36-DE25-E8FA-6193-F68A3ABB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CD2FB4-BB4C-5439-A7A9-D3562F74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36" y="1280231"/>
            <a:ext cx="5154524" cy="4229920"/>
          </a:xfrm>
        </p:spPr>
        <p:txBody>
          <a:bodyPr>
            <a:normAutofit/>
          </a:bodyPr>
          <a:lstStyle/>
          <a:p>
            <a:r>
              <a:rPr lang="en-US" sz="2000" dirty="0"/>
              <a:t>June 2020 NYC </a:t>
            </a:r>
            <a:r>
              <a:rPr lang="en-US" sz="2000" dirty="0" err="1"/>
              <a:t>CitiBike</a:t>
            </a:r>
            <a:r>
              <a:rPr lang="en-US" sz="2000" dirty="0"/>
              <a:t> System Data</a:t>
            </a:r>
          </a:p>
          <a:p>
            <a:pPr lvl="1"/>
            <a:r>
              <a:rPr lang="en-US" sz="2000" dirty="0"/>
              <a:t>Records of 1.8 million individual trips</a:t>
            </a:r>
          </a:p>
          <a:p>
            <a:pPr lvl="1"/>
            <a:r>
              <a:rPr lang="en-US" sz="2000" dirty="0"/>
              <a:t>Station IDs for trip start and end </a:t>
            </a:r>
          </a:p>
          <a:p>
            <a:pPr lvl="1"/>
            <a:r>
              <a:rPr lang="en-US" sz="2000" dirty="0"/>
              <a:t>Station latitude/longitude coordinates</a:t>
            </a:r>
          </a:p>
          <a:p>
            <a:pPr lvl="1"/>
            <a:r>
              <a:rPr lang="en-US" sz="2000" dirty="0"/>
              <a:t>Date and time for trip start and end </a:t>
            </a:r>
          </a:p>
          <a:p>
            <a:pPr lvl="1"/>
            <a:r>
              <a:rPr lang="en-US" sz="2000" dirty="0"/>
              <a:t>User age and gender</a:t>
            </a:r>
          </a:p>
          <a:p>
            <a:pPr lvl="1"/>
            <a:r>
              <a:rPr lang="en-US" sz="2000" dirty="0"/>
              <a:t>User type (subscription or single-ride)</a:t>
            </a:r>
          </a:p>
          <a:p>
            <a:pPr marL="228600" lvl="1" indent="0">
              <a:buNone/>
            </a:pPr>
            <a:endParaRPr lang="en-US" sz="2000" dirty="0"/>
          </a:p>
          <a:p>
            <a:r>
              <a:rPr lang="en-US" sz="2000" dirty="0"/>
              <a:t>NYC Zipcode Shapefile (NYC Open Data)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2164AF-EAED-7999-F82A-0995BD1BCD22}"/>
              </a:ext>
            </a:extLst>
          </p:cNvPr>
          <p:cNvSpPr/>
          <p:nvPr/>
        </p:nvSpPr>
        <p:spPr>
          <a:xfrm>
            <a:off x="6448301" y="0"/>
            <a:ext cx="20188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838942-2A17-822A-5AEE-E540FF36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703" y="2533771"/>
            <a:ext cx="3789971" cy="1141497"/>
          </a:xfrm>
        </p:spPr>
        <p:txBody>
          <a:bodyPr>
            <a:normAutofit/>
          </a:bodyPr>
          <a:lstStyle/>
          <a:p>
            <a:r>
              <a:rPr lang="en-US" sz="2200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420869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944B-10B2-52A5-DB99-2FB87F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46" y="2657835"/>
            <a:ext cx="4486656" cy="1141497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37115-C95F-852D-19FD-9519D174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When and where do New Yorkers move around by </a:t>
            </a:r>
            <a:r>
              <a:rPr lang="en-US" sz="2000" dirty="0" err="1"/>
              <a:t>CitiBike</a:t>
            </a:r>
            <a:r>
              <a:rPr lang="en-US" sz="2000" dirty="0"/>
              <a:t>?</a:t>
            </a:r>
          </a:p>
          <a:p>
            <a:r>
              <a:rPr lang="en-US" sz="2000" dirty="0"/>
              <a:t>How does demand for bikes differ by time of day and location?</a:t>
            </a:r>
          </a:p>
          <a:p>
            <a:r>
              <a:rPr lang="en-US" sz="2000" dirty="0"/>
              <a:t>How does </a:t>
            </a:r>
            <a:r>
              <a:rPr lang="en-US" sz="2000" dirty="0" err="1"/>
              <a:t>CitiBike</a:t>
            </a:r>
            <a:r>
              <a:rPr lang="en-US" sz="2000" dirty="0"/>
              <a:t> employ their rebalancing efforts to keep up with supply and demand for bikes?</a:t>
            </a:r>
          </a:p>
        </p:txBody>
      </p:sp>
    </p:spTree>
    <p:extLst>
      <p:ext uri="{BB962C8B-B14F-4D97-AF65-F5344CB8AC3E}">
        <p14:creationId xmlns:p14="http://schemas.microsoft.com/office/powerpoint/2010/main" val="122321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E3BBBD-ADCF-9CB3-DC23-FBA33FE9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A0F41-1832-F603-3A6E-8A5EE059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Remove outlier trips with end locations in New Jersey</a:t>
            </a:r>
          </a:p>
          <a:p>
            <a:r>
              <a:rPr lang="en-US" sz="2000" dirty="0"/>
              <a:t>Convert trip data to </a:t>
            </a:r>
            <a:r>
              <a:rPr lang="en-US" sz="2000" dirty="0" err="1"/>
              <a:t>GeoDataFrame</a:t>
            </a:r>
            <a:r>
              <a:rPr lang="en-US" sz="2000" dirty="0"/>
              <a:t>, mapping latitude and longitude to spatial points</a:t>
            </a:r>
          </a:p>
          <a:p>
            <a:r>
              <a:rPr lang="en-US" sz="2000" dirty="0"/>
              <a:t>Use spatial join to match each point to </a:t>
            </a:r>
            <a:r>
              <a:rPr lang="en-US" sz="2000" dirty="0" err="1"/>
              <a:t>zipcode</a:t>
            </a:r>
            <a:r>
              <a:rPr lang="en-US" sz="2000" dirty="0"/>
              <a:t> shapefile so that data can be aggregated by neighborhood</a:t>
            </a:r>
          </a:p>
        </p:txBody>
      </p:sp>
    </p:spTree>
    <p:extLst>
      <p:ext uri="{BB962C8B-B14F-4D97-AF65-F5344CB8AC3E}">
        <p14:creationId xmlns:p14="http://schemas.microsoft.com/office/powerpoint/2010/main" val="241184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6658-ED54-6816-D08A-E5EA8DEB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92BF-3698-7895-C067-BFF2DBD3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AE9AB4-7194-07CF-AA29-452B579D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7"/>
            <a:ext cx="12192000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1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0958-6BF9-3A2E-4C74-AC834B1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177F-B9E6-0F05-3DFC-AB25CA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105966B-0CAF-ADED-0942-8CF2CD6C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184"/>
            <a:ext cx="12192000" cy="63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33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D302-14FE-1276-E4F0-002D4C41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BB50-863E-A6DF-7DB3-069DA472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EEABC7-49BA-C82E-C29F-87C1E5F9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8"/>
            <a:ext cx="121920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9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AA9-3EA2-E4E5-C093-880F7FA3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62CA-A8DD-09BE-6CCA-5F65464D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85EBAE-E93B-3CC9-23B1-B0E4048C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38"/>
            <a:ext cx="12192000" cy="65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478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{476A37EA-75C8-414B-A9FD-62CCC970D6BE}tf10001120</Template>
  <TotalTime>5171</TotalTime>
  <Words>390</Words>
  <Application>Microsoft Macintosh PowerPoint</Application>
  <PresentationFormat>Widescreen</PresentationFormat>
  <Paragraphs>57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Citi Bike Supply and Demand Across NYC</vt:lpstr>
      <vt:lpstr>Motivation and Background</vt:lpstr>
      <vt:lpstr>Data Sources</vt:lpstr>
      <vt:lpstr>Research Questions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Trip Data June 2020</dc:title>
  <dc:creator>Danforth, Emmy</dc:creator>
  <cp:lastModifiedBy>Danforth, Emmy</cp:lastModifiedBy>
  <cp:revision>58</cp:revision>
  <dcterms:created xsi:type="dcterms:W3CDTF">2023-06-01T13:49:26Z</dcterms:created>
  <dcterms:modified xsi:type="dcterms:W3CDTF">2023-06-09T20:27:27Z</dcterms:modified>
</cp:coreProperties>
</file>