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4"/>
  </p:notesMasterIdLst>
  <p:sldIdLst>
    <p:sldId id="256" r:id="rId2"/>
    <p:sldId id="257" r:id="rId3"/>
  </p:sldIdLst>
  <p:sldSz cx="10058400" cy="77724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Open Sans" panose="020B0606030504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25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ry Ralston" initials="" lastIdx="13" clrIdx="0"/>
  <p:cmAuthor id="1" name="Ann Ralston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296D"/>
    <a:srgbClr val="6D266E"/>
    <a:srgbClr val="585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34" autoAdjust="0"/>
    <p:restoredTop sz="86396" autoAdjust="0"/>
  </p:normalViewPr>
  <p:slideViewPr>
    <p:cSldViewPr snapToGrid="0">
      <p:cViewPr>
        <p:scale>
          <a:sx n="147" d="100"/>
          <a:sy n="147" d="100"/>
        </p:scale>
        <p:origin x="1056" y="-1192"/>
      </p:cViewPr>
      <p:guideLst>
        <p:guide orient="horz" pos="768"/>
        <p:guide pos="25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86818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.growthinstitute.com/experimentation-too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0">
              <a:buNone/>
            </a:pP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Gazelles Growth Institute -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ExO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Tools Algorithms form</a:t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Form created/curated for Gazelles Growth Institute (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growthinstitute.com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by Ann and Gary Ralston (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ralstonconsulting.com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Thanks to our contributors: 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Alex Faust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Andrea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Argomedo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-Halliday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Ann Ralston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Emilie Sydney-Smith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Gary Ralston</a:t>
            </a: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Jabeen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Quadir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Josh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Zollweg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Kent Langley</a:t>
            </a: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Michał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Monit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Péter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Kristóf</a:t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License: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Work licensed under Creative Commons Attribution-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NoDerivatives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4.0 International License. By Growth Institute Inc. For a copy of this license, http://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creativecommons.org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/licenses/by-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nd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/4.0/ Rev 1.0 2018-05-23  </a:t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Repositories: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GITHUB - https://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github.com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exofoundation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-Tool-Kit/releases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GGI Internal Archives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info.growthinstitute.com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/algorithms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ExOLever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0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https://info.growthinstitute.com/experimentation-tool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https://info.growthinstitute.com/algorithms-tool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ALE Violet 6D266E">
  <p:cSld name="SCALE Violet 6D266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457200" y="532366"/>
            <a:ext cx="107438" cy="222868"/>
          </a:xfrm>
          <a:prstGeom prst="rect">
            <a:avLst/>
          </a:prstGeom>
          <a:solidFill>
            <a:srgbClr val="6D26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TP Blue 30739F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457200" y="532221"/>
            <a:ext cx="107438" cy="222868"/>
          </a:xfrm>
          <a:prstGeom prst="rect">
            <a:avLst/>
          </a:prstGeom>
          <a:solidFill>
            <a:srgbClr val="3073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S Blue 2C3A72">
  <p:cSld name="IDEAS Blue 2C3A7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457200" y="532366"/>
            <a:ext cx="107438" cy="222868"/>
          </a:xfrm>
          <a:prstGeom prst="rect">
            <a:avLst/>
          </a:prstGeom>
          <a:solidFill>
            <a:srgbClr val="2C3A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ther Red BE1E2D">
  <p:cSld name="Other Red BE1E2D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457200" y="532366"/>
            <a:ext cx="107438" cy="222868"/>
          </a:xfrm>
          <a:prstGeom prst="rect">
            <a:avLst/>
          </a:prstGeom>
          <a:solidFill>
            <a:srgbClr val="BE1E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eper of the Master Elements">
  <p:cSld name="Keeper of the Master Elemen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/>
        </p:nvSpPr>
        <p:spPr>
          <a:xfrm>
            <a:off x="685800" y="532366"/>
            <a:ext cx="506468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Keeper of the Master Elements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457200" y="532366"/>
            <a:ext cx="107438" cy="222868"/>
          </a:xfrm>
          <a:prstGeom prst="rect">
            <a:avLst/>
          </a:prstGeom>
          <a:solidFill>
            <a:srgbClr val="3289B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/>
          <p:nvPr/>
        </p:nvSpPr>
        <p:spPr>
          <a:xfrm>
            <a:off x="5387798" y="7024404"/>
            <a:ext cx="425064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1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The Exponential Organizations Master Business Course is a part of the MBD Program. To learn more, visit www.growthinstitute.com/exo</a:t>
            </a:r>
            <a:endParaRPr sz="800" b="0" i="1" u="none" strike="noStrike" cap="none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Shape 23"/>
          <p:cNvSpPr txBox="1"/>
          <p:nvPr/>
        </p:nvSpPr>
        <p:spPr>
          <a:xfrm>
            <a:off x="1428708" y="7400184"/>
            <a:ext cx="8168218" cy="25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the Creative Commons Attribution-ShareAlike 4.0 International License. It is attributed to Ralston Consulting Inc. for Growth Institute, Inc. </a:t>
            </a:r>
            <a:br>
              <a:rPr lang="en-US" sz="700" b="0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700" b="0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To view a copy of this license, visit http://creativecommons.org/licenses/by-sa/4.0/ or send a letter to Creative Commons, PO Box 1866, Mountain View, CA 94042, USA.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685800" y="1143000"/>
            <a:ext cx="8915400" cy="6219701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1296163" y="2670996"/>
            <a:ext cx="641562" cy="641562"/>
          </a:xfrm>
          <a:prstGeom prst="teardrop">
            <a:avLst>
              <a:gd name="adj" fmla="val 100000"/>
            </a:avLst>
          </a:prstGeom>
          <a:solidFill>
            <a:srgbClr val="3073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1296163" y="3635169"/>
            <a:ext cx="641562" cy="641562"/>
          </a:xfrm>
          <a:prstGeom prst="teardrop">
            <a:avLst>
              <a:gd name="adj" fmla="val 100000"/>
            </a:avLst>
          </a:prstGeom>
          <a:solidFill>
            <a:srgbClr val="2C3A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1296163" y="4625528"/>
            <a:ext cx="641562" cy="641562"/>
          </a:xfrm>
          <a:prstGeom prst="teardrop">
            <a:avLst>
              <a:gd name="adj" fmla="val 100000"/>
            </a:avLst>
          </a:prstGeom>
          <a:solidFill>
            <a:srgbClr val="6D26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1296163" y="5602794"/>
            <a:ext cx="641562" cy="641562"/>
          </a:xfrm>
          <a:prstGeom prst="teardrop">
            <a:avLst>
              <a:gd name="adj" fmla="val 100000"/>
            </a:avLst>
          </a:prstGeom>
          <a:solidFill>
            <a:srgbClr val="BE1E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1296163" y="1977060"/>
            <a:ext cx="310294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Suggested 4 color palette: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 txBox="1"/>
          <p:nvPr/>
        </p:nvSpPr>
        <p:spPr>
          <a:xfrm>
            <a:off x="2186460" y="2579343"/>
            <a:ext cx="2212652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MTP Tool - Blue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HEX: 30739F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RGB:  48   115   159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IDEAS Tools - Blue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HEX: 2C3A72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RGB:  44   58   114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SCALE Tools – Violet</a:t>
            </a:r>
            <a:endParaRPr sz="1600" b="1" i="0" u="none" strike="noStrike" cap="none">
              <a:solidFill>
                <a:srgbClr val="6D266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HEX: 6D266E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RGB:  109   38   110</a:t>
            </a:r>
            <a:endParaRPr sz="1600" b="0" i="0" u="none" strike="noStrike" cap="none">
              <a:solidFill>
                <a:srgbClr val="6D266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BE1E2D"/>
                </a:solidFill>
                <a:latin typeface="Open Sans"/>
                <a:ea typeface="Open Sans"/>
                <a:cs typeface="Open Sans"/>
                <a:sym typeface="Open Sans"/>
              </a:rPr>
              <a:t>Other - Red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BE1E2D"/>
                </a:solidFill>
                <a:latin typeface="Open Sans"/>
                <a:ea typeface="Open Sans"/>
                <a:cs typeface="Open Sans"/>
                <a:sym typeface="Open Sans"/>
              </a:rPr>
              <a:t>HEX: BE1E2D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BE1E2D"/>
                </a:solidFill>
                <a:latin typeface="Open Sans"/>
                <a:ea typeface="Open Sans"/>
                <a:cs typeface="Open Sans"/>
                <a:sym typeface="Open Sans"/>
              </a:rPr>
              <a:t>RGB:  190   30   45</a:t>
            </a:r>
            <a:endParaRPr sz="1600" b="0" i="0" u="none" strike="noStrike" cap="none">
              <a:solidFill>
                <a:srgbClr val="BE1E2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" name="Shape 31"/>
          <p:cNvCxnSpPr/>
          <p:nvPr/>
        </p:nvCxnSpPr>
        <p:spPr>
          <a:xfrm>
            <a:off x="5143500" y="1197260"/>
            <a:ext cx="0" cy="6060790"/>
          </a:xfrm>
          <a:prstGeom prst="straightConnector1">
            <a:avLst/>
          </a:prstGeom>
          <a:noFill/>
          <a:ln w="9525" cap="flat" cmpd="sng">
            <a:solidFill>
              <a:srgbClr val="30739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Shape 32"/>
          <p:cNvCxnSpPr/>
          <p:nvPr/>
        </p:nvCxnSpPr>
        <p:spPr>
          <a:xfrm>
            <a:off x="5245998" y="6825181"/>
            <a:ext cx="4346100" cy="0"/>
          </a:xfrm>
          <a:prstGeom prst="straightConnector1">
            <a:avLst/>
          </a:prstGeom>
          <a:noFill/>
          <a:ln w="9525" cap="flat" cmpd="sng">
            <a:solidFill>
              <a:srgbClr val="58595B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3" name="Shape 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7092696"/>
            <a:ext cx="645160" cy="224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685800" y="1197864"/>
            <a:ext cx="8915400" cy="6062472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Shape 7"/>
          <p:cNvCxnSpPr/>
          <p:nvPr/>
        </p:nvCxnSpPr>
        <p:spPr>
          <a:xfrm>
            <a:off x="8070805" y="497351"/>
            <a:ext cx="0" cy="292608"/>
          </a:xfrm>
          <a:prstGeom prst="straightConnector1">
            <a:avLst/>
          </a:prstGeom>
          <a:noFill/>
          <a:ln w="9525" cap="flat" cmpd="sng">
            <a:solidFill>
              <a:srgbClr val="58595B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" name="Shape 8" descr="EXO logo.png"/>
          <p:cNvPicPr preferRelativeResize="0"/>
          <p:nvPr/>
        </p:nvPicPr>
        <p:blipFill rotWithShape="1">
          <a:blip r:embed="rId7">
            <a:alphaModFix/>
          </a:blip>
          <a:srcRect t="14944" b="14335"/>
          <a:stretch/>
        </p:blipFill>
        <p:spPr>
          <a:xfrm>
            <a:off x="6562497" y="499637"/>
            <a:ext cx="1408559" cy="288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9" descr="GGI logo 2016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70556" y="499637"/>
            <a:ext cx="1430644" cy="288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85790" y="7400915"/>
            <a:ext cx="645150" cy="22572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/>
        </p:nvSpPr>
        <p:spPr>
          <a:xfrm>
            <a:off x="685800" y="1199997"/>
            <a:ext cx="2856338" cy="6085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Algorithms</a:t>
            </a:r>
            <a:r>
              <a:rPr lang="en-US" sz="10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are a set of instructions that are designed to do a specific task. For example, making a cup of tea. The process is documentable, repeatable, shareable, and potentially, scalable. </a:t>
            </a:r>
            <a:endParaRPr sz="1000" b="0" i="0" u="none" strike="noStrike" cap="none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Yet as simple as that might sound, algorithms are the building blocks for process improvement, software and automation, “Artificial intelligence” (machine learning and deep learning) and much more.</a:t>
            </a:r>
            <a:endParaRPr sz="1000" b="0" i="0" u="none" strike="noStrike" cap="none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Algorithms help companies make sense of </a:t>
            </a:r>
            <a:r>
              <a:rPr lang="en-US" sz="1000" b="0" i="1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massive</a:t>
            </a:r>
            <a:r>
              <a:rPr lang="en-US" sz="10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amounts of data. In a world with billions of sensors and Internet of Things (</a:t>
            </a:r>
            <a:r>
              <a:rPr lang="en-US" sz="1000" b="0" i="0" u="none" strike="noStrike" cap="none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IoT</a:t>
            </a:r>
            <a:r>
              <a:rPr lang="en-US" sz="10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) devices, and mind-boggling amounts of data generated every day, algorithms are critical to business success for any exponential organization.</a:t>
            </a:r>
            <a:endParaRPr sz="1000" b="0" i="0" u="none" strike="noStrike" cap="none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These </a:t>
            </a:r>
            <a:r>
              <a:rPr lang="en-US" sz="1000" b="1" i="1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capabilities are now accessible to startups and mid-market organizations</a:t>
            </a:r>
            <a:r>
              <a:rPr lang="en-US" sz="1000" b="1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  <a:endParaRPr sz="1000" dirty="0"/>
          </a:p>
          <a:p>
            <a:pPr marL="0" marR="0" lvl="0" indent="0" algn="l" rtl="0">
              <a:lnSpc>
                <a:spcPct val="100000"/>
              </a:lnSpc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1000" b="1" i="1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i="0" u="none" strike="noStrike" cap="none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A few examples of algorithms at work:</a:t>
            </a:r>
            <a:endParaRPr sz="1000" b="1" i="0" u="none" strike="noStrike" cap="none" dirty="0">
              <a:solidFill>
                <a:srgbClr val="6D266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58750" algn="l" rtl="0">
              <a:lnSpc>
                <a:spcPct val="100000"/>
              </a:lnSpc>
              <a:spcAft>
                <a:spcPts val="600"/>
              </a:spcAft>
              <a:buClr>
                <a:srgbClr val="7F7F7F"/>
              </a:buClr>
              <a:buSzPts val="900"/>
              <a:buFont typeface="Arial"/>
              <a:buChar char="•"/>
            </a:pPr>
            <a:r>
              <a:rPr lang="en-US" sz="1000" b="1" i="0" u="none" strike="noStrike" cap="none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Personalized health:</a:t>
            </a:r>
            <a:r>
              <a:rPr lang="en-US" sz="1000" b="0" i="0" u="none" strike="noStrike" cap="none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Targeted cancer treatments using DNA sequencing. Early detection of heart conditions using ‘</a:t>
            </a:r>
            <a:r>
              <a:rPr lang="en-US" sz="1000" b="0" i="0" u="none" strike="noStrike" cap="none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wearables</a:t>
            </a:r>
            <a:r>
              <a:rPr lang="en-US" sz="10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’ (Apple Watch)</a:t>
            </a:r>
            <a:endParaRPr sz="1000" b="0" i="0" u="none" strike="noStrike" cap="none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58750" algn="l" rtl="0">
              <a:lnSpc>
                <a:spcPct val="100000"/>
              </a:lnSpc>
              <a:spcAft>
                <a:spcPts val="600"/>
              </a:spcAft>
              <a:buClr>
                <a:srgbClr val="7F7F7F"/>
              </a:buClr>
              <a:buSzPts val="900"/>
              <a:buFont typeface="Arial"/>
              <a:buChar char="•"/>
            </a:pPr>
            <a:r>
              <a:rPr lang="en-US" sz="1000" b="1" i="0" u="none" strike="noStrike" cap="none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Search:</a:t>
            </a:r>
            <a:r>
              <a:rPr lang="en-US" sz="1000" b="0" i="0" u="none" strike="noStrike" cap="none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sz="10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lang="en-US" sz="1000" b="0" i="0" u="none" strike="noStrike" cap="none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Alexa</a:t>
            </a:r>
            <a:r>
              <a:rPr lang="en-US" sz="10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, find me an electric tea kettle under $50.”  (and of course, Google!)</a:t>
            </a:r>
            <a:endParaRPr sz="1000" b="0" i="0" u="none" strike="noStrike" cap="none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58750" algn="l" rtl="0">
              <a:lnSpc>
                <a:spcPct val="100000"/>
              </a:lnSpc>
              <a:spcAft>
                <a:spcPts val="600"/>
              </a:spcAft>
              <a:buClr>
                <a:srgbClr val="7F7F7F"/>
              </a:buClr>
              <a:buSzPts val="900"/>
              <a:buFont typeface="Arial"/>
              <a:buChar char="•"/>
            </a:pPr>
            <a:r>
              <a:rPr lang="en-US" sz="1000" b="1" i="0" u="none" strike="noStrike" cap="none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Matching functions:</a:t>
            </a:r>
            <a:r>
              <a:rPr lang="en-US" sz="1000" b="0" i="0" u="none" strike="noStrike" cap="none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Matching a rider and driver (</a:t>
            </a:r>
            <a:r>
              <a:rPr lang="en-US" sz="1000" b="0" i="0" u="none" strike="noStrike" cap="none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Uber</a:t>
            </a:r>
            <a:r>
              <a:rPr lang="en-US" sz="10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), a guest to a host (</a:t>
            </a:r>
            <a:r>
              <a:rPr lang="en-US" sz="1000" b="0" i="0" u="none" strike="noStrike" cap="none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AirBnb</a:t>
            </a:r>
            <a:r>
              <a:rPr lang="en-US" sz="10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), or a shopper to the perfect blouse (Stitch-Fix)</a:t>
            </a:r>
            <a:endParaRPr sz="1000" b="0" i="0" u="none" strike="noStrike" cap="none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58750" algn="l" rtl="0">
              <a:lnSpc>
                <a:spcPct val="100000"/>
              </a:lnSpc>
              <a:spcAft>
                <a:spcPts val="600"/>
              </a:spcAft>
              <a:buClr>
                <a:srgbClr val="7F7F7F"/>
              </a:buClr>
              <a:buSzPts val="900"/>
              <a:buFont typeface="Arial"/>
              <a:buChar char="•"/>
            </a:pPr>
            <a:r>
              <a:rPr lang="en-US" sz="1000" b="1" i="0" u="none" strike="noStrike" cap="none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Prediction:</a:t>
            </a:r>
            <a:r>
              <a:rPr lang="en-US" sz="1000" b="0" i="0" u="none" strike="noStrike" cap="none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Stock performance, autonomous vehicles, Facebook news feeds, consumer behavior</a:t>
            </a:r>
            <a:endParaRPr sz="1000" b="0" i="0" u="none" strike="noStrike" cap="none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58750" algn="l" rtl="0">
              <a:lnSpc>
                <a:spcPct val="100000"/>
              </a:lnSpc>
              <a:spcAft>
                <a:spcPts val="600"/>
              </a:spcAft>
              <a:buClr>
                <a:srgbClr val="7F7F7F"/>
              </a:buClr>
              <a:buSzPts val="900"/>
              <a:buFont typeface="Arial"/>
              <a:buChar char="•"/>
            </a:pPr>
            <a:r>
              <a:rPr lang="en-US" sz="1000" b="1" i="0" u="none" strike="noStrike" cap="none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Optimization:</a:t>
            </a:r>
            <a:r>
              <a:rPr lang="en-US" sz="1000" b="0" i="0" u="none" strike="noStrike" cap="none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Vehicle routing (UPS saves their drivers 85 million miles per year with this gem!)</a:t>
            </a:r>
            <a:endParaRPr sz="1000" b="0" i="0" u="none" strike="noStrike" cap="none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1" name="Shape 41"/>
          <p:cNvCxnSpPr/>
          <p:nvPr/>
        </p:nvCxnSpPr>
        <p:spPr>
          <a:xfrm>
            <a:off x="5245998" y="7815781"/>
            <a:ext cx="4346100" cy="0"/>
          </a:xfrm>
          <a:prstGeom prst="straightConnector1">
            <a:avLst/>
          </a:prstGeom>
          <a:noFill/>
          <a:ln w="9525" cap="flat" cmpd="sng">
            <a:solidFill>
              <a:srgbClr val="58595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Shape 42"/>
          <p:cNvSpPr txBox="1"/>
          <p:nvPr/>
        </p:nvSpPr>
        <p:spPr>
          <a:xfrm>
            <a:off x="685800" y="532375"/>
            <a:ext cx="6282300" cy="329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Algorithms - Leveraging Data for Exponential Growth</a:t>
            </a:r>
            <a:endParaRPr sz="1400" b="0" i="0" u="none" strike="noStrike" cap="none">
              <a:solidFill>
                <a:srgbClr val="6D26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Shape 43"/>
          <p:cNvCxnSpPr/>
          <p:nvPr/>
        </p:nvCxnSpPr>
        <p:spPr>
          <a:xfrm>
            <a:off x="3783029" y="1197864"/>
            <a:ext cx="0" cy="6060900"/>
          </a:xfrm>
          <a:prstGeom prst="straightConnector1">
            <a:avLst/>
          </a:prstGeom>
          <a:noFill/>
          <a:ln w="9525" cap="flat" cmpd="sng">
            <a:solidFill>
              <a:srgbClr val="6D266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Shape 44"/>
          <p:cNvSpPr txBox="1"/>
          <p:nvPr/>
        </p:nvSpPr>
        <p:spPr>
          <a:xfrm>
            <a:off x="1428708" y="7400184"/>
            <a:ext cx="81681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4285"/>
              </a:lnSpc>
              <a:buClr>
                <a:srgbClr val="7F7F7F"/>
              </a:buClr>
              <a:buSzPts val="700"/>
            </a:pPr>
            <a:r>
              <a:rPr lang="en-US" sz="7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Work licensed under Creative Commons Attribution-</a:t>
            </a:r>
            <a:r>
              <a:rPr lang="en-US" sz="700" b="0" i="0" u="none" strike="noStrike" cap="none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NoDerivatives</a:t>
            </a:r>
            <a:r>
              <a:rPr lang="en-US" sz="7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4.0 International License. By Growth Institute Inc. For a copy of this license, http://</a:t>
            </a:r>
            <a:r>
              <a:rPr lang="en-US" sz="700" b="0" i="0" u="none" strike="noStrike" cap="none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creativecommons.org</a:t>
            </a:r>
            <a:r>
              <a:rPr lang="en-US" sz="7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/licenses/by-</a:t>
            </a:r>
            <a:r>
              <a:rPr lang="en-US" sz="700" b="0" i="0" u="none" strike="noStrike" cap="none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nd</a:t>
            </a:r>
            <a:r>
              <a:rPr lang="en-US" sz="7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/4.0/ </a:t>
            </a:r>
            <a:br>
              <a:rPr lang="en-US" sz="7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7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Rev 1.2 2019-01-06  </a:t>
            </a:r>
            <a:r>
              <a:rPr lang="en-US" sz="700" b="1" dirty="0">
                <a:solidFill>
                  <a:srgbClr val="6B296D"/>
                </a:solidFill>
                <a:latin typeface="Open Sans"/>
                <a:ea typeface="Open Sans"/>
                <a:cs typeface="Open Sans"/>
                <a:sym typeface="Open Sans"/>
              </a:rPr>
              <a:t>TO LEARN HOW TO USE THIS TOOL, VISIT </a:t>
            </a:r>
            <a:r>
              <a:rPr lang="en-US" sz="700" b="1" i="0" u="none" strike="noStrike" cap="none" dirty="0" err="1">
                <a:solidFill>
                  <a:srgbClr val="6B296D"/>
                </a:solidFill>
                <a:latin typeface="Open Sans"/>
                <a:ea typeface="Open Sans"/>
                <a:cs typeface="Open Sans"/>
                <a:sym typeface="Open Sans"/>
              </a:rPr>
              <a:t>www.growthinstitute.com</a:t>
            </a:r>
            <a:r>
              <a:rPr lang="en-US" sz="700" b="1" i="0" u="none" strike="noStrike" cap="none" dirty="0">
                <a:solidFill>
                  <a:srgbClr val="6B296D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en-US" sz="700" b="1" i="0" u="none" strike="noStrike" cap="none" dirty="0" err="1">
                <a:solidFill>
                  <a:srgbClr val="6B296D"/>
                </a:solidFill>
                <a:latin typeface="Open Sans"/>
                <a:ea typeface="Open Sans"/>
                <a:cs typeface="Open Sans"/>
                <a:sym typeface="Open Sans"/>
              </a:rPr>
              <a:t>exo</a:t>
            </a:r>
            <a:r>
              <a:rPr lang="en-US" sz="700" b="1" i="0" u="none" strike="noStrike" cap="none" dirty="0">
                <a:solidFill>
                  <a:srgbClr val="6B296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400" b="1" i="0" u="none" strike="noStrike" cap="none" dirty="0">
              <a:solidFill>
                <a:srgbClr val="6B296D"/>
              </a:solidFill>
            </a:endParaRPr>
          </a:p>
        </p:txBody>
      </p:sp>
      <p:sp>
        <p:nvSpPr>
          <p:cNvPr id="46" name="Shape 46"/>
          <p:cNvSpPr txBox="1"/>
          <p:nvPr/>
        </p:nvSpPr>
        <p:spPr>
          <a:xfrm>
            <a:off x="4093429" y="4840772"/>
            <a:ext cx="5156451" cy="241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Tips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3037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Struggling to accurately predict and decide? e.g. Inventory levels, job costing, which styles to order. If you could rapidly predict with near-100% accuracy, what would that do for you?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3037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Where could you automate a costly, repetitive task?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3037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Where might an algorithm (or AI) be used to enhance performance of a person? 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3037" lvl="0" indent="-165100" rtl="0"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ts val="1000"/>
              <a:buFont typeface="Open Sans"/>
              <a:buChar char="•"/>
            </a:pP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Do a cost-benefit analysis for implementing any algorithm. Will the results be worth the cost of developing the algorithm and “feeding” it with data?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3037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Read about Experimentation and download our Experimentation Tool here - https://</a:t>
            </a:r>
            <a:r>
              <a:rPr lang="en-US" sz="100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blog.growthinstitute.com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en-US" sz="100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exo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/experimentation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3037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Consider staff-on-demand - resources that you don’t ‘own’ - to quickly access expertise for your experiments. </a:t>
            </a:r>
            <a:endParaRPr sz="1000" b="0" i="0" u="none" strike="noStrike" cap="none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079125" y="1128999"/>
            <a:ext cx="2675321" cy="3781290"/>
            <a:chOff x="4005499" y="1186752"/>
            <a:chExt cx="2675321" cy="3781290"/>
          </a:xfrm>
        </p:grpSpPr>
        <p:pic>
          <p:nvPicPr>
            <p:cNvPr id="4" name="Picture 3" descr="Algorithms diagram1-B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6868" y="1186752"/>
              <a:ext cx="2663952" cy="3517392"/>
            </a:xfrm>
            <a:prstGeom prst="rect">
              <a:avLst/>
            </a:prstGeom>
          </p:spPr>
        </p:pic>
        <p:sp>
          <p:nvSpPr>
            <p:cNvPr id="39" name="Shape 39"/>
            <p:cNvSpPr txBox="1"/>
            <p:nvPr/>
          </p:nvSpPr>
          <p:spPr>
            <a:xfrm>
              <a:off x="4005499" y="1399154"/>
              <a:ext cx="452201" cy="1365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i="0" u="none" strike="noStrike" cap="none" dirty="0">
                  <a:solidFill>
                    <a:srgbClr val="008000"/>
                  </a:solidFill>
                  <a:latin typeface="Open Sans"/>
                  <a:ea typeface="Open Sans"/>
                  <a:cs typeface="Open Sans"/>
                  <a:sym typeface="Open Sans"/>
                </a:rPr>
                <a:t>START</a:t>
              </a:r>
              <a:endParaRPr sz="900" b="1" i="0" u="none" strike="noStrike" cap="none" dirty="0">
                <a:solidFill>
                  <a:srgbClr val="008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Shape 45"/>
            <p:cNvSpPr txBox="1"/>
            <p:nvPr/>
          </p:nvSpPr>
          <p:spPr>
            <a:xfrm>
              <a:off x="4352381" y="1679320"/>
              <a:ext cx="640926" cy="1867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i="0" u="none" strike="noStrike" cap="none" dirty="0">
                  <a:solidFill>
                    <a:srgbClr val="6D266E"/>
                  </a:solidFill>
                  <a:latin typeface="Open Sans"/>
                  <a:ea typeface="Open Sans"/>
                  <a:cs typeface="Open Sans"/>
                  <a:sym typeface="Open Sans"/>
                </a:rPr>
                <a:t>Boil water</a:t>
              </a:r>
              <a:endParaRPr sz="9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Shape 48"/>
            <p:cNvSpPr txBox="1"/>
            <p:nvPr/>
          </p:nvSpPr>
          <p:spPr>
            <a:xfrm>
              <a:off x="5719965" y="1669968"/>
              <a:ext cx="698452" cy="201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i="0" u="none" strike="noStrike" cap="none" dirty="0">
                  <a:solidFill>
                    <a:srgbClr val="6D266E"/>
                  </a:solidFill>
                  <a:latin typeface="Open Sans"/>
                  <a:ea typeface="Open Sans"/>
                  <a:cs typeface="Open Sans"/>
                  <a:sym typeface="Open Sans"/>
                </a:rPr>
                <a:t>Add tea bag</a:t>
              </a:r>
              <a:endParaRPr sz="9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Shape 49"/>
            <p:cNvSpPr txBox="1"/>
            <p:nvPr/>
          </p:nvSpPr>
          <p:spPr>
            <a:xfrm>
              <a:off x="5673799" y="2679015"/>
              <a:ext cx="900458" cy="1686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i="0" u="none" strike="noStrike" cap="none" dirty="0">
                  <a:solidFill>
                    <a:srgbClr val="6D266E"/>
                  </a:solidFill>
                  <a:latin typeface="Open Sans"/>
                  <a:ea typeface="Open Sans"/>
                  <a:cs typeface="Open Sans"/>
                  <a:sym typeface="Open Sans"/>
                </a:rPr>
                <a:t>Steep (3min)</a:t>
              </a:r>
              <a:endParaRPr sz="9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Shape 50"/>
            <p:cNvSpPr txBox="1"/>
            <p:nvPr/>
          </p:nvSpPr>
          <p:spPr>
            <a:xfrm>
              <a:off x="4422119" y="2746295"/>
              <a:ext cx="566768" cy="288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i="0" u="none" strike="noStrike" cap="none" dirty="0">
                  <a:solidFill>
                    <a:srgbClr val="6D266E"/>
                  </a:solidFill>
                  <a:latin typeface="Open Sans"/>
                  <a:ea typeface="Open Sans"/>
                  <a:cs typeface="Open Sans"/>
                  <a:sym typeface="Open Sans"/>
                </a:rPr>
                <a:t>Remove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i="0" u="none" strike="noStrike" cap="none" dirty="0">
                  <a:solidFill>
                    <a:srgbClr val="6D266E"/>
                  </a:solidFill>
                  <a:latin typeface="Open Sans"/>
                  <a:ea typeface="Open Sans"/>
                  <a:cs typeface="Open Sans"/>
                  <a:sym typeface="Open Sans"/>
                </a:rPr>
                <a:t>tea bag</a:t>
              </a:r>
              <a:endParaRPr sz="9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Shape 51"/>
            <p:cNvSpPr txBox="1"/>
            <p:nvPr/>
          </p:nvSpPr>
          <p:spPr>
            <a:xfrm>
              <a:off x="5632267" y="3468265"/>
              <a:ext cx="631318" cy="180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i="0" u="none" strike="noStrike" cap="none" dirty="0">
                  <a:solidFill>
                    <a:srgbClr val="6D266E"/>
                  </a:solidFill>
                  <a:latin typeface="Open Sans"/>
                  <a:ea typeface="Open Sans"/>
                  <a:cs typeface="Open Sans"/>
                  <a:sym typeface="Open Sans"/>
                </a:rPr>
                <a:t>Add milk</a:t>
              </a:r>
              <a:endParaRPr sz="9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Shape 52"/>
            <p:cNvSpPr txBox="1"/>
            <p:nvPr/>
          </p:nvSpPr>
          <p:spPr>
            <a:xfrm>
              <a:off x="5204102" y="4448264"/>
              <a:ext cx="773490" cy="2044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i="0" u="none" strike="noStrike" cap="none" dirty="0">
                  <a:solidFill>
                    <a:srgbClr val="6D266E"/>
                  </a:solidFill>
                  <a:latin typeface="Open Sans"/>
                  <a:ea typeface="Open Sans"/>
                  <a:cs typeface="Open Sans"/>
                  <a:sym typeface="Open Sans"/>
                </a:rPr>
                <a:t>Sip </a:t>
              </a:r>
              <a:r>
                <a:rPr lang="en-US" sz="900" b="1" i="0" u="none" strike="noStrike" cap="none" dirty="0" err="1">
                  <a:solidFill>
                    <a:srgbClr val="6D266E"/>
                  </a:solidFill>
                  <a:latin typeface="Open Sans"/>
                  <a:ea typeface="Open Sans"/>
                  <a:cs typeface="Open Sans"/>
                  <a:sym typeface="Open Sans"/>
                </a:rPr>
                <a:t>a’cuppa</a:t>
              </a:r>
              <a:endParaRPr sz="9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Shape 53"/>
            <p:cNvSpPr txBox="1"/>
            <p:nvPr/>
          </p:nvSpPr>
          <p:spPr>
            <a:xfrm>
              <a:off x="5854937" y="4801666"/>
              <a:ext cx="789136" cy="1663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 i="0" u="none" strike="noStrike" cap="none" dirty="0">
                  <a:solidFill>
                    <a:srgbClr val="953734"/>
                  </a:solidFill>
                  <a:latin typeface="Open Sans"/>
                  <a:ea typeface="Open Sans"/>
                  <a:cs typeface="Open Sans"/>
                  <a:sym typeface="Open Sans"/>
                </a:rPr>
                <a:t>STOP</a:t>
              </a:r>
              <a:endParaRPr sz="1050" b="1" i="0" u="none" strike="noStrike" cap="none" dirty="0">
                <a:solidFill>
                  <a:srgbClr val="95373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9" name="Shape 90"/>
          <p:cNvSpPr txBox="1"/>
          <p:nvPr/>
        </p:nvSpPr>
        <p:spPr>
          <a:xfrm>
            <a:off x="7073494" y="1202975"/>
            <a:ext cx="2388140" cy="3606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rtl="0"/>
            <a:r>
              <a:rPr lang="en-US" sz="1200" b="1" dirty="0">
                <a:solidFill>
                  <a:srgbClr val="6B296D"/>
                </a:solidFill>
                <a:latin typeface="Open Sans"/>
                <a:ea typeface="Open Sans"/>
                <a:cs typeface="Open Sans"/>
                <a:sym typeface="Open Sans"/>
              </a:rPr>
              <a:t>Where to begin in your organization</a:t>
            </a:r>
          </a:p>
          <a:p>
            <a:pPr lvl="0" rtl="0"/>
            <a:endParaRPr lang="en-US" sz="1000" b="1" dirty="0">
              <a:solidFill>
                <a:srgbClr val="6B296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/>
            <a:endParaRPr lang="en-US" sz="700" dirty="0">
              <a:solidFill>
                <a:srgbClr val="58595B"/>
              </a:solidFill>
              <a:latin typeface="Open Sans"/>
              <a:cs typeface="Open Sans"/>
            </a:endParaRPr>
          </a:p>
          <a:p>
            <a:pPr marL="171450" lvl="0" indent="-171450" rtl="0">
              <a:spcAft>
                <a:spcPts val="90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lang="en-US" sz="1100" dirty="0">
                <a:solidFill>
                  <a:srgbClr val="58595B"/>
                </a:solidFill>
                <a:latin typeface="Open Sans"/>
                <a:cs typeface="Open Sans"/>
              </a:rPr>
              <a:t>Identify the problem or need you are trying to resolve</a:t>
            </a:r>
            <a:endParaRPr sz="1100" dirty="0">
              <a:solidFill>
                <a:srgbClr val="58595B"/>
              </a:solidFill>
              <a:latin typeface="Open Sans"/>
              <a:cs typeface="Open Sans"/>
            </a:endParaRPr>
          </a:p>
          <a:p>
            <a:pPr marL="171450" lvl="0" indent="-171450" rtl="0">
              <a:spcAft>
                <a:spcPts val="90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lang="en-US" sz="1100" dirty="0">
                <a:solidFill>
                  <a:srgbClr val="58595B"/>
                </a:solidFill>
                <a:latin typeface="Open Sans"/>
                <a:cs typeface="Open Sans"/>
              </a:rPr>
              <a:t>Identify the ‘customer’ with the problem (internal or external to the organization) </a:t>
            </a:r>
            <a:endParaRPr sz="1100" dirty="0">
              <a:solidFill>
                <a:srgbClr val="58595B"/>
              </a:solidFill>
              <a:latin typeface="Open Sans"/>
              <a:cs typeface="Open Sans"/>
            </a:endParaRPr>
          </a:p>
          <a:p>
            <a:pPr marL="171450" lvl="0" indent="-171450" rtl="0">
              <a:spcAft>
                <a:spcPts val="90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lang="en-US" sz="1100" dirty="0">
                <a:solidFill>
                  <a:srgbClr val="58595B"/>
                </a:solidFill>
                <a:latin typeface="Open Sans"/>
                <a:cs typeface="Open Sans"/>
              </a:rPr>
              <a:t>Identify the data you have</a:t>
            </a:r>
            <a:endParaRPr sz="1100" dirty="0">
              <a:solidFill>
                <a:srgbClr val="58595B"/>
              </a:solidFill>
              <a:latin typeface="Open Sans"/>
              <a:cs typeface="Open Sans"/>
            </a:endParaRPr>
          </a:p>
          <a:p>
            <a:pPr marL="171450" lvl="0" indent="-171450" rtl="0">
              <a:spcAft>
                <a:spcPts val="90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lang="en-US" sz="1100" dirty="0">
                <a:solidFill>
                  <a:srgbClr val="58595B"/>
                </a:solidFill>
                <a:latin typeface="Open Sans"/>
                <a:cs typeface="Open Sans"/>
              </a:rPr>
              <a:t>Identify the data you need</a:t>
            </a:r>
            <a:endParaRPr sz="1100" dirty="0">
              <a:solidFill>
                <a:srgbClr val="58595B"/>
              </a:solidFill>
              <a:latin typeface="Open Sans"/>
              <a:cs typeface="Open Sans"/>
            </a:endParaRPr>
          </a:p>
          <a:p>
            <a:pPr marL="171450" lvl="0" indent="-171450" rtl="0">
              <a:spcAft>
                <a:spcPts val="90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lang="en-US" sz="1100" dirty="0">
                <a:solidFill>
                  <a:srgbClr val="58595B"/>
                </a:solidFill>
                <a:latin typeface="Open Sans"/>
                <a:cs typeface="Open Sans"/>
              </a:rPr>
              <a:t>Set up and run experiments to learn about the problem, data and potential solutions</a:t>
            </a:r>
            <a:endParaRPr sz="1100" dirty="0">
              <a:solidFill>
                <a:srgbClr val="58595B"/>
              </a:solidFill>
              <a:latin typeface="Open Sans"/>
              <a:cs typeface="Open Sans"/>
            </a:endParaRPr>
          </a:p>
          <a:p>
            <a:pPr marL="171450" lvl="0" indent="-171450" rtl="0">
              <a:spcAft>
                <a:spcPts val="90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lang="en-US" sz="1100" dirty="0">
                <a:solidFill>
                  <a:srgbClr val="58595B"/>
                </a:solidFill>
                <a:latin typeface="Open Sans"/>
                <a:cs typeface="Open Sans"/>
              </a:rPr>
              <a:t>Recruit the right resources to support your decisions and actions.</a:t>
            </a:r>
            <a:endParaRPr sz="11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hape 59"/>
          <p:cNvCxnSpPr/>
          <p:nvPr/>
        </p:nvCxnSpPr>
        <p:spPr>
          <a:xfrm>
            <a:off x="5245998" y="7815781"/>
            <a:ext cx="4346100" cy="0"/>
          </a:xfrm>
          <a:prstGeom prst="straightConnector1">
            <a:avLst/>
          </a:prstGeom>
          <a:noFill/>
          <a:ln w="9525" cap="flat" cmpd="sng">
            <a:solidFill>
              <a:srgbClr val="58595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Shape 60"/>
          <p:cNvSpPr txBox="1"/>
          <p:nvPr/>
        </p:nvSpPr>
        <p:spPr>
          <a:xfrm>
            <a:off x="685775" y="532366"/>
            <a:ext cx="5064600" cy="28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Algorithms - Where to begin</a:t>
            </a:r>
            <a:endParaRPr sz="1400" b="0" i="0" u="none" strike="noStrike" cap="none" dirty="0">
              <a:solidFill>
                <a:srgbClr val="6D26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Shape 61"/>
          <p:cNvCxnSpPr/>
          <p:nvPr/>
        </p:nvCxnSpPr>
        <p:spPr>
          <a:xfrm>
            <a:off x="3628115" y="1195747"/>
            <a:ext cx="0" cy="6060900"/>
          </a:xfrm>
          <a:prstGeom prst="straightConnector1">
            <a:avLst/>
          </a:prstGeom>
          <a:noFill/>
          <a:ln w="9525" cap="flat" cmpd="sng">
            <a:solidFill>
              <a:srgbClr val="6D266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Shape 62"/>
          <p:cNvSpPr txBox="1"/>
          <p:nvPr/>
        </p:nvSpPr>
        <p:spPr>
          <a:xfrm>
            <a:off x="683760" y="1600200"/>
            <a:ext cx="2775300" cy="38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kern="1000" cap="none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What problem or challenge do you wish to solve? Who is the ‘customer’ for the solution?</a:t>
            </a:r>
            <a:endParaRPr sz="1000" b="0" i="0" u="none" strike="noStrike" kern="1000" cap="none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683760" y="3241399"/>
            <a:ext cx="2838000" cy="52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kern="1000" cap="none" spc="-2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If you didn’t have that problem, what would it mean to your organization? (what’s the value of </a:t>
            </a:r>
            <a:r>
              <a:rPr lang="en-US" sz="1000" b="0" i="1" u="none" strike="noStrike" kern="1000" cap="none" spc="-2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not</a:t>
            </a:r>
            <a:r>
              <a:rPr lang="en-US" sz="1000" b="0" i="0" u="none" strike="noStrike" kern="1000" cap="none" spc="-2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having the problem?)</a:t>
            </a:r>
            <a:endParaRPr sz="1000" b="0" i="0" u="none" strike="noStrike" kern="1000" cap="none" spc="-2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3748525" y="4983438"/>
            <a:ext cx="2838000" cy="381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kern="1000" cap="none" spc="-2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Who does this data and subsequent decisions affect? (Consider regulators e.g.</a:t>
            </a:r>
            <a:r>
              <a:rPr lang="en-US" sz="1000" kern="1000" spc="-2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GDPR in EU)</a:t>
            </a:r>
            <a:endParaRPr sz="1000" b="0" i="0" u="none" strike="noStrike" kern="1000" cap="none" spc="-2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748525" y="1600200"/>
            <a:ext cx="2751000" cy="654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kern="1000" cap="none" spc="-2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Do you have the data you need? If not, what</a:t>
            </a:r>
            <a:r>
              <a:rPr lang="en-US" sz="1000" kern="1000" spc="-2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00" b="0" i="0" u="none" strike="noStrike" kern="1000" cap="none" spc="-2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data do you need?  Where can it be found or captured?  (Some data can be purchased, other data is publicly available.)</a:t>
            </a:r>
            <a:endParaRPr sz="1000" b="0" i="0" u="none" strike="noStrike" kern="1000" cap="none" spc="-2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6805103" y="1600200"/>
            <a:ext cx="2775300" cy="10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kern="1000" cap="none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What </a:t>
            </a:r>
            <a:r>
              <a:rPr lang="en-US" sz="1000" kern="10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experiments could you run to to learn about the problem, data and potential </a:t>
            </a:r>
          </a:p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kern="10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solutions? </a:t>
            </a:r>
            <a:endParaRPr sz="1000" kern="10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ts val="1000"/>
              <a:buFont typeface="Arial"/>
              <a:buNone/>
            </a:pPr>
            <a:endParaRPr sz="1000" kern="10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i="1" kern="10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Use our </a:t>
            </a:r>
            <a:r>
              <a:rPr lang="en-US" sz="1000" b="1" i="1" kern="1000" spc="-2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ExO</a:t>
            </a:r>
            <a:r>
              <a:rPr lang="en-US" sz="1000" b="1" i="1" kern="10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Experimentation Tool</a:t>
            </a:r>
            <a:r>
              <a:rPr lang="en-US" sz="1000" i="1" kern="10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n-US" sz="1000" i="1" kern="10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i="1" kern="10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to design and run your experiments!</a:t>
            </a:r>
            <a:endParaRPr sz="1000" i="1" kern="10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i="1" kern="1000" spc="-2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blog.growthinstitute.com</a:t>
            </a:r>
            <a:r>
              <a:rPr lang="en-US" sz="1000" i="1" kern="10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en-US" sz="1000" i="1" kern="1000" spc="-2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exo</a:t>
            </a:r>
            <a:r>
              <a:rPr lang="en-US" sz="1000" i="1" kern="10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/experimentation</a:t>
            </a:r>
            <a:endParaRPr sz="1000" i="1" kern="10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ts val="1000"/>
              <a:buFont typeface="Arial"/>
              <a:buNone/>
            </a:pPr>
            <a:endParaRPr sz="1000" kern="10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6805103" y="5859903"/>
            <a:ext cx="2784299" cy="144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0" i="0" u="none" strike="noStrike" kern="1000" cap="none" spc="-2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See </a:t>
            </a:r>
            <a:r>
              <a:rPr lang="en-US" sz="1000" b="1" i="0" u="none" strike="noStrike" kern="1000" cap="none" spc="-2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Chapter 4 - Inside the Exponential Organization</a:t>
            </a:r>
            <a:r>
              <a:rPr lang="en-US" sz="1000" b="0" i="0" u="none" strike="noStrike" kern="1000" cap="none" spc="-2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in </a:t>
            </a:r>
            <a:r>
              <a:rPr lang="en-US" sz="1000" b="1" i="1" u="none" strike="noStrike" kern="1000" cap="none" spc="-2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Exponential Organizations </a:t>
            </a:r>
            <a:r>
              <a:rPr lang="en-US" sz="1000" b="0" i="0" u="none" strike="noStrike" kern="1000" cap="none" spc="-2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by Salim Ismail, Michael S. Malone &amp; Yuri van Geest. The Exponential Organizations Master Business Course is a part of the Growth Institute MBD Program. To learn more, visit www.growthinstitute.com/exo</a:t>
            </a:r>
            <a:br>
              <a:rPr lang="en-US" sz="1000" b="0" i="0" u="none" strike="noStrike" kern="1000" cap="none" spc="-2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kern="1000" cap="none" spc="-2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Share this tool! blog.growthinstitute.com/exo/algorithms</a:t>
            </a:r>
            <a:endParaRPr sz="1000" b="0" i="0" u="none" strike="noStrike" kern="1000" cap="none" spc="-2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8" name="Shape 68"/>
          <p:cNvCxnSpPr/>
          <p:nvPr/>
        </p:nvCxnSpPr>
        <p:spPr>
          <a:xfrm>
            <a:off x="6684616" y="1195747"/>
            <a:ext cx="0" cy="6060900"/>
          </a:xfrm>
          <a:prstGeom prst="straightConnector1">
            <a:avLst/>
          </a:prstGeom>
          <a:noFill/>
          <a:ln w="9525" cap="flat" cmpd="sng">
            <a:solidFill>
              <a:srgbClr val="6D266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Shape 69"/>
          <p:cNvSpPr txBox="1"/>
          <p:nvPr/>
        </p:nvSpPr>
        <p:spPr>
          <a:xfrm>
            <a:off x="683760" y="5285238"/>
            <a:ext cx="2838000" cy="378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kern="1000" cap="none" spc="-2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How long have you been working on this problem? </a:t>
            </a:r>
            <a:r>
              <a:rPr lang="en-US" sz="1000" kern="1000" spc="-2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What have you tried?</a:t>
            </a:r>
            <a:endParaRPr sz="1000" b="0" i="0" u="none" strike="noStrike" kern="1000" cap="none" spc="-2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683760" y="1202203"/>
            <a:ext cx="2794922" cy="292200"/>
          </a:xfrm>
          <a:prstGeom prst="rect">
            <a:avLst/>
          </a:prstGeom>
          <a:solidFill>
            <a:srgbClr val="6D266E"/>
          </a:solidFill>
          <a:ln w="9525" cap="flat" cmpd="sng">
            <a:solidFill>
              <a:srgbClr val="6D26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Problem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3748525" y="1202203"/>
            <a:ext cx="2798654" cy="292200"/>
          </a:xfrm>
          <a:prstGeom prst="rect">
            <a:avLst/>
          </a:prstGeom>
          <a:solidFill>
            <a:srgbClr val="6D266E"/>
          </a:solidFill>
          <a:ln w="9525" cap="flat" cmpd="sng">
            <a:solidFill>
              <a:srgbClr val="6D26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Data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6805103" y="1202203"/>
            <a:ext cx="2795886" cy="292200"/>
          </a:xfrm>
          <a:prstGeom prst="rect">
            <a:avLst/>
          </a:prstGeom>
          <a:solidFill>
            <a:srgbClr val="6D266E"/>
          </a:solidFill>
          <a:ln w="9525" cap="flat" cmpd="sng">
            <a:solidFill>
              <a:srgbClr val="6D26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Solution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1428708" y="7400184"/>
            <a:ext cx="81681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</a:pPr>
            <a:r>
              <a:rPr lang="en-US" sz="7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Work licensed under Creative Commons Attribution-</a:t>
            </a:r>
            <a:r>
              <a:rPr lang="en-US" sz="700" b="0" i="0" u="none" strike="noStrike" cap="none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NoDerivatives</a:t>
            </a:r>
            <a:r>
              <a:rPr lang="en-US" sz="7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4.0 International License. By Growth Institute Inc. For a copy of this license, http://</a:t>
            </a:r>
            <a:r>
              <a:rPr lang="en-US" sz="700" b="0" i="0" u="none" strike="noStrike" cap="none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creativecommons.org</a:t>
            </a:r>
            <a:r>
              <a:rPr lang="en-US" sz="7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/licenses/by-</a:t>
            </a:r>
            <a:r>
              <a:rPr lang="en-US" sz="700" b="0" i="0" u="none" strike="noStrike" cap="none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nd</a:t>
            </a:r>
            <a:r>
              <a:rPr lang="en-US" sz="7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/4.0/ </a:t>
            </a:r>
            <a:br>
              <a:rPr lang="en-US" sz="7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7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Rev 1.2 2019-01-06  </a:t>
            </a:r>
            <a:r>
              <a:rPr lang="en-US" sz="700" b="1" i="0" u="none" strike="noStrike" cap="none" dirty="0">
                <a:solidFill>
                  <a:srgbClr val="6B296D"/>
                </a:solidFill>
                <a:latin typeface="Open Sans"/>
                <a:ea typeface="Open Sans"/>
                <a:cs typeface="Open Sans"/>
                <a:sym typeface="Open Sans"/>
              </a:rPr>
              <a:t>TO LEARN HOW TO USE THIS TOOL, VISIT </a:t>
            </a:r>
            <a:r>
              <a:rPr lang="en-US" sz="700" b="1" i="0" u="none" strike="noStrike" cap="none" dirty="0" err="1">
                <a:solidFill>
                  <a:srgbClr val="6B296D"/>
                </a:solidFill>
                <a:latin typeface="Open Sans"/>
                <a:ea typeface="Open Sans"/>
                <a:cs typeface="Open Sans"/>
                <a:sym typeface="Open Sans"/>
              </a:rPr>
              <a:t>www.growthinstitute.com</a:t>
            </a:r>
            <a:r>
              <a:rPr lang="en-US" sz="700" b="1" i="0" u="none" strike="noStrike" cap="none" dirty="0">
                <a:solidFill>
                  <a:srgbClr val="6B296D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en-US" sz="700" b="1" i="0" u="none" strike="noStrike" cap="none" dirty="0" err="1">
                <a:solidFill>
                  <a:srgbClr val="6B296D"/>
                </a:solidFill>
                <a:latin typeface="Open Sans"/>
                <a:ea typeface="Open Sans"/>
                <a:cs typeface="Open Sans"/>
                <a:sym typeface="Open Sans"/>
              </a:rPr>
              <a:t>exo</a:t>
            </a:r>
            <a:r>
              <a:rPr lang="en-US" sz="700" b="1" i="0" u="none" strike="noStrike" cap="none" dirty="0">
                <a:solidFill>
                  <a:srgbClr val="6B296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400" b="1" i="0" u="none" strike="noStrike" cap="none" dirty="0">
              <a:solidFill>
                <a:srgbClr val="6B296D"/>
              </a:solidFill>
              <a:sym typeface="Arial"/>
            </a:endParaRP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 amt="72000"/>
          </a:blip>
          <a:stretch>
            <a:fillRect/>
          </a:stretch>
        </p:blipFill>
        <p:spPr>
          <a:xfrm>
            <a:off x="9050474" y="1989272"/>
            <a:ext cx="505551" cy="50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660</Words>
  <Application>Microsoft Macintosh PowerPoint</Application>
  <PresentationFormat>Custom</PresentationFormat>
  <Paragraphs>76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Open Sans</vt:lpstr>
      <vt:lpstr>Calibri</vt:lpstr>
      <vt:lpstr>Arial</vt:lpstr>
      <vt:lpstr>Office Theme</vt:lpstr>
      <vt:lpstr>PowerPoint Presentation</vt:lpstr>
      <vt:lpstr>PowerPoint Presentation</vt:lpstr>
    </vt:vector>
  </TitlesOfParts>
  <Manager/>
  <Company>GrowthInstitute.com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GGI ExO Tools - Algorithms</dc:subject>
  <dc:creator>Gary Ralston</dc:creator>
  <cp:keywords/>
  <dc:description>Gazelles Growth Institute - ExO Tools Algorithms form_x000d__x000d_Form created/curated for Gazelles Growth Institute (growthinstitute.com) by Ann and Gary Ralston (ralstonconsulting.com)_x000d__x000d_Thanks to our contributors: _x000d_Alex Faust_x000d_Andrea Argomedo-Halliday_x000d_Ann Ralston_x000d_Bahaa Moukadam_x000d_Emilie Sydney-Smith_x000d_Gary Ralston_x000d_Jabeen Quadir_x000d_Josh Zollweg_x000d_Kent Langley_x000d_Michał Monit_x000d_Péter Kristóf_x000d__x000d_License:_x000d_Work licensed under Creative Commons Attribution-NoDerivatives 4.0 International License. By Growth Institute Inc. For a copy of this license, http://creativecommons.org/licenses/by-nd/4.0/ Rev 1.2 2019-01-06  _x000d__x000d_Repositories:_x000d_	•	GITHUB - https://github.com/exofoundation/ExO-Tool-Kit/releases_x000d_	•	GGI Internal Archives_x000d_	•	https://info.growthinstitute.com/algorithms_x000d_	•	NEW ExOLever</dc:description>
  <cp:lastModifiedBy>Gary Ralston</cp:lastModifiedBy>
  <cp:revision>20</cp:revision>
  <cp:lastPrinted>2019-01-07T01:19:03Z</cp:lastPrinted>
  <dcterms:modified xsi:type="dcterms:W3CDTF">2019-01-07T01:52:56Z</dcterms:modified>
  <cp:category/>
</cp:coreProperties>
</file>