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
  </p:notesMasterIdLst>
  <p:sldIdLst>
    <p:sldId id="257" r:id="rId2"/>
    <p:sldId id="258" r:id="rId3"/>
    <p:sldId id="259" r:id="rId4"/>
  </p:sldIdLst>
  <p:sldSz cx="100584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A72"/>
    <a:srgbClr val="21295E"/>
    <a:srgbClr val="31A2C4"/>
    <a:srgbClr val="79BDCA"/>
    <a:srgbClr val="F18025"/>
    <a:srgbClr val="38B7D5"/>
    <a:srgbClr val="58595B"/>
    <a:srgbClr val="BE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34" autoAdjust="0"/>
    <p:restoredTop sz="50000" autoAdjust="0"/>
  </p:normalViewPr>
  <p:slideViewPr>
    <p:cSldViewPr snapToGrid="0" snapToObjects="1">
      <p:cViewPr varScale="1">
        <p:scale>
          <a:sx n="148" d="100"/>
          <a:sy n="148" d="100"/>
        </p:scale>
        <p:origin x="2840" y="200"/>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643412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80" name="Shape 80"/>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03" name="Shape 103"/>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TP Blue 30739F" type="blank">
  <p:cSld name="BLANK">
    <p:spTree>
      <p:nvGrpSpPr>
        <p:cNvPr id="1" name="Shape 12"/>
        <p:cNvGrpSpPr/>
        <p:nvPr/>
      </p:nvGrpSpPr>
      <p:grpSpPr>
        <a:xfrm>
          <a:off x="0" y="0"/>
          <a:ext cx="0" cy="0"/>
          <a:chOff x="0" y="0"/>
          <a:chExt cx="0" cy="0"/>
        </a:xfrm>
      </p:grpSpPr>
      <p:sp>
        <p:nvSpPr>
          <p:cNvPr id="13" name="Shape 13"/>
          <p:cNvSpPr/>
          <p:nvPr/>
        </p:nvSpPr>
        <p:spPr>
          <a:xfrm>
            <a:off x="457200" y="532221"/>
            <a:ext cx="107438" cy="222868"/>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rgbClr val="58595B"/>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CALE Violet 6D266E">
  <p:cSld name="SCALE Violet 6D266E">
    <p:spTree>
      <p:nvGrpSpPr>
        <p:cNvPr id="1" name="Shape 14"/>
        <p:cNvGrpSpPr/>
        <p:nvPr/>
      </p:nvGrpSpPr>
      <p:grpSpPr>
        <a:xfrm>
          <a:off x="0" y="0"/>
          <a:ext cx="0" cy="0"/>
          <a:chOff x="0" y="0"/>
          <a:chExt cx="0" cy="0"/>
        </a:xfrm>
      </p:grpSpPr>
      <p:sp>
        <p:nvSpPr>
          <p:cNvPr id="15" name="Shape 15"/>
          <p:cNvSpPr/>
          <p:nvPr/>
        </p:nvSpPr>
        <p:spPr>
          <a:xfrm>
            <a:off x="457200" y="532366"/>
            <a:ext cx="107438" cy="222868"/>
          </a:xfrm>
          <a:prstGeom prst="rect">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DEAS Blue 2C3A72">
  <p:cSld name="IDEAS Blue 2C3A72">
    <p:spTree>
      <p:nvGrpSpPr>
        <p:cNvPr id="1" name="Shape 16"/>
        <p:cNvGrpSpPr/>
        <p:nvPr/>
      </p:nvGrpSpPr>
      <p:grpSpPr>
        <a:xfrm>
          <a:off x="0" y="0"/>
          <a:ext cx="0" cy="0"/>
          <a:chOff x="0" y="0"/>
          <a:chExt cx="0" cy="0"/>
        </a:xfrm>
      </p:grpSpPr>
      <p:sp>
        <p:nvSpPr>
          <p:cNvPr id="17" name="Shape 17"/>
          <p:cNvSpPr/>
          <p:nvPr/>
        </p:nvSpPr>
        <p:spPr>
          <a:xfrm>
            <a:off x="457200" y="532366"/>
            <a:ext cx="107438" cy="222868"/>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ther Red BE1E2D">
  <p:cSld name="Other Red BE1E2D">
    <p:spTree>
      <p:nvGrpSpPr>
        <p:cNvPr id="1" name="Shape 18"/>
        <p:cNvGrpSpPr/>
        <p:nvPr/>
      </p:nvGrpSpPr>
      <p:grpSpPr>
        <a:xfrm>
          <a:off x="0" y="0"/>
          <a:ext cx="0" cy="0"/>
          <a:chOff x="0" y="0"/>
          <a:chExt cx="0" cy="0"/>
        </a:xfrm>
      </p:grpSpPr>
      <p:sp>
        <p:nvSpPr>
          <p:cNvPr id="19" name="Shape 19"/>
          <p:cNvSpPr/>
          <p:nvPr/>
        </p:nvSpPr>
        <p:spPr>
          <a:xfrm>
            <a:off x="457200" y="532366"/>
            <a:ext cx="107438" cy="222868"/>
          </a:xfrm>
          <a:prstGeom prst="rect">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eeper of the Master Elements">
  <p:cSld name="Keeper of the Master Elements">
    <p:spTree>
      <p:nvGrpSpPr>
        <p:cNvPr id="1" name="Shape 20"/>
        <p:cNvGrpSpPr/>
        <p:nvPr/>
      </p:nvGrpSpPr>
      <p:grpSpPr>
        <a:xfrm>
          <a:off x="0" y="0"/>
          <a:ext cx="0" cy="0"/>
          <a:chOff x="0" y="0"/>
          <a:chExt cx="0" cy="0"/>
        </a:xfrm>
      </p:grpSpPr>
      <p:sp>
        <p:nvSpPr>
          <p:cNvPr id="21" name="Shape 21"/>
          <p:cNvSpPr txBox="1"/>
          <p:nvPr/>
        </p:nvSpPr>
        <p:spPr>
          <a:xfrm>
            <a:off x="685800" y="532366"/>
            <a:ext cx="5064683" cy="20005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300">
                <a:solidFill>
                  <a:srgbClr val="58595B"/>
                </a:solidFill>
                <a:latin typeface="Open Sans"/>
                <a:ea typeface="Open Sans"/>
                <a:cs typeface="Open Sans"/>
                <a:sym typeface="Open Sans"/>
              </a:rPr>
              <a:t>Keeper of the Master Elements</a:t>
            </a:r>
            <a:endParaRPr/>
          </a:p>
        </p:txBody>
      </p:sp>
      <p:sp>
        <p:nvSpPr>
          <p:cNvPr id="22" name="Shape 22"/>
          <p:cNvSpPr/>
          <p:nvPr/>
        </p:nvSpPr>
        <p:spPr>
          <a:xfrm>
            <a:off x="457200" y="532366"/>
            <a:ext cx="107438" cy="222868"/>
          </a:xfrm>
          <a:prstGeom prst="rect">
            <a:avLst/>
          </a:prstGeom>
          <a:solidFill>
            <a:srgbClr val="3289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3" name="Shape 23"/>
          <p:cNvSpPr txBox="1"/>
          <p:nvPr/>
        </p:nvSpPr>
        <p:spPr>
          <a:xfrm>
            <a:off x="5387798" y="7024404"/>
            <a:ext cx="4250649"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0" i="1">
                <a:solidFill>
                  <a:srgbClr val="7F7F7F"/>
                </a:solidFill>
                <a:latin typeface="Open Sans"/>
                <a:ea typeface="Open Sans"/>
                <a:cs typeface="Open Sans"/>
                <a:sym typeface="Open Sans"/>
              </a:rPr>
              <a:t>The Exponential Organizations Master Business Course is a part of the MBD Program. To learn more, visit www.growthinstitute.com/exo</a:t>
            </a:r>
            <a:endParaRPr sz="800" b="0" i="1">
              <a:solidFill>
                <a:srgbClr val="7F7F7F"/>
              </a:solidFill>
              <a:latin typeface="Open Sans"/>
              <a:ea typeface="Open Sans"/>
              <a:cs typeface="Open Sans"/>
              <a:sym typeface="Open Sans"/>
            </a:endParaRPr>
          </a:p>
        </p:txBody>
      </p:sp>
      <p:sp>
        <p:nvSpPr>
          <p:cNvPr id="24" name="Shape 24"/>
          <p:cNvSpPr txBox="1"/>
          <p:nvPr/>
        </p:nvSpPr>
        <p:spPr>
          <a:xfrm>
            <a:off x="1428708" y="7400184"/>
            <a:ext cx="8168218" cy="258571"/>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Clr>
                <a:srgbClr val="7F7F7F"/>
              </a:buClr>
              <a:buSzPts val="700"/>
              <a:buFont typeface="Arial"/>
              <a:buNone/>
            </a:pPr>
            <a:r>
              <a:rPr lang="en-US" sz="700" b="0" i="0">
                <a:solidFill>
                  <a:srgbClr val="7F7F7F"/>
                </a:solidFill>
                <a:latin typeface="Open Sans"/>
                <a:ea typeface="Open Sans"/>
                <a:cs typeface="Open Sans"/>
                <a:sym typeface="Open Sans"/>
              </a:rPr>
              <a:t>This work is licensed under the Creative Commons Attribution-ShareAlike 4.0 International License. It is attributed to Ralston Consulting Inc. for Growth Institute, Inc. </a:t>
            </a:r>
            <a:br>
              <a:rPr lang="en-US" sz="700" b="0" i="0">
                <a:solidFill>
                  <a:srgbClr val="7F7F7F"/>
                </a:solidFill>
                <a:latin typeface="Open Sans"/>
                <a:ea typeface="Open Sans"/>
                <a:cs typeface="Open Sans"/>
                <a:sym typeface="Open Sans"/>
              </a:rPr>
            </a:br>
            <a:r>
              <a:rPr lang="en-US" sz="700" b="0" i="0">
                <a:solidFill>
                  <a:srgbClr val="7F7F7F"/>
                </a:solidFill>
                <a:latin typeface="Open Sans"/>
                <a:ea typeface="Open Sans"/>
                <a:cs typeface="Open Sans"/>
                <a:sym typeface="Open Sans"/>
              </a:rPr>
              <a:t>To view a copy of this license, visit http://creativecommons.org/licenses/by-sa/4.0/ or send a letter to Creative Commons, PO Box 1866, Mountain View, CA 94042, USA.</a:t>
            </a:r>
            <a:endParaRPr/>
          </a:p>
        </p:txBody>
      </p:sp>
      <p:sp>
        <p:nvSpPr>
          <p:cNvPr id="25" name="Shape 25"/>
          <p:cNvSpPr/>
          <p:nvPr/>
        </p:nvSpPr>
        <p:spPr>
          <a:xfrm>
            <a:off x="685800" y="1143000"/>
            <a:ext cx="8915400" cy="6219701"/>
          </a:xfrm>
          <a:prstGeom prst="rect">
            <a:avLst/>
          </a:prstGeom>
          <a:noFill/>
          <a:ln w="9525" cap="flat" cmpd="sng">
            <a:solidFill>
              <a:srgbClr val="BFBFB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6" name="Shape 26"/>
          <p:cNvSpPr/>
          <p:nvPr/>
        </p:nvSpPr>
        <p:spPr>
          <a:xfrm>
            <a:off x="1296163" y="2670996"/>
            <a:ext cx="641562" cy="641562"/>
          </a:xfrm>
          <a:prstGeom prst="teardrop">
            <a:avLst>
              <a:gd name="adj" fmla="val 100000"/>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7" name="Shape 27"/>
          <p:cNvSpPr/>
          <p:nvPr/>
        </p:nvSpPr>
        <p:spPr>
          <a:xfrm>
            <a:off x="1296163" y="3635169"/>
            <a:ext cx="641562" cy="641562"/>
          </a:xfrm>
          <a:prstGeom prst="teardrop">
            <a:avLst>
              <a:gd name="adj" fmla="val 100000"/>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8" name="Shape 28"/>
          <p:cNvSpPr/>
          <p:nvPr/>
        </p:nvSpPr>
        <p:spPr>
          <a:xfrm>
            <a:off x="1296163" y="4625528"/>
            <a:ext cx="641562" cy="641562"/>
          </a:xfrm>
          <a:prstGeom prst="teardrop">
            <a:avLst>
              <a:gd name="adj" fmla="val 100000"/>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9" name="Shape 29"/>
          <p:cNvSpPr/>
          <p:nvPr/>
        </p:nvSpPr>
        <p:spPr>
          <a:xfrm>
            <a:off x="1296163" y="5602794"/>
            <a:ext cx="641562" cy="641562"/>
          </a:xfrm>
          <a:prstGeom prst="teardrop">
            <a:avLst>
              <a:gd name="adj" fmla="val 100000"/>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0" name="Shape 30"/>
          <p:cNvSpPr txBox="1"/>
          <p:nvPr/>
        </p:nvSpPr>
        <p:spPr>
          <a:xfrm>
            <a:off x="1296163" y="1977060"/>
            <a:ext cx="3102949" cy="27699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rgbClr val="58595B"/>
                </a:solidFill>
                <a:latin typeface="Open Sans"/>
                <a:ea typeface="Open Sans"/>
                <a:cs typeface="Open Sans"/>
                <a:sym typeface="Open Sans"/>
              </a:rPr>
              <a:t>Suggested 4 color palette:</a:t>
            </a:r>
            <a:endParaRPr/>
          </a:p>
        </p:txBody>
      </p:sp>
      <p:sp>
        <p:nvSpPr>
          <p:cNvPr id="31" name="Shape 31"/>
          <p:cNvSpPr txBox="1"/>
          <p:nvPr/>
        </p:nvSpPr>
        <p:spPr>
          <a:xfrm>
            <a:off x="2186460" y="2579343"/>
            <a:ext cx="2212652" cy="3785652"/>
          </a:xfrm>
          <a:prstGeom prst="rect">
            <a:avLst/>
          </a:prstGeom>
          <a:noFill/>
          <a:ln>
            <a:noFill/>
          </a:ln>
        </p:spPr>
        <p:txBody>
          <a:bodyPr spcFirstLastPara="1" wrap="square" lIns="0" tIns="45700" rIns="0" bIns="0" anchor="t" anchorCtr="0">
            <a:noAutofit/>
          </a:bodyPr>
          <a:lstStyle/>
          <a:p>
            <a:pPr marL="0" marR="0" lvl="0" indent="0" algn="l" rtl="0">
              <a:spcBef>
                <a:spcPts val="0"/>
              </a:spcBef>
              <a:spcAft>
                <a:spcPts val="0"/>
              </a:spcAft>
              <a:buNone/>
            </a:pPr>
            <a:r>
              <a:rPr lang="en-US" sz="1600" b="1">
                <a:solidFill>
                  <a:srgbClr val="30739F"/>
                </a:solidFill>
                <a:latin typeface="Open Sans"/>
                <a:ea typeface="Open Sans"/>
                <a:cs typeface="Open Sans"/>
                <a:sym typeface="Open Sans"/>
              </a:rPr>
              <a:t>MTP Tool - Blue 1</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HEX: 30739F</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RGB:  48   115   159</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2C3A72"/>
                </a:solidFill>
                <a:latin typeface="Open Sans"/>
                <a:ea typeface="Open Sans"/>
                <a:cs typeface="Open Sans"/>
                <a:sym typeface="Open Sans"/>
              </a:rPr>
              <a:t>IDEAS Tools - Blue 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HEX: 2C3A72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RGB:  44   58   114</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6D266E"/>
                </a:solidFill>
                <a:latin typeface="Open Sans"/>
                <a:ea typeface="Open Sans"/>
                <a:cs typeface="Open Sans"/>
                <a:sym typeface="Open Sans"/>
              </a:rPr>
              <a:t>SCALE Tools – Violet</a:t>
            </a:r>
            <a:endParaRPr sz="1600" b="1">
              <a:solidFill>
                <a:srgbClr val="6D266E"/>
              </a:solidFill>
              <a:latin typeface="Open Sans"/>
              <a:ea typeface="Open Sans"/>
              <a:cs typeface="Open Sans"/>
              <a:sym typeface="Open Sans"/>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HEX: 6D266E</a:t>
            </a:r>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RGB:  109   38   110</a:t>
            </a:r>
            <a:endParaRPr sz="1600">
              <a:solidFill>
                <a:srgbClr val="6D266E"/>
              </a:solidFill>
              <a:latin typeface="Open Sans"/>
              <a:ea typeface="Open Sans"/>
              <a:cs typeface="Open Sans"/>
              <a:sym typeface="Open Sans"/>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BE1E2D"/>
                </a:solidFill>
                <a:latin typeface="Open Sans"/>
                <a:ea typeface="Open Sans"/>
                <a:cs typeface="Open Sans"/>
                <a:sym typeface="Open Sans"/>
              </a:rPr>
              <a:t>Other - Red 1</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HEX: BE1E2D</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RGB:  190   30   45</a:t>
            </a:r>
            <a:endParaRPr sz="1600">
              <a:solidFill>
                <a:srgbClr val="BE1E2D"/>
              </a:solidFill>
              <a:latin typeface="Open Sans"/>
              <a:ea typeface="Open Sans"/>
              <a:cs typeface="Open Sans"/>
              <a:sym typeface="Open Sans"/>
            </a:endParaRPr>
          </a:p>
        </p:txBody>
      </p:sp>
      <p:cxnSp>
        <p:nvCxnSpPr>
          <p:cNvPr id="32" name="Shape 32"/>
          <p:cNvCxnSpPr/>
          <p:nvPr/>
        </p:nvCxnSpPr>
        <p:spPr>
          <a:xfrm>
            <a:off x="5143500" y="1197260"/>
            <a:ext cx="0" cy="6060790"/>
          </a:xfrm>
          <a:prstGeom prst="straightConnector1">
            <a:avLst/>
          </a:prstGeom>
          <a:noFill/>
          <a:ln w="9525" cap="flat" cmpd="sng">
            <a:solidFill>
              <a:srgbClr val="30739F"/>
            </a:solidFill>
            <a:prstDash val="solid"/>
            <a:round/>
            <a:headEnd type="none" w="sm" len="sm"/>
            <a:tailEnd type="none" w="sm" len="sm"/>
          </a:ln>
        </p:spPr>
      </p:cxnSp>
      <p:cxnSp>
        <p:nvCxnSpPr>
          <p:cNvPr id="33" name="Shape 33"/>
          <p:cNvCxnSpPr/>
          <p:nvPr/>
        </p:nvCxnSpPr>
        <p:spPr>
          <a:xfrm>
            <a:off x="5245998" y="6825181"/>
            <a:ext cx="4346100" cy="0"/>
          </a:xfrm>
          <a:prstGeom prst="straightConnector1">
            <a:avLst/>
          </a:prstGeom>
          <a:noFill/>
          <a:ln w="9525" cap="flat" cmpd="sng">
            <a:solidFill>
              <a:srgbClr val="58595B"/>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685800" y="1197864"/>
            <a:ext cx="8915400" cy="6062472"/>
          </a:xfrm>
          <a:prstGeom prst="rect">
            <a:avLst/>
          </a:prstGeom>
          <a:noFill/>
          <a:ln w="9525" cap="flat" cmpd="sng">
            <a:solidFill>
              <a:schemeClr val="bg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cxnSp>
        <p:nvCxnSpPr>
          <p:cNvPr id="7" name="Shape 7"/>
          <p:cNvCxnSpPr/>
          <p:nvPr/>
        </p:nvCxnSpPr>
        <p:spPr>
          <a:xfrm>
            <a:off x="8070805" y="497351"/>
            <a:ext cx="0" cy="292608"/>
          </a:xfrm>
          <a:prstGeom prst="straightConnector1">
            <a:avLst/>
          </a:prstGeom>
          <a:noFill/>
          <a:ln w="9525" cap="flat" cmpd="sng">
            <a:solidFill>
              <a:srgbClr val="58595B"/>
            </a:solidFill>
            <a:prstDash val="solid"/>
            <a:round/>
            <a:headEnd type="none" w="sm" len="sm"/>
            <a:tailEnd type="none" w="sm" len="sm"/>
          </a:ln>
        </p:spPr>
      </p:cxnSp>
      <p:pic>
        <p:nvPicPr>
          <p:cNvPr id="8" name="Shape 8" descr="EXO logo.png"/>
          <p:cNvPicPr preferRelativeResize="0"/>
          <p:nvPr/>
        </p:nvPicPr>
        <p:blipFill rotWithShape="1">
          <a:blip r:embed="rId7">
            <a:alphaModFix/>
          </a:blip>
          <a:srcRect t="14944" b="14335"/>
          <a:stretch/>
        </p:blipFill>
        <p:spPr>
          <a:xfrm>
            <a:off x="6562497" y="499637"/>
            <a:ext cx="1408559" cy="288036"/>
          </a:xfrm>
          <a:prstGeom prst="rect">
            <a:avLst/>
          </a:prstGeom>
          <a:noFill/>
          <a:ln>
            <a:noFill/>
          </a:ln>
        </p:spPr>
      </p:pic>
      <p:pic>
        <p:nvPicPr>
          <p:cNvPr id="9" name="Shape 9" descr="GGI logo 2016.png"/>
          <p:cNvPicPr preferRelativeResize="0"/>
          <p:nvPr/>
        </p:nvPicPr>
        <p:blipFill rotWithShape="1">
          <a:blip r:embed="rId8">
            <a:alphaModFix/>
          </a:blip>
          <a:srcRect/>
          <a:stretch/>
        </p:blipFill>
        <p:spPr>
          <a:xfrm>
            <a:off x="8170556" y="499637"/>
            <a:ext cx="1430644" cy="288036"/>
          </a:xfrm>
          <a:prstGeom prst="rect">
            <a:avLst/>
          </a:prstGeom>
          <a:noFill/>
          <a:ln>
            <a:noFill/>
          </a:ln>
        </p:spPr>
      </p:pic>
      <p:pic>
        <p:nvPicPr>
          <p:cNvPr id="11" name="Shape 11"/>
          <p:cNvPicPr preferRelativeResize="0"/>
          <p:nvPr/>
        </p:nvPicPr>
        <p:blipFill rotWithShape="1">
          <a:blip r:embed="rId9">
            <a:alphaModFix/>
          </a:blip>
          <a:srcRect/>
          <a:stretch/>
        </p:blipFill>
        <p:spPr>
          <a:xfrm>
            <a:off x="685790" y="7400915"/>
            <a:ext cx="645150" cy="2257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amazon.com/dp/B00KWG9OF4/" TargetMode="External"/><Relationship Id="rId13" Type="http://schemas.openxmlformats.org/officeDocument/2006/relationships/image" Target="../media/image7.png"/><Relationship Id="rId3" Type="http://schemas.openxmlformats.org/officeDocument/2006/relationships/hyperlink" Target="https://www.scrumalliance.org/learn-about-scrum" TargetMode="External"/><Relationship Id="rId7" Type="http://schemas.openxmlformats.org/officeDocument/2006/relationships/hyperlink" Target="https://www.amazon.com/Scrum-Doing-Twice-Work-Half-ebook/dp/B00JI54HCU"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5.png"/><Relationship Id="rId5" Type="http://schemas.openxmlformats.org/officeDocument/2006/relationships/hyperlink" Target="https://www.holacracy.org/" TargetMode="External"/><Relationship Id="rId10" Type="http://schemas.openxmlformats.org/officeDocument/2006/relationships/hyperlink" Target="https://www.amazon.com/Reinventing-Organizations-Illustrated-Invitation-Conversation-ebook/dp/B01HTWF0YW" TargetMode="External"/><Relationship Id="rId4" Type="http://schemas.openxmlformats.org/officeDocument/2006/relationships/hyperlink" Target="https://www.amazon.com/Holacracy-Management-System-Rapidly-Changing-ebook/dp/B00PF6QM6K" TargetMode="External"/><Relationship Id="rId9" Type="http://schemas.openxmlformats.org/officeDocument/2006/relationships/hyperlink" Target="http://www.theokrguide.com/" TargetMode="External"/><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www.holacracy.org/resource/zappos/" TargetMode="External"/><Relationship Id="rId18" Type="http://schemas.openxmlformats.org/officeDocument/2006/relationships/hyperlink" Target="https://www.jimcollins.com/media_topics/GettingYourCoreValuesRight.html" TargetMode="External"/><Relationship Id="rId3" Type="http://schemas.openxmlformats.org/officeDocument/2006/relationships/hyperlink" Target="https://www.buurtzorg.com/about-us/buurtzorgmodel/" TargetMode="External"/><Relationship Id="rId21" Type="http://schemas.openxmlformats.org/officeDocument/2006/relationships/hyperlink" Target="https://blog.growthinstitute.com/exo/dashboards" TargetMode="External"/><Relationship Id="rId7" Type="http://schemas.openxmlformats.org/officeDocument/2006/relationships/image" Target="../media/image10.png"/><Relationship Id="rId12" Type="http://schemas.openxmlformats.org/officeDocument/2006/relationships/hyperlink" Target="https://www.amazon.com/Reinventing-Organizations-Illustrated-Invitation-Conversation-ebook/dp/B01HTWF0YW" TargetMode="External"/><Relationship Id="rId17" Type="http://schemas.openxmlformats.org/officeDocument/2006/relationships/hyperlink" Target="https://blog.growthinstitute.com/exo/massive-transformative-purpose" TargetMode="External"/><Relationship Id="rId2" Type="http://schemas.openxmlformats.org/officeDocument/2006/relationships/notesSlide" Target="../notesSlides/notesSlide2.xml"/><Relationship Id="rId16" Type="http://schemas.openxmlformats.org/officeDocument/2006/relationships/hyperlink" Target="http://www.valvesoftware.com/company/Valve_Handbook_LowRes.pdf" TargetMode="External"/><Relationship Id="rId20" Type="http://schemas.openxmlformats.org/officeDocument/2006/relationships/hyperlink" Target="https://www.amazon.com/Built-Last-Successful-Visionary-Essentials-ebook/dp/B0058DRSHW/" TargetMode="External"/><Relationship Id="rId1" Type="http://schemas.openxmlformats.org/officeDocument/2006/relationships/slideLayout" Target="../slideLayouts/slideLayout3.xml"/><Relationship Id="rId6" Type="http://schemas.openxmlformats.org/officeDocument/2006/relationships/hyperlink" Target="http://www.favi.com/en/" TargetMode="External"/><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hyperlink" Target="https://www.valvesoftware.com/en/about" TargetMode="External"/><Relationship Id="rId23" Type="http://schemas.openxmlformats.org/officeDocument/2006/relationships/image" Target="../media/image15.png"/><Relationship Id="rId10" Type="http://schemas.openxmlformats.org/officeDocument/2006/relationships/image" Target="../media/image13.png"/><Relationship Id="rId19" Type="http://schemas.openxmlformats.org/officeDocument/2006/relationships/hyperlink" Target="https://www.jimcollins.com/tools/vision-framework.pdf" TargetMode="External"/><Relationship Id="rId4" Type="http://schemas.openxmlformats.org/officeDocument/2006/relationships/hyperlink" Target="https://www.mckinsey.com/industries/financial-services/our-insights/ings-agile-transformation" TargetMode="External"/><Relationship Id="rId9" Type="http://schemas.openxmlformats.org/officeDocument/2006/relationships/image" Target="../media/image12.png"/><Relationship Id="rId14" Type="http://schemas.openxmlformats.org/officeDocument/2006/relationships/hyperlink" Target="https://www.zapposinsights.com/about/holacracy" TargetMode="External"/><Relationship Id="rId22" Type="http://schemas.openxmlformats.org/officeDocument/2006/relationships/hyperlink" Target="https://blog.growthinstitute.com/exo/experimenta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blog.growthinstitute.com/exo/experimenta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blog.growthinstitute.com/exo/staff-on-dem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p:nvPr/>
        </p:nvSpPr>
        <p:spPr>
          <a:xfrm>
            <a:off x="5142550" y="1197261"/>
            <a:ext cx="4468975" cy="970206"/>
          </a:xfrm>
          <a:prstGeom prst="rect">
            <a:avLst/>
          </a:prstGeom>
          <a:noFill/>
          <a:ln>
            <a:noFill/>
          </a:ln>
        </p:spPr>
        <p:txBody>
          <a:bodyPr spcFirstLastPara="1" wrap="square" lIns="182880" tIns="0" rIns="0" bIns="0" anchor="t" anchorCtr="0">
            <a:noAutofit/>
          </a:bodyPr>
          <a:lstStyle/>
          <a:p>
            <a:pPr lvl="0" rtl="0">
              <a:spcBef>
                <a:spcPts val="0"/>
              </a:spcBef>
              <a:spcAft>
                <a:spcPts val="0"/>
              </a:spcAft>
              <a:buNone/>
            </a:pPr>
            <a:r>
              <a:rPr lang="en-US" sz="1000" b="1" kern="1000"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Objectives and Key Results (OKRs) </a:t>
            </a:r>
            <a:r>
              <a:rPr lang="en-US" sz="1000"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This Shared Goals framework from Andy Grove at Intel is now practiced at Google, LinkedIn, </a:t>
            </a:r>
            <a:r>
              <a:rPr lang="en-US" sz="1000" kern="100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Dropbox</a:t>
            </a:r>
            <a:r>
              <a:rPr lang="en-US" sz="1000"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and others. Essentially, the company sets annual and quarterly goals. Teams and individuals then create their own OKRs, aligning with the company’s objective, but they do so all at once, in negotiation with each other.</a:t>
            </a:r>
            <a:endParaRPr sz="1000"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84" name="Shape 84"/>
          <p:cNvSpPr txBox="1"/>
          <p:nvPr/>
        </p:nvSpPr>
        <p:spPr>
          <a:xfrm>
            <a:off x="685800" y="1197261"/>
            <a:ext cx="4266441" cy="3927350"/>
          </a:xfrm>
          <a:prstGeom prst="rect">
            <a:avLst/>
          </a:prstGeom>
          <a:noFill/>
          <a:ln>
            <a:noFill/>
          </a:ln>
        </p:spPr>
        <p:txBody>
          <a:bodyPr spcFirstLastPara="1" wrap="square" lIns="0" tIns="0" rIns="182880" bIns="0" anchor="t" anchorCtr="0">
            <a:noAutofit/>
          </a:bodyPr>
          <a:lstStyle/>
          <a:p>
            <a:pPr marL="0" lvl="0" indent="0" rtl="0">
              <a:spcAft>
                <a:spcPts val="0"/>
              </a:spcAft>
              <a:buNone/>
            </a:pPr>
            <a:r>
              <a:rPr lang="en-US" sz="1000" b="1"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Autonomy -</a:t>
            </a:r>
            <a:r>
              <a:rPr lang="en-US" sz="1000"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Exponential Organizations (</a:t>
            </a:r>
            <a:r>
              <a:rPr lang="en-US" sz="100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ExOs</a:t>
            </a:r>
            <a:r>
              <a:rPr lang="en-US"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harness the </a:t>
            </a:r>
            <a:r>
              <a:rPr lang="en-US" sz="100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ExO</a:t>
            </a:r>
            <a:r>
              <a:rPr lang="en-US"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attribute, Autonomy, to be more resilient, adaptive and scalable. In the increasingly dynamic and complex environments of the 21st century, these qualities often make the difference between success and extinction. </a:t>
            </a:r>
            <a:r>
              <a:rPr lang="en-US" sz="1000" dirty="0">
                <a:solidFill>
                  <a:srgbClr val="58595B"/>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Self-organizing, multi-disciplinary teams are formed. These teams have the authority and accountability to make decisions and choose how to accomplish their goals.</a:t>
            </a:r>
            <a:r>
              <a:rPr lang="en-US"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t>
            </a:r>
            <a:endParaRPr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rtl="0">
              <a:spcAft>
                <a:spcPts val="0"/>
              </a:spcAft>
              <a:buNone/>
            </a:pPr>
            <a:endParaRPr sz="1000" dirty="0">
              <a:solidFill>
                <a:srgbClr val="58595B"/>
              </a:solidFill>
              <a:highlight>
                <a:srgbClr val="FFFFFF"/>
              </a:highlight>
              <a:latin typeface="Open Sans"/>
              <a:ea typeface="Open Sans"/>
              <a:cs typeface="Open Sans"/>
              <a:sym typeface="Open Sans"/>
            </a:endParaRPr>
          </a:p>
          <a:p>
            <a:pPr marL="0" lvl="0" indent="0" rtl="0">
              <a:spcAft>
                <a:spcPts val="0"/>
              </a:spcAft>
              <a:buNone/>
            </a:pPr>
            <a:r>
              <a:rPr lang="en-US" sz="1000" dirty="0">
                <a:solidFill>
                  <a:srgbClr val="58595B"/>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With the right frameworks, information and decisions travel more rapidly through the organization, speeding up the metabolism while eliminating the need for layers of hierarchy. Autonomy is also highly attractive to the innovative, self-directed individuals companies are courting. </a:t>
            </a:r>
            <a:r>
              <a:rPr lang="en-US" sz="900" i="1" dirty="0">
                <a:solidFill>
                  <a:srgbClr val="58595B"/>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See also: Social, Dashboards, Interfaces</a:t>
            </a:r>
            <a:r>
              <a:rPr lang="en-US" sz="1000" i="1" dirty="0">
                <a:solidFill>
                  <a:srgbClr val="58595B"/>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a:t>
            </a:r>
            <a:endParaRPr sz="1000" i="1"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rtl="0">
              <a:spcAft>
                <a:spcPts val="0"/>
              </a:spcAft>
              <a:buNone/>
            </a:pPr>
            <a:endParaRPr sz="1100" dirty="0">
              <a:solidFill>
                <a:srgbClr val="58595B"/>
              </a:solidFill>
              <a:latin typeface="Open Sans"/>
              <a:ea typeface="Open Sans"/>
              <a:cs typeface="Open Sans"/>
              <a:sym typeface="Open Sans"/>
            </a:endParaRPr>
          </a:p>
          <a:p>
            <a:pPr marL="0" lvl="0" indent="0" rtl="0">
              <a:spcAft>
                <a:spcPts val="0"/>
              </a:spcAft>
              <a:buNone/>
            </a:pPr>
            <a:r>
              <a:rPr lang="en-US" sz="1100" b="1" dirty="0">
                <a:solidFill>
                  <a:srgbClr val="2C3A72"/>
                </a:solidFill>
                <a:latin typeface="Open Sans"/>
                <a:ea typeface="Open Sans"/>
                <a:cs typeface="Open Sans"/>
                <a:sym typeface="Open Sans"/>
              </a:rPr>
              <a:t>Frameworks - Lean/Agile, OKRs, Holacracy.  </a:t>
            </a:r>
          </a:p>
          <a:p>
            <a:pPr marL="0" lvl="0" indent="0" rtl="0">
              <a:spcAft>
                <a:spcPts val="0"/>
              </a:spcAft>
              <a:buNone/>
            </a:pPr>
            <a:endParaRPr sz="1100" dirty="0">
              <a:solidFill>
                <a:srgbClr val="BE1E2D"/>
              </a:solidFill>
              <a:latin typeface="Open Sans"/>
              <a:ea typeface="Open Sans"/>
              <a:cs typeface="Open Sans"/>
              <a:sym typeface="Open Sans"/>
            </a:endParaRPr>
          </a:p>
          <a:p>
            <a:pPr marL="0" marR="9525" lvl="0" indent="0" rtl="0">
              <a:spcAft>
                <a:spcPts val="0"/>
              </a:spcAft>
              <a:buNone/>
            </a:pPr>
            <a:r>
              <a:rPr lang="en-US" sz="1000" b="1"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Lean and Agile Frameworks</a:t>
            </a:r>
            <a:r>
              <a:rPr lang="en-US" sz="1000"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such as </a:t>
            </a:r>
            <a:r>
              <a:rPr lang="en-US" sz="1000" u="sng"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3"/>
              </a:rPr>
              <a:t>Scrum methodology</a:t>
            </a:r>
            <a:r>
              <a:rPr lang="en-US" sz="1000" u="sng"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allow enough autonomy to the Scrum teams in </a:t>
            </a:r>
            <a:r>
              <a:rPr lang="en-US" sz="1000" i="1"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how</a:t>
            </a:r>
            <a:r>
              <a:rPr lang="en-US"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they get work done, in alignment with desired outcomes. Further, organizations can institute a </a:t>
            </a:r>
            <a:r>
              <a:rPr lang="en-US" sz="1000" i="1"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‘Team of Teams’</a:t>
            </a:r>
            <a:r>
              <a:rPr lang="en-US"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network based on distributed decision authority to accomplish goals of almost any size in highly-fluid and complex environments. For instance, in order to be effective against a distributed, adaptive network of insurgents in Iraq and Afghanistan, the US military moved from </a:t>
            </a:r>
            <a:r>
              <a:rPr lang="en-US" sz="100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siloed</a:t>
            </a:r>
            <a:r>
              <a:rPr lang="en-US"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command and control in favor of a Team of Teams approach. </a:t>
            </a:r>
            <a:endParaRPr sz="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85" name="Shape 85"/>
          <p:cNvSpPr txBox="1"/>
          <p:nvPr/>
        </p:nvSpPr>
        <p:spPr>
          <a:xfrm>
            <a:off x="685800" y="532366"/>
            <a:ext cx="50646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dirty="0">
                <a:solidFill>
                  <a:srgbClr val="2C3A72"/>
                </a:solidFill>
                <a:latin typeface="Open Sans"/>
                <a:ea typeface="Open Sans"/>
                <a:cs typeface="Open Sans"/>
                <a:sym typeface="Open Sans"/>
              </a:rPr>
              <a:t>Autonomy - Self-Directed Teams for Exponential Growth!</a:t>
            </a:r>
            <a:endParaRPr dirty="0">
              <a:solidFill>
                <a:srgbClr val="2C3A72"/>
              </a:solidFill>
              <a:latin typeface="Open Sans"/>
              <a:ea typeface="Open Sans"/>
              <a:cs typeface="Open Sans"/>
              <a:sym typeface="Open Sans"/>
            </a:endParaRPr>
          </a:p>
        </p:txBody>
      </p:sp>
      <p:sp>
        <p:nvSpPr>
          <p:cNvPr id="89" name="Shape 89"/>
          <p:cNvSpPr txBox="1"/>
          <p:nvPr/>
        </p:nvSpPr>
        <p:spPr>
          <a:xfrm>
            <a:off x="7825315" y="4680747"/>
            <a:ext cx="1738342" cy="1823052"/>
          </a:xfrm>
          <a:prstGeom prst="rect">
            <a:avLst/>
          </a:prstGeom>
          <a:noFill/>
          <a:ln>
            <a:noFill/>
          </a:ln>
        </p:spPr>
        <p:txBody>
          <a:bodyPr spcFirstLastPara="1" wrap="square" lIns="0" tIns="0" rIns="0" bIns="0" anchor="t" anchorCtr="0">
            <a:noAutofit/>
          </a:bodyPr>
          <a:lstStyle/>
          <a:p>
            <a:pPr marL="0" lvl="0" indent="0" rtl="0">
              <a:lnSpc>
                <a:spcPct val="110000"/>
              </a:lnSpc>
              <a:spcBef>
                <a:spcPts val="0"/>
              </a:spcBef>
              <a:spcAft>
                <a:spcPts val="400"/>
              </a:spcAft>
              <a:buNone/>
            </a:pPr>
            <a:r>
              <a:rPr lang="en-US" sz="1050" i="1"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“Holacracy is a systemic change to a new power structure, and that’s a binary shift: either power is held and delegated by a manager, or it’s held by the Holacracy constitution.”</a:t>
            </a:r>
            <a:endParaRPr sz="1050" i="1"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r" rtl="0">
              <a:spcBef>
                <a:spcPts val="200"/>
              </a:spcBef>
              <a:spcAft>
                <a:spcPts val="0"/>
              </a:spcAft>
              <a:buNone/>
            </a:pPr>
            <a:r>
              <a:rPr lang="en-US" sz="900" i="1"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900" b="1" i="1"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Brian J. Robertson</a:t>
            </a:r>
            <a:r>
              <a:rPr lang="en-US" sz="900" i="1"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 author </a:t>
            </a:r>
            <a:r>
              <a:rPr lang="en-US" sz="800" i="1"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4"/>
              </a:rPr>
              <a:t>Holacracy</a:t>
            </a:r>
            <a:r>
              <a:rPr lang="en-US" sz="800" i="1"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The New Management System for a Rapidly Changing World </a:t>
            </a:r>
            <a:endParaRPr sz="800" i="1"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cxnSp>
        <p:nvCxnSpPr>
          <p:cNvPr id="91" name="Shape 91"/>
          <p:cNvCxnSpPr/>
          <p:nvPr/>
        </p:nvCxnSpPr>
        <p:spPr>
          <a:xfrm>
            <a:off x="7771203" y="4588776"/>
            <a:ext cx="1830472" cy="0"/>
          </a:xfrm>
          <a:prstGeom prst="straightConnector1">
            <a:avLst/>
          </a:prstGeom>
          <a:noFill/>
          <a:ln w="9525" cap="flat" cmpd="sng">
            <a:solidFill>
              <a:srgbClr val="2C3A72"/>
            </a:solidFill>
            <a:prstDash val="solid"/>
            <a:round/>
            <a:headEnd type="none" w="sm" len="sm"/>
            <a:tailEnd type="none" w="sm" len="sm"/>
          </a:ln>
        </p:spPr>
      </p:cxnSp>
      <p:sp>
        <p:nvSpPr>
          <p:cNvPr id="95" name="Shape 95"/>
          <p:cNvSpPr txBox="1"/>
          <p:nvPr/>
        </p:nvSpPr>
        <p:spPr>
          <a:xfrm>
            <a:off x="955848" y="5335510"/>
            <a:ext cx="761400" cy="145544"/>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b="1" dirty="0">
                <a:solidFill>
                  <a:srgbClr val="2C3A72"/>
                </a:solidFill>
                <a:latin typeface="Open Sans"/>
                <a:cs typeface="Open Sans"/>
              </a:rPr>
              <a:t>Command</a:t>
            </a:r>
            <a:endParaRPr sz="900" b="1" dirty="0">
              <a:solidFill>
                <a:srgbClr val="2C3A72"/>
              </a:solidFill>
              <a:latin typeface="Open Sans"/>
              <a:cs typeface="Open Sans"/>
            </a:endParaRPr>
          </a:p>
        </p:txBody>
      </p:sp>
      <p:sp>
        <p:nvSpPr>
          <p:cNvPr id="96" name="Shape 96"/>
          <p:cNvSpPr txBox="1"/>
          <p:nvPr/>
        </p:nvSpPr>
        <p:spPr>
          <a:xfrm>
            <a:off x="2146453" y="5335510"/>
            <a:ext cx="1326300" cy="145544"/>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b="1" dirty="0">
                <a:solidFill>
                  <a:srgbClr val="2C3A72"/>
                </a:solidFill>
                <a:latin typeface="Open Sans"/>
                <a:cs typeface="Open Sans"/>
              </a:rPr>
              <a:t>Command of Teams</a:t>
            </a:r>
            <a:endParaRPr sz="900" b="1" dirty="0">
              <a:solidFill>
                <a:srgbClr val="2C3A72"/>
              </a:solidFill>
              <a:latin typeface="Open Sans"/>
              <a:cs typeface="Open Sans"/>
            </a:endParaRPr>
          </a:p>
        </p:txBody>
      </p:sp>
      <p:sp>
        <p:nvSpPr>
          <p:cNvPr id="97" name="Shape 97"/>
          <p:cNvSpPr txBox="1"/>
          <p:nvPr/>
        </p:nvSpPr>
        <p:spPr>
          <a:xfrm>
            <a:off x="3750111" y="5331997"/>
            <a:ext cx="1059000" cy="145544"/>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900" b="1" dirty="0">
                <a:solidFill>
                  <a:srgbClr val="2C3A72"/>
                </a:solidFill>
                <a:latin typeface="Open Sans"/>
                <a:cs typeface="Open Sans"/>
              </a:rPr>
              <a:t>Team of Teams</a:t>
            </a:r>
            <a:endParaRPr sz="900" b="1" dirty="0">
              <a:solidFill>
                <a:srgbClr val="2C3A72"/>
              </a:solidFill>
              <a:latin typeface="Open Sans"/>
              <a:cs typeface="Open Sans"/>
            </a:endParaRPr>
          </a:p>
        </p:txBody>
      </p:sp>
      <p:pic>
        <p:nvPicPr>
          <p:cNvPr id="98" name="Shape 98">
            <a:hlinkClick r:id="rId5"/>
          </p:cNvPr>
          <p:cNvPicPr preferRelativeResize="0"/>
          <p:nvPr/>
        </p:nvPicPr>
        <p:blipFill rotWithShape="1">
          <a:blip r:embed="rId6">
            <a:alphaModFix/>
          </a:blip>
          <a:srcRect l="3376" r="4507"/>
          <a:stretch/>
        </p:blipFill>
        <p:spPr>
          <a:xfrm>
            <a:off x="8011560" y="6471076"/>
            <a:ext cx="1349758" cy="387250"/>
          </a:xfrm>
          <a:prstGeom prst="rect">
            <a:avLst/>
          </a:prstGeom>
          <a:noFill/>
          <a:ln>
            <a:noFill/>
          </a:ln>
        </p:spPr>
      </p:pic>
      <p:sp>
        <p:nvSpPr>
          <p:cNvPr id="99" name="Shape 99"/>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rgbClr val="000000"/>
              </a:buClr>
              <a:buSzPts val="700"/>
              <a:buFont typeface="Arial"/>
              <a:buNone/>
            </a:pPr>
            <a:r>
              <a:rPr lang="en-US" sz="700" kern="700" dirty="0">
                <a:solidFill>
                  <a:srgbClr val="58595B"/>
                </a:solidFill>
                <a:latin typeface="Open Sans"/>
                <a:ea typeface="Open Sans"/>
                <a:cs typeface="Open Sans"/>
                <a:sym typeface="Open Sans"/>
              </a:rPr>
              <a:t>Work licensed under Creative Commons Attribution-</a:t>
            </a:r>
            <a:r>
              <a:rPr lang="en-US" sz="700" kern="700" dirty="0" err="1">
                <a:solidFill>
                  <a:srgbClr val="58595B"/>
                </a:solidFill>
                <a:latin typeface="Open Sans"/>
                <a:ea typeface="Open Sans"/>
                <a:cs typeface="Open Sans"/>
                <a:sym typeface="Open Sans"/>
              </a:rPr>
              <a:t>NoDerivatives</a:t>
            </a:r>
            <a:r>
              <a:rPr lang="en-US" sz="700" kern="700" dirty="0">
                <a:solidFill>
                  <a:srgbClr val="58595B"/>
                </a:solidFill>
                <a:latin typeface="Open Sans"/>
                <a:ea typeface="Open Sans"/>
                <a:cs typeface="Open Sans"/>
                <a:sym typeface="Open Sans"/>
              </a:rPr>
              <a:t> 4.0 International License. By Growth Institute Inc. For a copy of this license, http://</a:t>
            </a:r>
            <a:r>
              <a:rPr lang="en-US" sz="700" kern="700" dirty="0" err="1">
                <a:solidFill>
                  <a:srgbClr val="58595B"/>
                </a:solidFill>
                <a:latin typeface="Open Sans"/>
                <a:ea typeface="Open Sans"/>
                <a:cs typeface="Open Sans"/>
                <a:sym typeface="Open Sans"/>
              </a:rPr>
              <a:t>creativecommons.org</a:t>
            </a:r>
            <a:r>
              <a:rPr lang="en-US" sz="700" kern="700" dirty="0">
                <a:solidFill>
                  <a:srgbClr val="58595B"/>
                </a:solidFill>
                <a:latin typeface="Open Sans"/>
                <a:ea typeface="Open Sans"/>
                <a:cs typeface="Open Sans"/>
                <a:sym typeface="Open Sans"/>
              </a:rPr>
              <a:t>/licenses/by-</a:t>
            </a:r>
            <a:r>
              <a:rPr lang="en-US" sz="700" kern="700" dirty="0" err="1">
                <a:solidFill>
                  <a:srgbClr val="58595B"/>
                </a:solidFill>
                <a:latin typeface="Open Sans"/>
                <a:ea typeface="Open Sans"/>
                <a:cs typeface="Open Sans"/>
                <a:sym typeface="Open Sans"/>
              </a:rPr>
              <a:t>nd</a:t>
            </a:r>
            <a:r>
              <a:rPr lang="en-US" sz="700" kern="700" dirty="0">
                <a:solidFill>
                  <a:srgbClr val="58595B"/>
                </a:solidFill>
                <a:latin typeface="Open Sans"/>
                <a:ea typeface="Open Sans"/>
                <a:cs typeface="Open Sans"/>
                <a:sym typeface="Open Sans"/>
              </a:rPr>
              <a:t>/4.0/ </a:t>
            </a:r>
            <a:br>
              <a:rPr lang="en-US" sz="700" kern="700" dirty="0">
                <a:solidFill>
                  <a:srgbClr val="58595B"/>
                </a:solidFill>
                <a:latin typeface="Open Sans"/>
                <a:ea typeface="Open Sans"/>
                <a:cs typeface="Open Sans"/>
                <a:sym typeface="Open Sans"/>
              </a:rPr>
            </a:br>
            <a:r>
              <a:rPr lang="en-US" sz="700" kern="700" dirty="0">
                <a:solidFill>
                  <a:srgbClr val="58595B"/>
                </a:solidFill>
                <a:latin typeface="Open Sans"/>
                <a:ea typeface="Open Sans"/>
                <a:cs typeface="Open Sans"/>
                <a:sym typeface="Open Sans"/>
              </a:rPr>
              <a:t>Rev 1.0 2018-07-03  </a:t>
            </a:r>
            <a:r>
              <a:rPr lang="en-US" sz="700" b="1" kern="700" dirty="0">
                <a:solidFill>
                  <a:srgbClr val="2C3A72"/>
                </a:solidFill>
                <a:latin typeface="Open Sans"/>
                <a:ea typeface="Open Sans"/>
                <a:cs typeface="Open Sans"/>
                <a:sym typeface="Open Sans"/>
              </a:rPr>
              <a:t>TO LEARN HOW TO USE THIS TOOL, VISIT </a:t>
            </a:r>
            <a:r>
              <a:rPr lang="en-US" sz="700" b="1" kern="700" dirty="0" err="1">
                <a:solidFill>
                  <a:srgbClr val="2C3A72"/>
                </a:solidFill>
                <a:latin typeface="Open Sans"/>
                <a:ea typeface="Open Sans"/>
                <a:cs typeface="Open Sans"/>
                <a:sym typeface="Open Sans"/>
              </a:rPr>
              <a:t>www.growthinstitute.com</a:t>
            </a:r>
            <a:r>
              <a:rPr lang="en-US" sz="700" b="1" kern="700" dirty="0">
                <a:solidFill>
                  <a:srgbClr val="2C3A72"/>
                </a:solidFill>
                <a:latin typeface="Open Sans"/>
                <a:ea typeface="Open Sans"/>
                <a:cs typeface="Open Sans"/>
                <a:sym typeface="Open Sans"/>
              </a:rPr>
              <a:t>/</a:t>
            </a:r>
            <a:r>
              <a:rPr lang="en-US" sz="700" b="1" kern="700" dirty="0" err="1">
                <a:solidFill>
                  <a:srgbClr val="2C3A72"/>
                </a:solidFill>
                <a:latin typeface="Open Sans"/>
                <a:ea typeface="Open Sans"/>
                <a:cs typeface="Open Sans"/>
                <a:sym typeface="Open Sans"/>
              </a:rPr>
              <a:t>exo</a:t>
            </a:r>
            <a:r>
              <a:rPr lang="en-US" sz="700" b="1" kern="700" dirty="0">
                <a:solidFill>
                  <a:srgbClr val="2C3A72"/>
                </a:solidFill>
                <a:latin typeface="Open Sans"/>
                <a:ea typeface="Open Sans"/>
                <a:cs typeface="Open Sans"/>
                <a:sym typeface="Open Sans"/>
              </a:rPr>
              <a:t> </a:t>
            </a:r>
            <a:endParaRPr sz="700" kern="700" dirty="0">
              <a:solidFill>
                <a:srgbClr val="2C3A72"/>
              </a:solidFill>
              <a:latin typeface="Open Sans"/>
              <a:ea typeface="Open Sans"/>
              <a:cs typeface="Open Sans"/>
              <a:sym typeface="Open Sans"/>
            </a:endParaRPr>
          </a:p>
        </p:txBody>
      </p:sp>
      <p:cxnSp>
        <p:nvCxnSpPr>
          <p:cNvPr id="21" name="Shape 81"/>
          <p:cNvCxnSpPr/>
          <p:nvPr/>
        </p:nvCxnSpPr>
        <p:spPr>
          <a:xfrm>
            <a:off x="5124635" y="1197260"/>
            <a:ext cx="0" cy="6060900"/>
          </a:xfrm>
          <a:prstGeom prst="straightConnector1">
            <a:avLst/>
          </a:prstGeom>
          <a:noFill/>
          <a:ln w="12700" cap="flat" cmpd="sng">
            <a:solidFill>
              <a:srgbClr val="2C3A72"/>
            </a:solidFill>
            <a:prstDash val="solid"/>
            <a:round/>
            <a:headEnd type="none" w="sm" len="sm"/>
            <a:tailEnd type="none" w="sm" len="sm"/>
          </a:ln>
        </p:spPr>
      </p:cxnSp>
      <p:sp>
        <p:nvSpPr>
          <p:cNvPr id="3" name="Rectangle 2"/>
          <p:cNvSpPr/>
          <p:nvPr/>
        </p:nvSpPr>
        <p:spPr>
          <a:xfrm>
            <a:off x="685800" y="6864948"/>
            <a:ext cx="4438835" cy="492443"/>
          </a:xfrm>
          <a:prstGeom prst="rect">
            <a:avLst/>
          </a:prstGeom>
        </p:spPr>
        <p:txBody>
          <a:bodyPr wrap="square" lIns="0" tIns="0" rIns="91440" bIns="0">
            <a:spAutoFit/>
          </a:bodyPr>
          <a:lstStyle/>
          <a:p>
            <a:pPr marR="9525" lvl="0"/>
            <a:r>
              <a:rPr lang="en-US" sz="800" kern="800" spc="-1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See also </a:t>
            </a:r>
            <a:r>
              <a:rPr lang="en-US" sz="800" i="1" u="sng" kern="800" spc="-1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7"/>
              </a:rPr>
              <a:t>Scrum: The Art of Doing Twice the Work in Half the Time</a:t>
            </a:r>
            <a:r>
              <a:rPr lang="en-US" sz="800" kern="800" spc="-1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by Jeff Sutherland and JJ Sutherland, and </a:t>
            </a:r>
            <a:r>
              <a:rPr lang="en-US" sz="800" i="1" u="sng" kern="800" spc="-1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8"/>
              </a:rPr>
              <a:t>Team of Teams: New Rules of Engagement for a Complex World</a:t>
            </a:r>
            <a:r>
              <a:rPr lang="en-US" sz="800" kern="800" spc="-1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by Gen. Stanley McChrystal et.al.</a:t>
            </a:r>
          </a:p>
          <a:p>
            <a:pPr lvl="0"/>
            <a:endParaRPr lang="en-US" sz="800" dirty="0">
              <a:solidFill>
                <a:srgbClr val="58595B"/>
              </a:solidFill>
              <a:latin typeface="Open Sans"/>
              <a:ea typeface="Open Sans"/>
              <a:cs typeface="Open Sans"/>
              <a:sym typeface="Open Sans"/>
            </a:endParaRPr>
          </a:p>
        </p:txBody>
      </p:sp>
      <p:sp>
        <p:nvSpPr>
          <p:cNvPr id="27" name="Shape 82"/>
          <p:cNvSpPr txBox="1"/>
          <p:nvPr/>
        </p:nvSpPr>
        <p:spPr>
          <a:xfrm>
            <a:off x="5142551" y="2269569"/>
            <a:ext cx="2360562" cy="4988591"/>
          </a:xfrm>
          <a:prstGeom prst="rect">
            <a:avLst/>
          </a:prstGeom>
          <a:noFill/>
          <a:ln>
            <a:noFill/>
          </a:ln>
        </p:spPr>
        <p:txBody>
          <a:bodyPr spcFirstLastPara="1" wrap="square" lIns="182880" tIns="0" rIns="0" bIns="0" anchor="t" anchorCtr="0">
            <a:noAutofit/>
          </a:bodyPr>
          <a:lstStyle/>
          <a:p>
            <a:pPr lvl="0"/>
            <a:r>
              <a:rPr lang="en-US" sz="1000"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Critical to a sense of autonomy is that more than half of company objectives originate from individual OKRs, bringing wisdom from the edges of the organization, inward. For example, what started as an Individual OKR from an engineer frustrated with the state of mail clients became Gmail, now one of Google’s core strategic products. </a:t>
            </a:r>
          </a:p>
          <a:p>
            <a:pPr lvl="0"/>
            <a:endParaRPr lang="en-US" sz="1000" kern="1000" dirty="0">
              <a:solidFill>
                <a:srgbClr val="58595B"/>
              </a:solidFill>
              <a:latin typeface="Open Sans"/>
              <a:ea typeface="Open Sans"/>
              <a:cs typeface="Open Sans"/>
              <a:sym typeface="Open Sans"/>
            </a:endParaRPr>
          </a:p>
          <a:p>
            <a:pPr lvl="0"/>
            <a:r>
              <a:rPr lang="en-US" sz="900"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See also </a:t>
            </a:r>
            <a:r>
              <a:rPr lang="en-US" sz="900" i="1"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9"/>
              </a:rPr>
              <a:t>www.theokrguide.com</a:t>
            </a:r>
            <a:endParaRPr lang="en-US" sz="900" i="1"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lvl="0"/>
            <a:endParaRPr lang="en-US" kern="1000" dirty="0">
              <a:solidFill>
                <a:srgbClr val="58595B"/>
              </a:solidFill>
              <a:latin typeface="Open Sans"/>
              <a:ea typeface="Open Sans"/>
              <a:cs typeface="Open Sans"/>
              <a:sym typeface="Open Sans"/>
            </a:endParaRPr>
          </a:p>
          <a:p>
            <a:pPr lvl="0"/>
            <a:endParaRPr lang="en-US" kern="1000" dirty="0">
              <a:solidFill>
                <a:srgbClr val="58595B"/>
              </a:solidFill>
              <a:latin typeface="Open Sans"/>
              <a:ea typeface="Open Sans"/>
              <a:cs typeface="Open Sans"/>
              <a:sym typeface="Open Sans"/>
            </a:endParaRPr>
          </a:p>
          <a:p>
            <a:pPr lvl="0"/>
            <a:r>
              <a:rPr lang="en-US" sz="1000" b="1" kern="1000"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Holacracy</a:t>
            </a:r>
            <a:r>
              <a:rPr lang="en-US" sz="1000" kern="1000"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involves a fundamental change in decision authority.  A constitution defines decisions and governance of an organization.  Roles are created around work, authority is distributed and everyone is bound to one set of rules. The purpose and values focus decisions and behavior. It is easier to integrate structures like holacracy in a startup than to change the structure of an existing organization. </a:t>
            </a:r>
            <a:r>
              <a:rPr lang="en-US" sz="900"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See also </a:t>
            </a:r>
            <a:r>
              <a:rPr lang="en-US" sz="900" i="1"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10"/>
              </a:rPr>
              <a:t>Reinventing Organizations</a:t>
            </a:r>
            <a:r>
              <a:rPr lang="en-US" sz="900"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by Frederic </a:t>
            </a:r>
            <a:r>
              <a:rPr lang="en-US" sz="900" kern="100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Laloux</a:t>
            </a:r>
            <a:r>
              <a:rPr lang="en-US" sz="900"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and </a:t>
            </a:r>
            <a:r>
              <a:rPr lang="en-US" sz="900" kern="100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5"/>
              </a:rPr>
              <a:t>Holacracy.org</a:t>
            </a:r>
            <a:endParaRPr lang="en-US" sz="900" kern="1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lvl="0"/>
            <a:r>
              <a:rPr lang="en-US" sz="1000" kern="1000" dirty="0">
                <a:solidFill>
                  <a:srgbClr val="58595B"/>
                </a:solidFill>
                <a:latin typeface="Open Sans"/>
                <a:ea typeface="Open Sans"/>
                <a:cs typeface="Open Sans"/>
                <a:sym typeface="Open Sans"/>
              </a:rPr>
              <a:t> </a:t>
            </a:r>
          </a:p>
          <a:p>
            <a:pPr marL="0" lvl="0" rtl="0">
              <a:spcBef>
                <a:spcPts val="0"/>
              </a:spcBef>
              <a:spcAft>
                <a:spcPts val="0"/>
              </a:spcAft>
              <a:buNone/>
            </a:pPr>
            <a:endParaRPr lang="en-US" sz="1000" kern="1000" dirty="0">
              <a:solidFill>
                <a:srgbClr val="58595B"/>
              </a:solidFill>
              <a:latin typeface="Open Sans"/>
              <a:ea typeface="Open Sans"/>
              <a:cs typeface="Open Sans"/>
              <a:sym typeface="Open Sans"/>
            </a:endParaRPr>
          </a:p>
          <a:p>
            <a:pPr marL="0" lvl="0" rtl="0">
              <a:spcBef>
                <a:spcPts val="0"/>
              </a:spcBef>
              <a:spcAft>
                <a:spcPts val="0"/>
              </a:spcAft>
              <a:buNone/>
            </a:pPr>
            <a:endParaRPr lang="en-US" sz="1000" kern="1000" dirty="0">
              <a:solidFill>
                <a:srgbClr val="58595B"/>
              </a:solidFill>
              <a:latin typeface="Open Sans"/>
              <a:ea typeface="Open Sans"/>
              <a:cs typeface="Open Sans"/>
              <a:sym typeface="Open Sans"/>
            </a:endParaRPr>
          </a:p>
          <a:p>
            <a:pPr marL="0" lvl="0" rtl="0">
              <a:spcBef>
                <a:spcPts val="0"/>
              </a:spcBef>
              <a:spcAft>
                <a:spcPts val="0"/>
              </a:spcAft>
              <a:buNone/>
            </a:pPr>
            <a:r>
              <a:rPr lang="en-US" sz="1000" kern="1000" dirty="0">
                <a:solidFill>
                  <a:srgbClr val="58595B"/>
                </a:solidFill>
                <a:latin typeface="Open Sans"/>
                <a:ea typeface="Open Sans"/>
                <a:cs typeface="Open Sans"/>
                <a:sym typeface="Open Sans"/>
              </a:rPr>
              <a:t> </a:t>
            </a:r>
            <a:endParaRPr sz="1000" kern="1000" dirty="0">
              <a:solidFill>
                <a:srgbClr val="58595B"/>
              </a:solidFill>
              <a:latin typeface="Open Sans"/>
              <a:ea typeface="Open Sans"/>
              <a:cs typeface="Open Sans"/>
              <a:sym typeface="Open Sans"/>
            </a:endParaRPr>
          </a:p>
        </p:txBody>
      </p:sp>
      <p:cxnSp>
        <p:nvCxnSpPr>
          <p:cNvPr id="31" name="Shape 91"/>
          <p:cNvCxnSpPr/>
          <p:nvPr/>
        </p:nvCxnSpPr>
        <p:spPr>
          <a:xfrm>
            <a:off x="7771203" y="6919664"/>
            <a:ext cx="1830472" cy="0"/>
          </a:xfrm>
          <a:prstGeom prst="straightConnector1">
            <a:avLst/>
          </a:prstGeom>
          <a:noFill/>
          <a:ln w="9525" cap="flat" cmpd="sng">
            <a:solidFill>
              <a:srgbClr val="2C3A72"/>
            </a:solidFill>
            <a:prstDash val="solid"/>
            <a:round/>
            <a:headEnd type="none" w="sm" len="sm"/>
            <a:tailEnd type="none" w="sm" len="sm"/>
          </a:ln>
        </p:spPr>
      </p:cxnSp>
      <p:sp>
        <p:nvSpPr>
          <p:cNvPr id="9" name="Rounded Rectangle 8"/>
          <p:cNvSpPr/>
          <p:nvPr/>
        </p:nvSpPr>
        <p:spPr>
          <a:xfrm>
            <a:off x="8082498" y="2483182"/>
            <a:ext cx="720648" cy="314833"/>
          </a:xfrm>
          <a:prstGeom prst="roundRect">
            <a:avLst>
              <a:gd name="adj" fmla="val 29015"/>
            </a:avLst>
          </a:prstGeom>
          <a:solidFill>
            <a:srgbClr val="2C3A72"/>
          </a:solidFill>
          <a:ln>
            <a:solidFill>
              <a:srgbClr val="2C3A7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a:spLocks/>
          </p:cNvSpPr>
          <p:nvPr/>
        </p:nvSpPr>
        <p:spPr>
          <a:xfrm>
            <a:off x="7885446" y="3004925"/>
            <a:ext cx="1114752" cy="314833"/>
          </a:xfrm>
          <a:prstGeom prst="roundRect">
            <a:avLst>
              <a:gd name="adj" fmla="val 29015"/>
            </a:avLst>
          </a:prstGeom>
          <a:solidFill>
            <a:srgbClr val="2C3A72"/>
          </a:solidFill>
          <a:ln>
            <a:solidFill>
              <a:srgbClr val="2C3A7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a:spLocks/>
          </p:cNvSpPr>
          <p:nvPr/>
        </p:nvSpPr>
        <p:spPr>
          <a:xfrm>
            <a:off x="7693422" y="3528187"/>
            <a:ext cx="1498800" cy="314833"/>
          </a:xfrm>
          <a:prstGeom prst="roundRect">
            <a:avLst>
              <a:gd name="adj" fmla="val 29015"/>
            </a:avLst>
          </a:prstGeom>
          <a:solidFill>
            <a:srgbClr val="2C3A72"/>
          </a:solidFill>
          <a:ln>
            <a:solidFill>
              <a:srgbClr val="2C3A7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082499" y="2531020"/>
            <a:ext cx="720647" cy="215444"/>
          </a:xfrm>
          <a:prstGeom prst="rect">
            <a:avLst/>
          </a:prstGeom>
          <a:noFill/>
        </p:spPr>
        <p:txBody>
          <a:bodyPr wrap="square" lIns="0" tIns="0" rIns="0" bIns="0" rtlCol="0" anchor="ctr">
            <a:spAutoFit/>
          </a:bodyPr>
          <a:lstStyle/>
          <a:p>
            <a:pPr algn="ctr"/>
            <a:r>
              <a:rPr lang="en-US" sz="700" kern="700" spc="-20" dirty="0">
                <a:solidFill>
                  <a:schemeClr val="bg1"/>
                </a:solidFill>
                <a:latin typeface="Open Sans" panose="020B0606030504020204" pitchFamily="34" charset="0"/>
                <a:ea typeface="Open Sans" panose="020B0606030504020204" pitchFamily="34" charset="0"/>
                <a:cs typeface="Open Sans" panose="020B0606030504020204" pitchFamily="34" charset="0"/>
              </a:rPr>
              <a:t>Company Level Objectives</a:t>
            </a:r>
          </a:p>
        </p:txBody>
      </p:sp>
      <p:sp>
        <p:nvSpPr>
          <p:cNvPr id="38" name="TextBox 37"/>
          <p:cNvSpPr txBox="1"/>
          <p:nvPr/>
        </p:nvSpPr>
        <p:spPr>
          <a:xfrm>
            <a:off x="7885446" y="3101095"/>
            <a:ext cx="1114752" cy="107722"/>
          </a:xfrm>
          <a:prstGeom prst="rect">
            <a:avLst/>
          </a:prstGeom>
          <a:noFill/>
        </p:spPr>
        <p:txBody>
          <a:bodyPr wrap="square" lIns="0" tIns="0" rIns="0" bIns="0" rtlCol="0" anchor="ctr">
            <a:spAutoFit/>
          </a:bodyPr>
          <a:lstStyle/>
          <a:p>
            <a:pPr algn="ctr"/>
            <a:r>
              <a:rPr lang="en-US" sz="700" kern="700" spc="-20" dirty="0">
                <a:solidFill>
                  <a:schemeClr val="bg1"/>
                </a:solidFill>
                <a:latin typeface="Open Sans" panose="020B0606030504020204" pitchFamily="34" charset="0"/>
                <a:ea typeface="Open Sans" panose="020B0606030504020204" pitchFamily="34" charset="0"/>
                <a:cs typeface="Open Sans" panose="020B0606030504020204" pitchFamily="34" charset="0"/>
              </a:rPr>
              <a:t>Team Level Objectives</a:t>
            </a:r>
          </a:p>
        </p:txBody>
      </p:sp>
      <p:sp>
        <p:nvSpPr>
          <p:cNvPr id="39" name="TextBox 38"/>
          <p:cNvSpPr txBox="1"/>
          <p:nvPr/>
        </p:nvSpPr>
        <p:spPr>
          <a:xfrm>
            <a:off x="7701160" y="3631932"/>
            <a:ext cx="1483324" cy="107722"/>
          </a:xfrm>
          <a:prstGeom prst="rect">
            <a:avLst/>
          </a:prstGeom>
          <a:noFill/>
        </p:spPr>
        <p:txBody>
          <a:bodyPr wrap="square" lIns="0" tIns="0" rIns="0" bIns="0" rtlCol="0" anchor="ctr">
            <a:spAutoFit/>
          </a:bodyPr>
          <a:lstStyle/>
          <a:p>
            <a:pPr algn="ctr"/>
            <a:r>
              <a:rPr lang="en-US" sz="700" kern="700" spc="-20" dirty="0">
                <a:solidFill>
                  <a:schemeClr val="bg1"/>
                </a:solidFill>
                <a:latin typeface="Open Sans"/>
                <a:cs typeface="Open Sans"/>
              </a:rPr>
              <a:t>Team Member Level Objectives</a:t>
            </a:r>
          </a:p>
        </p:txBody>
      </p: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32175" y="3102777"/>
            <a:ext cx="540680" cy="632419"/>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7503113" y="2574716"/>
            <a:ext cx="540680" cy="632419"/>
          </a:xfrm>
          <a:prstGeom prst="rect">
            <a:avLst/>
          </a:prstGeom>
        </p:spPr>
      </p:pic>
      <p:sp>
        <p:nvSpPr>
          <p:cNvPr id="70" name="Shape 89"/>
          <p:cNvSpPr txBox="1"/>
          <p:nvPr/>
        </p:nvSpPr>
        <p:spPr>
          <a:xfrm>
            <a:off x="7583673" y="2798883"/>
            <a:ext cx="420813" cy="184301"/>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800" b="1" dirty="0">
                <a:solidFill>
                  <a:srgbClr val="2C3A72"/>
                </a:solidFill>
                <a:latin typeface="Open Sans"/>
                <a:ea typeface="Open Sans"/>
                <a:cs typeface="Open Sans"/>
                <a:sym typeface="Open Sans"/>
              </a:rPr>
              <a:t>Lead to</a:t>
            </a:r>
            <a:endParaRPr sz="600" b="1" dirty="0">
              <a:solidFill>
                <a:srgbClr val="2C3A72"/>
              </a:solidFill>
              <a:latin typeface="Open Sans"/>
              <a:ea typeface="Open Sans"/>
              <a:cs typeface="Open Sans"/>
              <a:sym typeface="Open Sans"/>
            </a:endParaRPr>
          </a:p>
        </p:txBody>
      </p:sp>
      <p:sp>
        <p:nvSpPr>
          <p:cNvPr id="71" name="Shape 89"/>
          <p:cNvSpPr txBox="1"/>
          <p:nvPr/>
        </p:nvSpPr>
        <p:spPr>
          <a:xfrm>
            <a:off x="9058135" y="3330091"/>
            <a:ext cx="420813" cy="184301"/>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US" sz="800" b="1" dirty="0">
                <a:solidFill>
                  <a:srgbClr val="2C3A72"/>
                </a:solidFill>
                <a:latin typeface="Open Sans"/>
                <a:ea typeface="Open Sans"/>
                <a:cs typeface="Open Sans"/>
                <a:sym typeface="Open Sans"/>
              </a:rPr>
              <a:t>Lead to</a:t>
            </a:r>
            <a:endParaRPr sz="600" b="1" dirty="0">
              <a:solidFill>
                <a:srgbClr val="2C3A72"/>
              </a:solidFill>
              <a:latin typeface="Open Sans"/>
              <a:ea typeface="Open Sans"/>
              <a:cs typeface="Open Sans"/>
              <a:sym typeface="Open Sans"/>
            </a:endParaRPr>
          </a:p>
        </p:txBody>
      </p:sp>
      <p:pic>
        <p:nvPicPr>
          <p:cNvPr id="48" name="Picture 47" descr="Command of teams.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55807" y="5673216"/>
            <a:ext cx="1307592" cy="675541"/>
          </a:xfrm>
          <a:prstGeom prst="rect">
            <a:avLst/>
          </a:prstGeom>
        </p:spPr>
      </p:pic>
      <p:pic>
        <p:nvPicPr>
          <p:cNvPr id="49" name="Picture 48" descr="Team of Teams char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25815" y="5673216"/>
            <a:ext cx="1307592" cy="762520"/>
          </a:xfrm>
          <a:prstGeom prst="rect">
            <a:avLst/>
          </a:prstGeom>
        </p:spPr>
      </p:pic>
      <p:pic>
        <p:nvPicPr>
          <p:cNvPr id="50" name="Picture 49" descr="Command chart.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5800" y="5673216"/>
            <a:ext cx="1301496" cy="6839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Shape 107"/>
          <p:cNvSpPr txBox="1"/>
          <p:nvPr/>
        </p:nvSpPr>
        <p:spPr>
          <a:xfrm>
            <a:off x="685799" y="1197260"/>
            <a:ext cx="4438835" cy="2050261"/>
          </a:xfrm>
          <a:prstGeom prst="rect">
            <a:avLst/>
          </a:prstGeom>
          <a:noFill/>
          <a:ln>
            <a:noFill/>
          </a:ln>
        </p:spPr>
        <p:txBody>
          <a:bodyPr spcFirstLastPara="1" wrap="square" lIns="0" tIns="0" rIns="182880" bIns="0" anchor="t" anchorCtr="0">
            <a:noAutofit/>
          </a:bodyPr>
          <a:lstStyle/>
          <a:p>
            <a:pPr marL="0" marR="2225163" lvl="0" indent="0">
              <a:spcBef>
                <a:spcPts val="0"/>
              </a:spcBef>
              <a:spcAft>
                <a:spcPts val="0"/>
              </a:spcAft>
              <a:buClr>
                <a:schemeClr val="dk1"/>
              </a:buClr>
              <a:buSzPts val="1100"/>
              <a:buFont typeface="Arial"/>
              <a:buNone/>
            </a:pPr>
            <a:r>
              <a:rPr lang="en-US" sz="1000" b="1" u="sng" kern="1000" dirty="0">
                <a:solidFill>
                  <a:srgbClr val="2C3A72"/>
                </a:solidFill>
                <a:latin typeface="Open Sans"/>
                <a:ea typeface="Open Sans"/>
                <a:cs typeface="Open Sans"/>
                <a:sym typeface="Open Sans"/>
                <a:hlinkClick r:id="rId3"/>
              </a:rPr>
              <a:t>Buurtzorg</a:t>
            </a:r>
            <a:r>
              <a:rPr lang="en-US" sz="1000" kern="1000" dirty="0">
                <a:solidFill>
                  <a:srgbClr val="2C3A72"/>
                </a:solidFill>
                <a:latin typeface="Open Sans"/>
                <a:ea typeface="Open Sans"/>
                <a:cs typeface="Open Sans"/>
                <a:sym typeface="Open Sans"/>
              </a:rPr>
              <a:t> </a:t>
            </a:r>
            <a:r>
              <a:rPr lang="en-US" sz="1000" kern="1000" dirty="0">
                <a:solidFill>
                  <a:srgbClr val="58595B"/>
                </a:solidFill>
                <a:latin typeface="Open Sans"/>
                <a:ea typeface="Open Sans"/>
                <a:cs typeface="Open Sans"/>
                <a:sym typeface="Open Sans"/>
              </a:rPr>
              <a:t>is a pioneering health care organization in the Netherlands with 9,000 nurses and only 28 support staff. It is a distributed network of nurse teams of 10-12 with local decision authority, caring for people in their neighborhoods. They save the Dutch social security system hundreds of millions of Euros each year, and actively help competitors learn their methods and philosophy.</a:t>
            </a:r>
            <a:endParaRPr sz="1000" kern="1000" dirty="0">
              <a:solidFill>
                <a:srgbClr val="58595B"/>
              </a:solidFill>
              <a:latin typeface="Open Sans"/>
              <a:ea typeface="Open Sans"/>
              <a:cs typeface="Open Sans"/>
              <a:sym typeface="Open Sans"/>
            </a:endParaRPr>
          </a:p>
        </p:txBody>
      </p:sp>
      <p:sp>
        <p:nvSpPr>
          <p:cNvPr id="105" name="Shape 105"/>
          <p:cNvSpPr txBox="1"/>
          <p:nvPr/>
        </p:nvSpPr>
        <p:spPr>
          <a:xfrm>
            <a:off x="685800" y="532366"/>
            <a:ext cx="50646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dirty="0">
                <a:solidFill>
                  <a:srgbClr val="2C3A72"/>
                </a:solidFill>
                <a:latin typeface="Open Sans"/>
                <a:ea typeface="Open Sans"/>
                <a:cs typeface="Open Sans"/>
                <a:sym typeface="Open Sans"/>
              </a:rPr>
              <a:t>Autonomy - Examples and Tips for Getting Started</a:t>
            </a:r>
            <a:endParaRPr dirty="0">
              <a:solidFill>
                <a:srgbClr val="2C3A72"/>
              </a:solidFill>
              <a:latin typeface="Open Sans"/>
              <a:ea typeface="Open Sans"/>
              <a:cs typeface="Open Sans"/>
              <a:sym typeface="Open Sans"/>
            </a:endParaRPr>
          </a:p>
        </p:txBody>
      </p:sp>
      <p:sp>
        <p:nvSpPr>
          <p:cNvPr id="108" name="Shape 108"/>
          <p:cNvSpPr txBox="1"/>
          <p:nvPr/>
        </p:nvSpPr>
        <p:spPr>
          <a:xfrm>
            <a:off x="-3812450" y="4122200"/>
            <a:ext cx="1746300" cy="105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0" name="Shape 110"/>
          <p:cNvSpPr txBox="1"/>
          <p:nvPr/>
        </p:nvSpPr>
        <p:spPr>
          <a:xfrm>
            <a:off x="5124635" y="1197259"/>
            <a:ext cx="3086598" cy="1184255"/>
          </a:xfrm>
          <a:prstGeom prst="rect">
            <a:avLst/>
          </a:prstGeom>
          <a:noFill/>
          <a:ln>
            <a:noFill/>
          </a:ln>
        </p:spPr>
        <p:txBody>
          <a:bodyPr spcFirstLastPara="1" wrap="square" lIns="182880" tIns="0" rIns="0" bIns="0" anchor="t" anchorCtr="0">
            <a:noAutofit/>
          </a:bodyPr>
          <a:lstStyle/>
          <a:p>
            <a:r>
              <a:rPr lang="en-US" sz="1000" b="1" spc="-10" dirty="0">
                <a:solidFill>
                  <a:srgbClr val="2C3A72"/>
                </a:solidFill>
                <a:latin typeface="Open Sans"/>
                <a:cs typeface="Open Sans"/>
              </a:rPr>
              <a:t>ING</a:t>
            </a:r>
            <a:r>
              <a:rPr lang="en-US" sz="1000" spc="-10" dirty="0">
                <a:solidFill>
                  <a:srgbClr val="2C3A72"/>
                </a:solidFill>
                <a:latin typeface="Open Sans"/>
                <a:cs typeface="Open Sans"/>
              </a:rPr>
              <a:t> </a:t>
            </a:r>
            <a:r>
              <a:rPr lang="en-US" sz="1000" spc="-10" dirty="0">
                <a:solidFill>
                  <a:srgbClr val="58595B"/>
                </a:solidFill>
                <a:latin typeface="Open Sans"/>
                <a:cs typeface="Open Sans"/>
              </a:rPr>
              <a:t>- an international bank with over 50,000 employees across 40 countries serving 37 million customers, implemented an Agile model at their headquarters in 2015. </a:t>
            </a:r>
          </a:p>
          <a:p>
            <a:r>
              <a:rPr lang="en-US" sz="800" spc="-10" dirty="0">
                <a:solidFill>
                  <a:srgbClr val="58595B"/>
                </a:solidFill>
                <a:latin typeface="Open Sans"/>
                <a:cs typeface="Open Sans"/>
              </a:rPr>
              <a:t>Read this article from McKinsey Quarterly, here: </a:t>
            </a:r>
            <a:r>
              <a:rPr lang="en-US" sz="800" u="sng" spc="-10" dirty="0">
                <a:solidFill>
                  <a:srgbClr val="58595B"/>
                </a:solidFill>
                <a:latin typeface="Open Sans"/>
                <a:cs typeface="Open Sans"/>
                <a:hlinkClick r:id="rId4"/>
              </a:rPr>
              <a:t>www.mckinsey.com/industries/financial-services/our-insights/ings-agile-transformation</a:t>
            </a:r>
            <a:r>
              <a:rPr lang="en-US" sz="800" spc="-10" dirty="0">
                <a:solidFill>
                  <a:srgbClr val="58595B"/>
                </a:solidFill>
                <a:latin typeface="Open Sans"/>
                <a:cs typeface="Open Sans"/>
              </a:rPr>
              <a:t> </a:t>
            </a:r>
          </a:p>
          <a:p>
            <a:r>
              <a:rPr lang="en-US" sz="800" spc="-10" dirty="0">
                <a:solidFill>
                  <a:srgbClr val="58595B"/>
                </a:solidFill>
                <a:latin typeface="Open Sans"/>
                <a:cs typeface="Open Sans"/>
              </a:rPr>
              <a:t> </a:t>
            </a:r>
          </a:p>
        </p:txBody>
      </p:sp>
      <p:pic>
        <p:nvPicPr>
          <p:cNvPr id="112" name="Shape 112"/>
          <p:cNvPicPr preferRelativeResize="0">
            <a:picLocks noChangeAspect="1"/>
          </p:cNvPicPr>
          <p:nvPr/>
        </p:nvPicPr>
        <p:blipFill>
          <a:blip r:embed="rId5">
            <a:alphaModFix/>
          </a:blip>
          <a:stretch>
            <a:fillRect/>
          </a:stretch>
        </p:blipFill>
        <p:spPr>
          <a:xfrm>
            <a:off x="2754421" y="1417782"/>
            <a:ext cx="2284663" cy="1509386"/>
          </a:xfrm>
          <a:prstGeom prst="rect">
            <a:avLst/>
          </a:prstGeom>
          <a:noFill/>
          <a:ln>
            <a:noFill/>
          </a:ln>
        </p:spPr>
      </p:pic>
      <p:pic>
        <p:nvPicPr>
          <p:cNvPr id="113" name="Shape 113">
            <a:hlinkClick r:id="rId6"/>
          </p:cNvPr>
          <p:cNvPicPr preferRelativeResize="0">
            <a:picLocks noChangeAspect="1"/>
          </p:cNvPicPr>
          <p:nvPr/>
        </p:nvPicPr>
        <p:blipFill>
          <a:blip r:embed="rId7">
            <a:alphaModFix/>
          </a:blip>
          <a:stretch>
            <a:fillRect/>
          </a:stretch>
        </p:blipFill>
        <p:spPr>
          <a:xfrm>
            <a:off x="3668950" y="3317869"/>
            <a:ext cx="1249638" cy="435663"/>
          </a:xfrm>
          <a:prstGeom prst="rect">
            <a:avLst/>
          </a:prstGeom>
          <a:noFill/>
          <a:ln>
            <a:noFill/>
          </a:ln>
        </p:spPr>
      </p:pic>
      <p:pic>
        <p:nvPicPr>
          <p:cNvPr id="115" name="Shape 115"/>
          <p:cNvPicPr preferRelativeResize="0">
            <a:picLocks noChangeAspect="1"/>
          </p:cNvPicPr>
          <p:nvPr/>
        </p:nvPicPr>
        <p:blipFill rotWithShape="1">
          <a:blip r:embed="rId8">
            <a:alphaModFix/>
          </a:blip>
          <a:srcRect l="9778" t="12784" r="9524" b="12964"/>
          <a:stretch/>
        </p:blipFill>
        <p:spPr>
          <a:xfrm>
            <a:off x="3665860" y="4862314"/>
            <a:ext cx="1252728" cy="461061"/>
          </a:xfrm>
          <a:prstGeom prst="rect">
            <a:avLst/>
          </a:prstGeom>
          <a:noFill/>
          <a:ln>
            <a:noFill/>
          </a:ln>
        </p:spPr>
      </p:pic>
      <p:pic>
        <p:nvPicPr>
          <p:cNvPr id="116" name="Shape 116"/>
          <p:cNvPicPr preferRelativeResize="0">
            <a:picLocks noChangeAspect="1"/>
          </p:cNvPicPr>
          <p:nvPr/>
        </p:nvPicPr>
        <p:blipFill>
          <a:blip r:embed="rId9">
            <a:alphaModFix/>
          </a:blip>
          <a:stretch>
            <a:fillRect/>
          </a:stretch>
        </p:blipFill>
        <p:spPr>
          <a:xfrm>
            <a:off x="3665860" y="5661671"/>
            <a:ext cx="1252728" cy="348418"/>
          </a:xfrm>
          <a:prstGeom prst="rect">
            <a:avLst/>
          </a:prstGeom>
          <a:noFill/>
          <a:ln>
            <a:noFill/>
          </a:ln>
        </p:spPr>
      </p:pic>
      <p:pic>
        <p:nvPicPr>
          <p:cNvPr id="117" name="Shape 117"/>
          <p:cNvPicPr preferRelativeResize="0">
            <a:picLocks noChangeAspect="1"/>
          </p:cNvPicPr>
          <p:nvPr/>
        </p:nvPicPr>
        <p:blipFill>
          <a:blip r:embed="rId10">
            <a:alphaModFix/>
          </a:blip>
          <a:stretch>
            <a:fillRect/>
          </a:stretch>
        </p:blipFill>
        <p:spPr>
          <a:xfrm>
            <a:off x="8347319" y="1243065"/>
            <a:ext cx="1252728" cy="311222"/>
          </a:xfrm>
          <a:prstGeom prst="rect">
            <a:avLst/>
          </a:prstGeom>
          <a:noFill/>
          <a:ln>
            <a:noFill/>
          </a:ln>
        </p:spPr>
      </p:pic>
      <p:sp>
        <p:nvSpPr>
          <p:cNvPr id="118" name="Shape 118"/>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rgbClr val="000000"/>
              </a:buClr>
              <a:buSzPts val="700"/>
              <a:buFont typeface="Arial"/>
              <a:buNone/>
            </a:pPr>
            <a:r>
              <a:rPr lang="en-US" sz="700" dirty="0">
                <a:solidFill>
                  <a:srgbClr val="58595B"/>
                </a:solidFill>
                <a:latin typeface="Open Sans"/>
                <a:ea typeface="Open Sans"/>
                <a:cs typeface="Open Sans"/>
                <a:sym typeface="Open Sans"/>
              </a:rPr>
              <a:t>Work licensed under Creative Commons Attribution-</a:t>
            </a:r>
            <a:r>
              <a:rPr lang="en-US" sz="700" dirty="0" err="1">
                <a:solidFill>
                  <a:srgbClr val="58595B"/>
                </a:solidFill>
                <a:latin typeface="Open Sans"/>
                <a:ea typeface="Open Sans"/>
                <a:cs typeface="Open Sans"/>
                <a:sym typeface="Open Sans"/>
              </a:rPr>
              <a:t>NoDerivatives</a:t>
            </a:r>
            <a:r>
              <a:rPr lang="en-US" sz="700" dirty="0">
                <a:solidFill>
                  <a:srgbClr val="58595B"/>
                </a:solidFill>
                <a:latin typeface="Open Sans"/>
                <a:ea typeface="Open Sans"/>
                <a:cs typeface="Open Sans"/>
                <a:sym typeface="Open Sans"/>
              </a:rPr>
              <a:t> 4.0 International License. By Growth Institute Inc. For a copy of this license, http://</a:t>
            </a:r>
            <a:r>
              <a:rPr lang="en-US" sz="700" dirty="0" err="1">
                <a:solidFill>
                  <a:srgbClr val="58595B"/>
                </a:solidFill>
                <a:latin typeface="Open Sans"/>
                <a:ea typeface="Open Sans"/>
                <a:cs typeface="Open Sans"/>
                <a:sym typeface="Open Sans"/>
              </a:rPr>
              <a:t>creativecommons.org</a:t>
            </a:r>
            <a:r>
              <a:rPr lang="en-US" sz="700" dirty="0">
                <a:solidFill>
                  <a:srgbClr val="58595B"/>
                </a:solidFill>
                <a:latin typeface="Open Sans"/>
                <a:ea typeface="Open Sans"/>
                <a:cs typeface="Open Sans"/>
                <a:sym typeface="Open Sans"/>
              </a:rPr>
              <a:t>/licenses/by-</a:t>
            </a:r>
            <a:r>
              <a:rPr lang="en-US" sz="700" dirty="0" err="1">
                <a:solidFill>
                  <a:srgbClr val="58595B"/>
                </a:solidFill>
                <a:latin typeface="Open Sans"/>
                <a:ea typeface="Open Sans"/>
                <a:cs typeface="Open Sans"/>
                <a:sym typeface="Open Sans"/>
              </a:rPr>
              <a:t>nd</a:t>
            </a:r>
            <a:r>
              <a:rPr lang="en-US" sz="700" dirty="0">
                <a:solidFill>
                  <a:srgbClr val="58595B"/>
                </a:solidFill>
                <a:latin typeface="Open Sans"/>
                <a:ea typeface="Open Sans"/>
                <a:cs typeface="Open Sans"/>
                <a:sym typeface="Open Sans"/>
              </a:rPr>
              <a:t>/4.0/ </a:t>
            </a:r>
            <a:br>
              <a:rPr lang="en-US" sz="700" dirty="0">
                <a:solidFill>
                  <a:srgbClr val="58595B"/>
                </a:solidFill>
                <a:latin typeface="Open Sans"/>
                <a:ea typeface="Open Sans"/>
                <a:cs typeface="Open Sans"/>
                <a:sym typeface="Open Sans"/>
              </a:rPr>
            </a:br>
            <a:r>
              <a:rPr lang="en-US" sz="700" dirty="0">
                <a:solidFill>
                  <a:srgbClr val="58595B"/>
                </a:solidFill>
                <a:latin typeface="Open Sans"/>
                <a:ea typeface="Open Sans"/>
                <a:cs typeface="Open Sans"/>
                <a:sym typeface="Open Sans"/>
              </a:rPr>
              <a:t>Rev 1.0 2018-07-03  </a:t>
            </a:r>
            <a:r>
              <a:rPr lang="en-US" sz="700" b="1" dirty="0">
                <a:solidFill>
                  <a:srgbClr val="2C3A72"/>
                </a:solidFill>
                <a:latin typeface="Open Sans"/>
                <a:ea typeface="Open Sans"/>
                <a:cs typeface="Open Sans"/>
                <a:sym typeface="Open Sans"/>
              </a:rPr>
              <a:t>TO LEARN HOW TO USE THIS TOOL, VISIT </a:t>
            </a:r>
            <a:r>
              <a:rPr lang="en-US" sz="700" b="1" dirty="0" err="1">
                <a:solidFill>
                  <a:srgbClr val="2C3A72"/>
                </a:solidFill>
                <a:latin typeface="Open Sans"/>
                <a:ea typeface="Open Sans"/>
                <a:cs typeface="Open Sans"/>
                <a:sym typeface="Open Sans"/>
              </a:rPr>
              <a:t>www.growthinstitute.com</a:t>
            </a:r>
            <a:r>
              <a:rPr lang="en-US" sz="700" b="1" dirty="0">
                <a:solidFill>
                  <a:srgbClr val="2C3A72"/>
                </a:solidFill>
                <a:latin typeface="Open Sans"/>
                <a:ea typeface="Open Sans"/>
                <a:cs typeface="Open Sans"/>
                <a:sym typeface="Open Sans"/>
              </a:rPr>
              <a:t>/</a:t>
            </a:r>
            <a:r>
              <a:rPr lang="en-US" sz="700" b="1" dirty="0" err="1">
                <a:solidFill>
                  <a:srgbClr val="2C3A72"/>
                </a:solidFill>
                <a:latin typeface="Open Sans"/>
                <a:ea typeface="Open Sans"/>
                <a:cs typeface="Open Sans"/>
                <a:sym typeface="Open Sans"/>
              </a:rPr>
              <a:t>exo</a:t>
            </a:r>
            <a:r>
              <a:rPr lang="en-US" sz="700" b="1" dirty="0">
                <a:solidFill>
                  <a:srgbClr val="BE1E2D"/>
                </a:solidFill>
                <a:latin typeface="Open Sans"/>
                <a:ea typeface="Open Sans"/>
                <a:cs typeface="Open Sans"/>
                <a:sym typeface="Open Sans"/>
              </a:rPr>
              <a:t> </a:t>
            </a:r>
            <a:endParaRPr sz="700" dirty="0">
              <a:solidFill>
                <a:srgbClr val="BE1E2D"/>
              </a:solidFill>
              <a:latin typeface="Open Sans"/>
              <a:ea typeface="Open Sans"/>
              <a:cs typeface="Open Sans"/>
              <a:sym typeface="Open Sans"/>
            </a:endParaRPr>
          </a:p>
        </p:txBody>
      </p:sp>
      <p:cxnSp>
        <p:nvCxnSpPr>
          <p:cNvPr id="17" name="Shape 81"/>
          <p:cNvCxnSpPr/>
          <p:nvPr/>
        </p:nvCxnSpPr>
        <p:spPr>
          <a:xfrm>
            <a:off x="5124635" y="1197260"/>
            <a:ext cx="0" cy="6060900"/>
          </a:xfrm>
          <a:prstGeom prst="straightConnector1">
            <a:avLst/>
          </a:prstGeom>
          <a:noFill/>
          <a:ln w="12700" cap="flat" cmpd="sng">
            <a:solidFill>
              <a:srgbClr val="2C3A72"/>
            </a:solidFill>
            <a:prstDash val="solid"/>
            <a:round/>
            <a:headEnd type="none" w="sm" len="sm"/>
            <a:tailEnd type="none" w="sm" len="sm"/>
          </a:ln>
        </p:spPr>
      </p:cxnSp>
      <p:pic>
        <p:nvPicPr>
          <p:cNvPr id="111" name="Shape 111">
            <a:hlinkClick r:id="rId3"/>
          </p:cNvPr>
          <p:cNvPicPr preferRelativeResize="0">
            <a:picLocks noChangeAspect="1"/>
          </p:cNvPicPr>
          <p:nvPr/>
        </p:nvPicPr>
        <p:blipFill>
          <a:blip r:embed="rId11">
            <a:alphaModFix/>
          </a:blip>
          <a:stretch>
            <a:fillRect/>
          </a:stretch>
        </p:blipFill>
        <p:spPr>
          <a:xfrm>
            <a:off x="3677145" y="1217337"/>
            <a:ext cx="1252855" cy="357960"/>
          </a:xfrm>
          <a:prstGeom prst="rect">
            <a:avLst/>
          </a:prstGeom>
          <a:noFill/>
          <a:ln>
            <a:noFill/>
          </a:ln>
        </p:spPr>
      </p:pic>
      <p:sp>
        <p:nvSpPr>
          <p:cNvPr id="2" name="Rectangle 1"/>
          <p:cNvSpPr/>
          <p:nvPr/>
        </p:nvSpPr>
        <p:spPr>
          <a:xfrm>
            <a:off x="685801" y="3317869"/>
            <a:ext cx="2991343" cy="3616375"/>
          </a:xfrm>
          <a:prstGeom prst="rect">
            <a:avLst/>
          </a:prstGeom>
        </p:spPr>
        <p:txBody>
          <a:bodyPr wrap="square" lIns="0" tIns="0" rIns="182880" bIns="0">
            <a:spAutoFit/>
          </a:bodyPr>
          <a:lstStyle/>
          <a:p>
            <a:r>
              <a:rPr lang="en-US" sz="1000" b="1" u="sng" kern="1200" dirty="0">
                <a:solidFill>
                  <a:srgbClr val="2C3A72"/>
                </a:solidFill>
                <a:latin typeface="Open Sans"/>
                <a:cs typeface="Open Sans"/>
                <a:hlinkClick r:id="rId6"/>
              </a:rPr>
              <a:t>FAVI</a:t>
            </a:r>
            <a:r>
              <a:rPr lang="en-US" sz="1000" kern="1200" dirty="0">
                <a:solidFill>
                  <a:srgbClr val="2C3A72"/>
                </a:solidFill>
                <a:latin typeface="Open Sans"/>
                <a:cs typeface="Open Sans"/>
              </a:rPr>
              <a:t> </a:t>
            </a:r>
            <a:r>
              <a:rPr lang="en-US" sz="1000" kern="1200" dirty="0">
                <a:solidFill>
                  <a:srgbClr val="58595B"/>
                </a:solidFill>
                <a:latin typeface="Open Sans"/>
                <a:cs typeface="Open Sans"/>
              </a:rPr>
              <a:t>- since 1983 this 400-person French automotive parts supplier has operated in teams with no management layer or executive committee. It commands 50% </a:t>
            </a:r>
          </a:p>
          <a:p>
            <a:r>
              <a:rPr lang="en-US" sz="1000" kern="1200" dirty="0">
                <a:solidFill>
                  <a:srgbClr val="58595B"/>
                </a:solidFill>
                <a:latin typeface="Open Sans"/>
                <a:cs typeface="Open Sans"/>
              </a:rPr>
              <a:t>market share, it hasn’t missed a shipping date in over 25 years, and with profit-sharing, each employee receives 16-17 months salary equivalent per year. </a:t>
            </a:r>
          </a:p>
          <a:p>
            <a:r>
              <a:rPr lang="en-US" sz="800" kern="1200" dirty="0">
                <a:solidFill>
                  <a:srgbClr val="58595B"/>
                </a:solidFill>
                <a:latin typeface="Open Sans"/>
                <a:cs typeface="Open Sans"/>
              </a:rPr>
              <a:t>Read more in </a:t>
            </a:r>
            <a:r>
              <a:rPr lang="en-US" sz="800" i="1" kern="1000" dirty="0">
                <a:solidFill>
                  <a:srgbClr val="58595B"/>
                </a:solidFill>
                <a:latin typeface="Open Sans"/>
                <a:ea typeface="Open Sans"/>
                <a:cs typeface="Open Sans"/>
                <a:sym typeface="Open Sans"/>
                <a:hlinkClick r:id="rId12"/>
              </a:rPr>
              <a:t>Reinventing Organizations</a:t>
            </a:r>
            <a:r>
              <a:rPr lang="en-US" sz="800" kern="1000" dirty="0">
                <a:solidFill>
                  <a:srgbClr val="58595B"/>
                </a:solidFill>
                <a:latin typeface="Open Sans"/>
                <a:ea typeface="Open Sans"/>
                <a:cs typeface="Open Sans"/>
                <a:sym typeface="Open Sans"/>
              </a:rPr>
              <a:t> by Frederic </a:t>
            </a:r>
            <a:r>
              <a:rPr lang="en-US" sz="800" kern="1000" dirty="0" err="1">
                <a:solidFill>
                  <a:srgbClr val="58595B"/>
                </a:solidFill>
                <a:latin typeface="Open Sans"/>
                <a:ea typeface="Open Sans"/>
                <a:cs typeface="Open Sans"/>
                <a:sym typeface="Open Sans"/>
              </a:rPr>
              <a:t>Laloux</a:t>
            </a:r>
            <a:r>
              <a:rPr lang="en-US" sz="800" kern="1000" dirty="0">
                <a:solidFill>
                  <a:srgbClr val="58595B"/>
                </a:solidFill>
                <a:latin typeface="Open Sans"/>
                <a:ea typeface="Open Sans"/>
                <a:cs typeface="Open Sans"/>
                <a:sym typeface="Open Sans"/>
              </a:rPr>
              <a:t> </a:t>
            </a:r>
            <a:endParaRPr lang="en-US" sz="800" u="sng" kern="1200" dirty="0">
              <a:solidFill>
                <a:srgbClr val="58595B"/>
              </a:solidFill>
              <a:latin typeface="Open Sans"/>
              <a:cs typeface="Open Sans"/>
            </a:endParaRPr>
          </a:p>
          <a:p>
            <a:endParaRPr lang="en-US" sz="1000" kern="1200" dirty="0">
              <a:solidFill>
                <a:srgbClr val="58595B"/>
              </a:solidFill>
              <a:latin typeface="Open Sans"/>
              <a:cs typeface="Open Sans"/>
            </a:endParaRPr>
          </a:p>
          <a:p>
            <a:r>
              <a:rPr lang="en-US" sz="1000" b="1" u="sng" kern="1200" dirty="0" err="1">
                <a:solidFill>
                  <a:srgbClr val="2C3A72"/>
                </a:solidFill>
                <a:latin typeface="Open Sans"/>
                <a:cs typeface="Open Sans"/>
                <a:hlinkClick r:id="rId13"/>
              </a:rPr>
              <a:t>Zappos</a:t>
            </a:r>
            <a:r>
              <a:rPr lang="en-US" sz="1000" kern="1200" dirty="0">
                <a:solidFill>
                  <a:srgbClr val="2C3A72"/>
                </a:solidFill>
                <a:latin typeface="Open Sans"/>
                <a:cs typeface="Open Sans"/>
              </a:rPr>
              <a:t> </a:t>
            </a:r>
            <a:r>
              <a:rPr lang="en-US" sz="1000" kern="1200" dirty="0">
                <a:solidFill>
                  <a:srgbClr val="58595B"/>
                </a:solidFill>
                <a:latin typeface="Open Sans"/>
                <a:cs typeface="Open Sans"/>
              </a:rPr>
              <a:t>- with 1500 people, is the largest holacracy- powered organization to-date. </a:t>
            </a:r>
          </a:p>
          <a:p>
            <a:r>
              <a:rPr lang="en-US" sz="800" kern="1200" dirty="0">
                <a:solidFill>
                  <a:srgbClr val="58595B"/>
                </a:solidFill>
                <a:latin typeface="Open Sans"/>
                <a:cs typeface="Open Sans"/>
              </a:rPr>
              <a:t>Read more here: </a:t>
            </a:r>
            <a:r>
              <a:rPr lang="en-US" sz="800" u="sng" kern="1200" dirty="0">
                <a:solidFill>
                  <a:srgbClr val="58595B"/>
                </a:solidFill>
                <a:latin typeface="Open Sans"/>
                <a:cs typeface="Open Sans"/>
                <a:hlinkClick r:id="rId14"/>
              </a:rPr>
              <a:t>www.zapposinsights.com/about/holacracy</a:t>
            </a:r>
            <a:endParaRPr lang="en-US" sz="800" u="sng" kern="1200" dirty="0">
              <a:solidFill>
                <a:srgbClr val="58595B"/>
              </a:solidFill>
              <a:latin typeface="Open Sans"/>
              <a:cs typeface="Open Sans"/>
            </a:endParaRPr>
          </a:p>
          <a:p>
            <a:endParaRPr lang="en-US" sz="900" kern="1200" dirty="0">
              <a:solidFill>
                <a:srgbClr val="58595B"/>
              </a:solidFill>
              <a:latin typeface="Open Sans"/>
              <a:cs typeface="Open Sans"/>
            </a:endParaRPr>
          </a:p>
          <a:p>
            <a:r>
              <a:rPr lang="en-US" sz="1000" b="1" u="sng" kern="1200" dirty="0">
                <a:solidFill>
                  <a:srgbClr val="2C3A72"/>
                </a:solidFill>
                <a:latin typeface="Open Sans"/>
                <a:cs typeface="Open Sans"/>
                <a:hlinkClick r:id="rId15"/>
              </a:rPr>
              <a:t>Valve</a:t>
            </a:r>
            <a:r>
              <a:rPr lang="en-US" sz="1000" kern="1200" dirty="0">
                <a:solidFill>
                  <a:srgbClr val="2C3A72"/>
                </a:solidFill>
                <a:latin typeface="Open Sans"/>
                <a:cs typeface="Open Sans"/>
              </a:rPr>
              <a:t> </a:t>
            </a:r>
            <a:r>
              <a:rPr lang="en-US" sz="1000" kern="1200" dirty="0">
                <a:solidFill>
                  <a:srgbClr val="58595B"/>
                </a:solidFill>
                <a:latin typeface="Open Sans"/>
                <a:cs typeface="Open Sans"/>
              </a:rPr>
              <a:t>- a privately-held 300-person game software and distribution platform company with no classic management structure. Cofounder and CEO, Gabe Newell owns a bit over 50% of Valve, and had a net worth of $5.5 </a:t>
            </a:r>
            <a:r>
              <a:rPr lang="en-US" sz="1000" kern="1200" dirty="0" err="1">
                <a:solidFill>
                  <a:srgbClr val="58595B"/>
                </a:solidFill>
                <a:latin typeface="Open Sans"/>
                <a:cs typeface="Open Sans"/>
              </a:rPr>
              <a:t>bn</a:t>
            </a:r>
            <a:r>
              <a:rPr lang="en-US" sz="1000" kern="1200" dirty="0">
                <a:solidFill>
                  <a:srgbClr val="58595B"/>
                </a:solidFill>
                <a:latin typeface="Open Sans"/>
                <a:cs typeface="Open Sans"/>
              </a:rPr>
              <a:t> in 2018, according to Forbes. </a:t>
            </a:r>
            <a:br>
              <a:rPr lang="en-US" sz="1000" kern="1200" dirty="0">
                <a:solidFill>
                  <a:srgbClr val="58595B"/>
                </a:solidFill>
                <a:latin typeface="Open Sans"/>
                <a:cs typeface="Open Sans"/>
              </a:rPr>
            </a:br>
            <a:r>
              <a:rPr lang="en-US" sz="800" kern="1200" dirty="0">
                <a:solidFill>
                  <a:srgbClr val="58595B"/>
                </a:solidFill>
                <a:latin typeface="Open Sans"/>
                <a:cs typeface="Open Sans"/>
              </a:rPr>
              <a:t>Read their 2012 Employee Handbook, here: </a:t>
            </a:r>
            <a:r>
              <a:rPr lang="en-US" sz="800" u="sng" kern="1200" dirty="0">
                <a:solidFill>
                  <a:srgbClr val="58595B"/>
                </a:solidFill>
                <a:latin typeface="Open Sans"/>
                <a:cs typeface="Open Sans"/>
                <a:hlinkClick r:id="rId16"/>
              </a:rPr>
              <a:t>www.valvesoftware.com/company/Valve_Handbook_LowRes.pdf</a:t>
            </a:r>
            <a:endParaRPr lang="en-US" sz="800" kern="1200" dirty="0">
              <a:solidFill>
                <a:srgbClr val="58595B"/>
              </a:solidFill>
              <a:latin typeface="Open Sans"/>
              <a:cs typeface="Open Sans"/>
            </a:endParaRPr>
          </a:p>
        </p:txBody>
      </p:sp>
      <p:sp>
        <p:nvSpPr>
          <p:cNvPr id="19" name="Shape 110"/>
          <p:cNvSpPr txBox="1"/>
          <p:nvPr/>
        </p:nvSpPr>
        <p:spPr>
          <a:xfrm>
            <a:off x="5124635" y="4381703"/>
            <a:ext cx="4475412" cy="2876457"/>
          </a:xfrm>
          <a:prstGeom prst="rect">
            <a:avLst/>
          </a:prstGeom>
          <a:noFill/>
          <a:ln>
            <a:noFill/>
          </a:ln>
        </p:spPr>
        <p:txBody>
          <a:bodyPr spcFirstLastPara="1" wrap="square" lIns="182880" tIns="0" rIns="0" bIns="0" anchor="t" anchorCtr="0">
            <a:noAutofit/>
          </a:bodyPr>
          <a:lstStyle/>
          <a:p>
            <a:pPr marL="0" lvl="0" indent="0" rtl="0">
              <a:spcBef>
                <a:spcPts val="0"/>
              </a:spcBef>
              <a:spcAft>
                <a:spcPts val="0"/>
              </a:spcAft>
              <a:buClr>
                <a:schemeClr val="dk1"/>
              </a:buClr>
              <a:buSzPts val="1100"/>
              <a:buFont typeface="Arial"/>
              <a:buNone/>
            </a:pPr>
            <a:r>
              <a:rPr lang="en-US" sz="1000" b="1" spc="-10" dirty="0">
                <a:solidFill>
                  <a:srgbClr val="2C3A72"/>
                </a:solidFill>
                <a:latin typeface="Open Sans"/>
                <a:ea typeface="Open Sans"/>
                <a:cs typeface="Open Sans"/>
                <a:sym typeface="Open Sans"/>
              </a:rPr>
              <a:t>Where to Begin:</a:t>
            </a:r>
          </a:p>
          <a:p>
            <a:pPr marL="0" lvl="0" indent="0" rtl="0">
              <a:spcBef>
                <a:spcPts val="0"/>
              </a:spcBef>
              <a:spcAft>
                <a:spcPts val="0"/>
              </a:spcAft>
              <a:buClr>
                <a:schemeClr val="dk1"/>
              </a:buClr>
              <a:buSzPts val="1100"/>
              <a:buFont typeface="Arial"/>
              <a:buNone/>
            </a:pPr>
            <a:endParaRPr sz="1000" spc="-10" dirty="0">
              <a:solidFill>
                <a:srgbClr val="BE1E2D"/>
              </a:solidFill>
              <a:latin typeface="Open Sans"/>
              <a:ea typeface="Open Sans"/>
              <a:cs typeface="Open Sans"/>
              <a:sym typeface="Open Sans"/>
            </a:endParaRPr>
          </a:p>
          <a:p>
            <a:pPr marL="234950" indent="-234950">
              <a:buClr>
                <a:srgbClr val="2C3A72"/>
              </a:buClr>
              <a:buSzPct val="97000"/>
              <a:buFont typeface="Open Sans"/>
              <a:buChar char="❏"/>
            </a:pPr>
            <a:r>
              <a:rPr lang="en-US" sz="1000" spc="-10" dirty="0">
                <a:solidFill>
                  <a:srgbClr val="58595B"/>
                </a:solidFill>
                <a:latin typeface="Open Sans"/>
                <a:ea typeface="Open Sans"/>
                <a:cs typeface="Open Sans"/>
                <a:sym typeface="Open Sans"/>
              </a:rPr>
              <a:t>Start by creating and socializing your </a:t>
            </a:r>
            <a:r>
              <a:rPr lang="en-US" sz="1000" u="sng" spc="-10" dirty="0">
                <a:solidFill>
                  <a:srgbClr val="58595B"/>
                </a:solidFill>
                <a:latin typeface="Open Sans"/>
                <a:ea typeface="Open Sans"/>
                <a:cs typeface="Open Sans"/>
                <a:sym typeface="Open Sans"/>
                <a:hlinkClick r:id="rId17"/>
              </a:rPr>
              <a:t>Massive Transformative Purpose</a:t>
            </a:r>
            <a:r>
              <a:rPr lang="en-US" sz="1000" spc="-10" dirty="0">
                <a:solidFill>
                  <a:srgbClr val="58595B"/>
                </a:solidFill>
                <a:latin typeface="Open Sans"/>
                <a:ea typeface="Open Sans"/>
                <a:cs typeface="Open Sans"/>
                <a:sym typeface="Open Sans"/>
              </a:rPr>
              <a:t> (MTP). Your company’s North Star, it guides you to your future, and helps your people align outcomes.</a:t>
            </a:r>
            <a:endParaRPr sz="1000" spc="-10" dirty="0">
              <a:solidFill>
                <a:srgbClr val="58595B"/>
              </a:solidFill>
              <a:latin typeface="Open Sans"/>
              <a:ea typeface="Open Sans"/>
              <a:cs typeface="Open Sans"/>
              <a:sym typeface="Open Sans"/>
            </a:endParaRPr>
          </a:p>
          <a:p>
            <a:pPr marL="234950" indent="-234950">
              <a:spcBef>
                <a:spcPts val="400"/>
              </a:spcBef>
              <a:buClr>
                <a:srgbClr val="2C3A72"/>
              </a:buClr>
              <a:buSzPct val="97000"/>
              <a:buFont typeface="Open Sans"/>
              <a:buChar char="❏"/>
            </a:pPr>
            <a:r>
              <a:rPr lang="en-US" sz="1000" spc="-10" dirty="0">
                <a:solidFill>
                  <a:srgbClr val="58595B"/>
                </a:solidFill>
                <a:latin typeface="Open Sans"/>
                <a:ea typeface="Open Sans"/>
                <a:cs typeface="Open Sans"/>
                <a:sym typeface="Open Sans"/>
              </a:rPr>
              <a:t>Use your company’s Core Values as the guardrails for behavior and decisions. We recommend Jim Collins’ </a:t>
            </a:r>
            <a:r>
              <a:rPr lang="en-US" sz="1000" u="sng" spc="-10" dirty="0">
                <a:solidFill>
                  <a:srgbClr val="58595B"/>
                </a:solidFill>
                <a:latin typeface="Open Sans"/>
                <a:ea typeface="Open Sans"/>
                <a:cs typeface="Open Sans"/>
                <a:sym typeface="Open Sans"/>
                <a:hlinkClick r:id="rId18"/>
              </a:rPr>
              <a:t>articles</a:t>
            </a:r>
            <a:r>
              <a:rPr lang="en-US" sz="1000" spc="-10" dirty="0">
                <a:solidFill>
                  <a:srgbClr val="58595B"/>
                </a:solidFill>
                <a:latin typeface="Open Sans"/>
                <a:ea typeface="Open Sans"/>
                <a:cs typeface="Open Sans"/>
                <a:sym typeface="Open Sans"/>
              </a:rPr>
              <a:t>, </a:t>
            </a:r>
            <a:r>
              <a:rPr lang="en-US" sz="1000" u="sng" spc="-10" dirty="0">
                <a:solidFill>
                  <a:srgbClr val="58595B"/>
                </a:solidFill>
                <a:latin typeface="Open Sans"/>
                <a:ea typeface="Open Sans"/>
                <a:cs typeface="Open Sans"/>
                <a:sym typeface="Open Sans"/>
                <a:hlinkClick r:id="rId19"/>
              </a:rPr>
              <a:t>exercises</a:t>
            </a:r>
            <a:r>
              <a:rPr lang="en-US" sz="1000" spc="-10" dirty="0">
                <a:solidFill>
                  <a:srgbClr val="58595B"/>
                </a:solidFill>
                <a:latin typeface="Open Sans"/>
                <a:ea typeface="Open Sans"/>
                <a:cs typeface="Open Sans"/>
                <a:sym typeface="Open Sans"/>
              </a:rPr>
              <a:t> and book, </a:t>
            </a:r>
            <a:r>
              <a:rPr lang="en-US" sz="1000" i="1" spc="-10" dirty="0">
                <a:solidFill>
                  <a:srgbClr val="58595B"/>
                </a:solidFill>
                <a:latin typeface="Open Sans"/>
                <a:ea typeface="Open Sans"/>
                <a:cs typeface="Open Sans"/>
                <a:sym typeface="Open Sans"/>
                <a:hlinkClick r:id="rId20"/>
              </a:rPr>
              <a:t>Built to Last</a:t>
            </a:r>
            <a:r>
              <a:rPr lang="en-US" sz="1000" spc="-10" dirty="0">
                <a:solidFill>
                  <a:srgbClr val="58595B"/>
                </a:solidFill>
                <a:latin typeface="Open Sans"/>
                <a:ea typeface="Open Sans"/>
                <a:cs typeface="Open Sans"/>
                <a:sym typeface="Open Sans"/>
              </a:rPr>
              <a:t>, Chapter 3 - Core Values.</a:t>
            </a:r>
            <a:endParaRPr sz="1000" spc="-10" dirty="0">
              <a:solidFill>
                <a:srgbClr val="58595B"/>
              </a:solidFill>
              <a:latin typeface="Open Sans"/>
              <a:ea typeface="Open Sans"/>
              <a:cs typeface="Open Sans"/>
              <a:sym typeface="Open Sans"/>
            </a:endParaRPr>
          </a:p>
          <a:p>
            <a:pPr marL="234950" indent="-234950">
              <a:spcBef>
                <a:spcPts val="400"/>
              </a:spcBef>
              <a:buClr>
                <a:srgbClr val="2C3A72"/>
              </a:buClr>
              <a:buSzPct val="97000"/>
              <a:buFont typeface="Open Sans"/>
              <a:buChar char="❏"/>
            </a:pPr>
            <a:r>
              <a:rPr lang="en-US" sz="1000" spc="-10" dirty="0">
                <a:solidFill>
                  <a:srgbClr val="58595B"/>
                </a:solidFill>
                <a:latin typeface="Open Sans"/>
                <a:ea typeface="Open Sans"/>
                <a:cs typeface="Open Sans"/>
                <a:sym typeface="Open Sans"/>
              </a:rPr>
              <a:t>Hire to match your structure and culture. Self-directed self- starters and entrepreneurs aligned with your values will thrive.</a:t>
            </a:r>
            <a:endParaRPr sz="1000" spc="-10" dirty="0">
              <a:solidFill>
                <a:srgbClr val="58595B"/>
              </a:solidFill>
              <a:latin typeface="Open Sans"/>
              <a:ea typeface="Open Sans"/>
              <a:cs typeface="Open Sans"/>
              <a:sym typeface="Open Sans"/>
            </a:endParaRPr>
          </a:p>
          <a:p>
            <a:pPr marL="234950" indent="-234950">
              <a:spcBef>
                <a:spcPts val="400"/>
              </a:spcBef>
              <a:buClr>
                <a:srgbClr val="2C3A72"/>
              </a:buClr>
              <a:buSzPct val="97000"/>
              <a:buFont typeface="Open Sans"/>
              <a:buChar char="❏"/>
            </a:pPr>
            <a:r>
              <a:rPr lang="en-US" sz="1000" spc="-10" dirty="0">
                <a:solidFill>
                  <a:srgbClr val="58595B"/>
                </a:solidFill>
                <a:latin typeface="Open Sans"/>
                <a:ea typeface="Open Sans"/>
                <a:cs typeface="Open Sans"/>
                <a:sym typeface="Open Sans"/>
              </a:rPr>
              <a:t>Create and empower small, independent, multidisciplinary teams (</a:t>
            </a:r>
            <a:r>
              <a:rPr lang="en-US" sz="1000" spc="-10" dirty="0" err="1">
                <a:solidFill>
                  <a:srgbClr val="58595B"/>
                </a:solidFill>
                <a:latin typeface="Open Sans"/>
                <a:ea typeface="Open Sans"/>
                <a:cs typeface="Open Sans"/>
                <a:sym typeface="Open Sans"/>
              </a:rPr>
              <a:t>Zappos</a:t>
            </a:r>
            <a:r>
              <a:rPr lang="en-US" sz="1000" spc="-10" dirty="0">
                <a:solidFill>
                  <a:srgbClr val="58595B"/>
                </a:solidFill>
                <a:latin typeface="Open Sans"/>
                <a:ea typeface="Open Sans"/>
                <a:cs typeface="Open Sans"/>
                <a:sym typeface="Open Sans"/>
              </a:rPr>
              <a:t> and ING both started with a pilot project). When they are oriented, push decision-making to the edges, closest to the customer.</a:t>
            </a:r>
            <a:endParaRPr sz="1000" spc="-10" dirty="0">
              <a:solidFill>
                <a:srgbClr val="58595B"/>
              </a:solidFill>
              <a:latin typeface="Open Sans"/>
              <a:ea typeface="Open Sans"/>
              <a:cs typeface="Open Sans"/>
              <a:sym typeface="Open Sans"/>
            </a:endParaRPr>
          </a:p>
          <a:p>
            <a:pPr marL="234950" indent="-234950">
              <a:spcBef>
                <a:spcPts val="400"/>
              </a:spcBef>
              <a:buClr>
                <a:srgbClr val="2C3A72"/>
              </a:buClr>
              <a:buSzPct val="97000"/>
              <a:buFont typeface="Open Sans"/>
              <a:buChar char="❏"/>
            </a:pPr>
            <a:r>
              <a:rPr lang="en-US" sz="1000" spc="-10" dirty="0">
                <a:solidFill>
                  <a:srgbClr val="58595B"/>
                </a:solidFill>
                <a:latin typeface="Open Sans"/>
                <a:ea typeface="Open Sans"/>
                <a:cs typeface="Open Sans"/>
                <a:sym typeface="Open Sans"/>
              </a:rPr>
              <a:t>Create </a:t>
            </a:r>
            <a:r>
              <a:rPr lang="en-US" sz="1000" spc="-10" dirty="0">
                <a:solidFill>
                  <a:srgbClr val="58595B"/>
                </a:solidFill>
                <a:latin typeface="Open Sans"/>
                <a:ea typeface="Open Sans"/>
                <a:cs typeface="Open Sans"/>
                <a:sym typeface="Open Sans"/>
                <a:hlinkClick r:id="rId21"/>
              </a:rPr>
              <a:t>Dashboards</a:t>
            </a:r>
            <a:r>
              <a:rPr lang="en-US" sz="1000" spc="-10" dirty="0">
                <a:solidFill>
                  <a:srgbClr val="58595B"/>
                </a:solidFill>
                <a:latin typeface="Open Sans"/>
                <a:ea typeface="Open Sans"/>
                <a:cs typeface="Open Sans"/>
                <a:sym typeface="Open Sans"/>
              </a:rPr>
              <a:t> to provide open, transparent access to needed metrics</a:t>
            </a:r>
            <a:endParaRPr sz="1000" spc="-10" dirty="0">
              <a:solidFill>
                <a:srgbClr val="58595B"/>
              </a:solidFill>
              <a:latin typeface="Open Sans"/>
              <a:ea typeface="Open Sans"/>
              <a:cs typeface="Open Sans"/>
              <a:sym typeface="Open Sans"/>
            </a:endParaRPr>
          </a:p>
          <a:p>
            <a:pPr marL="234950" indent="-234950">
              <a:spcBef>
                <a:spcPts val="400"/>
              </a:spcBef>
              <a:spcAft>
                <a:spcPts val="400"/>
              </a:spcAft>
              <a:buClr>
                <a:srgbClr val="2C3A72"/>
              </a:buClr>
              <a:buSzPct val="97000"/>
              <a:buFont typeface="Open Sans"/>
              <a:buChar char="❏"/>
            </a:pPr>
            <a:r>
              <a:rPr lang="en-US" sz="1000" spc="-10" dirty="0">
                <a:solidFill>
                  <a:srgbClr val="58595B"/>
                </a:solidFill>
                <a:latin typeface="Open Sans"/>
                <a:ea typeface="Open Sans"/>
                <a:cs typeface="Open Sans"/>
                <a:sym typeface="Open Sans"/>
              </a:rPr>
              <a:t>Well-executed autonomy will require additional </a:t>
            </a:r>
            <a:r>
              <a:rPr lang="en-US" sz="1000" spc="-10" dirty="0" err="1">
                <a:solidFill>
                  <a:srgbClr val="58595B"/>
                </a:solidFill>
                <a:latin typeface="Open Sans"/>
                <a:ea typeface="Open Sans"/>
                <a:cs typeface="Open Sans"/>
                <a:sym typeface="Open Sans"/>
              </a:rPr>
              <a:t>ExO</a:t>
            </a:r>
            <a:r>
              <a:rPr lang="en-US" sz="1000" spc="-10" dirty="0">
                <a:solidFill>
                  <a:srgbClr val="58595B"/>
                </a:solidFill>
                <a:latin typeface="Open Sans"/>
                <a:ea typeface="Open Sans"/>
                <a:cs typeface="Open Sans"/>
                <a:sym typeface="Open Sans"/>
              </a:rPr>
              <a:t> attributes: </a:t>
            </a:r>
            <a:r>
              <a:rPr lang="en-US" sz="1000" u="sng" spc="-10" dirty="0">
                <a:solidFill>
                  <a:srgbClr val="58595B"/>
                </a:solidFill>
                <a:latin typeface="Open Sans"/>
                <a:ea typeface="Open Sans"/>
                <a:cs typeface="Open Sans"/>
                <a:sym typeface="Open Sans"/>
                <a:hlinkClick r:id="rId17"/>
              </a:rPr>
              <a:t>MTP</a:t>
            </a:r>
            <a:r>
              <a:rPr lang="en-US" sz="1000" spc="-10" dirty="0">
                <a:solidFill>
                  <a:srgbClr val="58595B"/>
                </a:solidFill>
                <a:latin typeface="Open Sans"/>
                <a:ea typeface="Open Sans"/>
                <a:cs typeface="Open Sans"/>
                <a:sym typeface="Open Sans"/>
              </a:rPr>
              <a:t>, Engagement, Social, </a:t>
            </a:r>
            <a:r>
              <a:rPr lang="en-US" sz="1000" u="sng" spc="-10" dirty="0">
                <a:solidFill>
                  <a:srgbClr val="58595B"/>
                </a:solidFill>
                <a:latin typeface="Open Sans"/>
                <a:ea typeface="Open Sans"/>
                <a:cs typeface="Open Sans"/>
                <a:sym typeface="Open Sans"/>
                <a:hlinkClick r:id="rId21"/>
              </a:rPr>
              <a:t>Dashboards</a:t>
            </a:r>
            <a:r>
              <a:rPr lang="en-US" sz="1000" spc="-10" dirty="0">
                <a:solidFill>
                  <a:srgbClr val="58595B"/>
                </a:solidFill>
                <a:latin typeface="Open Sans"/>
                <a:ea typeface="Open Sans"/>
                <a:cs typeface="Open Sans"/>
                <a:sym typeface="Open Sans"/>
              </a:rPr>
              <a:t>, </a:t>
            </a:r>
            <a:r>
              <a:rPr lang="en-US" sz="1000" u="sng" spc="-10" dirty="0">
                <a:solidFill>
                  <a:srgbClr val="58595B"/>
                </a:solidFill>
                <a:latin typeface="Open Sans"/>
                <a:ea typeface="Open Sans"/>
                <a:cs typeface="Open Sans"/>
                <a:sym typeface="Open Sans"/>
                <a:hlinkClick r:id="rId22"/>
              </a:rPr>
              <a:t>Experimentation</a:t>
            </a:r>
            <a:r>
              <a:rPr lang="en-US" sz="1000" spc="-10" dirty="0">
                <a:solidFill>
                  <a:srgbClr val="58595B"/>
                </a:solidFill>
                <a:latin typeface="Open Sans"/>
                <a:ea typeface="Open Sans"/>
                <a:cs typeface="Open Sans"/>
                <a:sym typeface="Open Sans"/>
              </a:rPr>
              <a:t>.</a:t>
            </a:r>
            <a:endParaRPr sz="1000" spc="-10" dirty="0">
              <a:solidFill>
                <a:srgbClr val="58595B"/>
              </a:solidFill>
              <a:latin typeface="Open Sans"/>
              <a:ea typeface="Open Sans"/>
              <a:cs typeface="Open Sans"/>
              <a:sym typeface="Open Sans"/>
            </a:endParaRPr>
          </a:p>
        </p:txBody>
      </p:sp>
      <p:sp>
        <p:nvSpPr>
          <p:cNvPr id="3" name="Rounded Rectangle 2"/>
          <p:cNvSpPr/>
          <p:nvPr/>
        </p:nvSpPr>
        <p:spPr>
          <a:xfrm>
            <a:off x="5959991" y="3055510"/>
            <a:ext cx="2227435" cy="301070"/>
          </a:xfrm>
          <a:prstGeom prst="roundRect">
            <a:avLst/>
          </a:prstGeom>
          <a:solidFill>
            <a:srgbClr val="38B7D5">
              <a:alpha val="20000"/>
            </a:srgbClr>
          </a:solidFill>
          <a:ln>
            <a:solidFill>
              <a:srgbClr val="38B7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5959991" y="3408095"/>
            <a:ext cx="2227435" cy="301070"/>
          </a:xfrm>
          <a:prstGeom prst="roundRect">
            <a:avLst/>
          </a:prstGeom>
          <a:solidFill>
            <a:srgbClr val="38B7D5">
              <a:alpha val="20000"/>
            </a:srgbClr>
          </a:solidFill>
          <a:ln>
            <a:solidFill>
              <a:srgbClr val="38B7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6568751" y="2519441"/>
            <a:ext cx="355807" cy="1516113"/>
          </a:xfrm>
          <a:prstGeom prst="roundRect">
            <a:avLst>
              <a:gd name="adj" fmla="val 10405"/>
            </a:avLst>
          </a:prstGeom>
          <a:solidFill>
            <a:srgbClr val="31A2C4"/>
          </a:solidFill>
          <a:ln w="127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6988524" y="2519441"/>
            <a:ext cx="355807" cy="1516113"/>
          </a:xfrm>
          <a:prstGeom prst="roundRect">
            <a:avLst>
              <a:gd name="adj" fmla="val 10405"/>
            </a:avLst>
          </a:prstGeom>
          <a:noFill/>
          <a:ln w="127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7408721" y="2519441"/>
            <a:ext cx="355807" cy="1516113"/>
          </a:xfrm>
          <a:prstGeom prst="roundRect">
            <a:avLst>
              <a:gd name="adj" fmla="val 10405"/>
            </a:avLst>
          </a:prstGeom>
          <a:noFill/>
          <a:ln w="127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7829204" y="2521998"/>
            <a:ext cx="355807" cy="1516113"/>
          </a:xfrm>
          <a:prstGeom prst="roundRect">
            <a:avLst>
              <a:gd name="adj" fmla="val 10405"/>
            </a:avLst>
          </a:prstGeom>
          <a:noFill/>
          <a:ln w="12700" cmpd="sng">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8249831" y="2521998"/>
            <a:ext cx="355807" cy="1516113"/>
          </a:xfrm>
          <a:prstGeom prst="roundRect">
            <a:avLst>
              <a:gd name="adj" fmla="val 10405"/>
            </a:avLst>
          </a:prstGeom>
          <a:solidFill>
            <a:srgbClr val="BE1E2D"/>
          </a:solidFill>
          <a:ln>
            <a:solidFill>
              <a:srgbClr val="BE1E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8665468" y="2521998"/>
            <a:ext cx="355807" cy="1516113"/>
          </a:xfrm>
          <a:prstGeom prst="roundRect">
            <a:avLst>
              <a:gd name="adj" fmla="val 10405"/>
            </a:avLst>
          </a:prstGeom>
          <a:solidFill>
            <a:srgbClr val="31A2C4"/>
          </a:solidFill>
          <a:ln>
            <a:solidFill>
              <a:srgbClr val="31A2C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Brace 5"/>
          <p:cNvSpPr/>
          <p:nvPr/>
        </p:nvSpPr>
        <p:spPr>
          <a:xfrm rot="16200000">
            <a:off x="7299158" y="1597767"/>
            <a:ext cx="155448" cy="1616262"/>
          </a:xfrm>
          <a:prstGeom prst="rightBrace">
            <a:avLst>
              <a:gd name="adj1" fmla="val 42578"/>
              <a:gd name="adj2" fmla="val 49168"/>
            </a:avLst>
          </a:prstGeom>
          <a:ln w="19050" cmpd="sng">
            <a:solidFill>
              <a:srgbClr val="2C3A7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7" name="Picture 6"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34719" y="2783842"/>
            <a:ext cx="219456" cy="201168"/>
          </a:xfrm>
          <a:prstGeom prst="rect">
            <a:avLst/>
          </a:prstGeom>
        </p:spPr>
      </p:pic>
      <p:pic>
        <p:nvPicPr>
          <p:cNvPr id="32" name="Picture 31"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34719" y="3105461"/>
            <a:ext cx="219456" cy="201168"/>
          </a:xfrm>
          <a:prstGeom prst="rect">
            <a:avLst/>
          </a:prstGeom>
        </p:spPr>
      </p:pic>
      <p:pic>
        <p:nvPicPr>
          <p:cNvPr id="33" name="Picture 32"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34719" y="3458046"/>
            <a:ext cx="219456" cy="201168"/>
          </a:xfrm>
          <a:prstGeom prst="rect">
            <a:avLst/>
          </a:prstGeom>
        </p:spPr>
      </p:pic>
      <p:pic>
        <p:nvPicPr>
          <p:cNvPr id="34" name="Picture 33"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34719" y="3774253"/>
            <a:ext cx="219456" cy="201168"/>
          </a:xfrm>
          <a:prstGeom prst="rect">
            <a:avLst/>
          </a:prstGeom>
        </p:spPr>
      </p:pic>
      <p:pic>
        <p:nvPicPr>
          <p:cNvPr id="35" name="Picture 34"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056699" y="2783842"/>
            <a:ext cx="219456" cy="201168"/>
          </a:xfrm>
          <a:prstGeom prst="rect">
            <a:avLst/>
          </a:prstGeom>
        </p:spPr>
      </p:pic>
      <p:pic>
        <p:nvPicPr>
          <p:cNvPr id="36" name="Picture 35"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056699" y="3105461"/>
            <a:ext cx="219456" cy="201168"/>
          </a:xfrm>
          <a:prstGeom prst="rect">
            <a:avLst/>
          </a:prstGeom>
        </p:spPr>
      </p:pic>
      <p:pic>
        <p:nvPicPr>
          <p:cNvPr id="37" name="Picture 36"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056699" y="3458046"/>
            <a:ext cx="219456" cy="201168"/>
          </a:xfrm>
          <a:prstGeom prst="rect">
            <a:avLst/>
          </a:prstGeom>
        </p:spPr>
      </p:pic>
      <p:pic>
        <p:nvPicPr>
          <p:cNvPr id="38" name="Picture 37"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056699" y="3774253"/>
            <a:ext cx="219456" cy="201168"/>
          </a:xfrm>
          <a:prstGeom prst="rect">
            <a:avLst/>
          </a:prstGeom>
        </p:spPr>
      </p:pic>
      <p:pic>
        <p:nvPicPr>
          <p:cNvPr id="39" name="Picture 38"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476896" y="2783842"/>
            <a:ext cx="219456" cy="201168"/>
          </a:xfrm>
          <a:prstGeom prst="rect">
            <a:avLst/>
          </a:prstGeom>
        </p:spPr>
      </p:pic>
      <p:pic>
        <p:nvPicPr>
          <p:cNvPr id="40" name="Picture 39"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476896" y="3105461"/>
            <a:ext cx="219456" cy="201168"/>
          </a:xfrm>
          <a:prstGeom prst="rect">
            <a:avLst/>
          </a:prstGeom>
        </p:spPr>
      </p:pic>
      <p:pic>
        <p:nvPicPr>
          <p:cNvPr id="41" name="Picture 40"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476896" y="3458046"/>
            <a:ext cx="219456" cy="201168"/>
          </a:xfrm>
          <a:prstGeom prst="rect">
            <a:avLst/>
          </a:prstGeom>
        </p:spPr>
      </p:pic>
      <p:pic>
        <p:nvPicPr>
          <p:cNvPr id="42" name="Picture 41"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476896" y="3774253"/>
            <a:ext cx="219456" cy="201168"/>
          </a:xfrm>
          <a:prstGeom prst="rect">
            <a:avLst/>
          </a:prstGeom>
        </p:spPr>
      </p:pic>
      <p:sp>
        <p:nvSpPr>
          <p:cNvPr id="8" name="TextBox 7"/>
          <p:cNvSpPr txBox="1"/>
          <p:nvPr/>
        </p:nvSpPr>
        <p:spPr>
          <a:xfrm>
            <a:off x="6568751" y="2563918"/>
            <a:ext cx="355807" cy="107722"/>
          </a:xfrm>
          <a:prstGeom prst="rect">
            <a:avLst/>
          </a:prstGeom>
          <a:noFill/>
        </p:spPr>
        <p:txBody>
          <a:bodyPr wrap="square" lIns="0" tIns="0" rIns="0" bIns="0" rtlCol="0">
            <a:spAutoFit/>
          </a:bodyPr>
          <a:lstStyle/>
          <a:p>
            <a:pPr algn="ctr"/>
            <a:r>
              <a:rPr lang="en-US" sz="700" kern="700" spc="-20" dirty="0">
                <a:solidFill>
                  <a:srgbClr val="58595B"/>
                </a:solidFill>
                <a:latin typeface="Open Sans"/>
                <a:cs typeface="Open Sans"/>
              </a:rPr>
              <a:t>Squad</a:t>
            </a:r>
          </a:p>
        </p:txBody>
      </p:sp>
      <p:sp>
        <p:nvSpPr>
          <p:cNvPr id="44" name="TextBox 43"/>
          <p:cNvSpPr txBox="1"/>
          <p:nvPr/>
        </p:nvSpPr>
        <p:spPr>
          <a:xfrm>
            <a:off x="6998632" y="2563918"/>
            <a:ext cx="355807" cy="107722"/>
          </a:xfrm>
          <a:prstGeom prst="rect">
            <a:avLst/>
          </a:prstGeom>
          <a:noFill/>
        </p:spPr>
        <p:txBody>
          <a:bodyPr wrap="square" lIns="0" tIns="0" rIns="0" bIns="0" rtlCol="0">
            <a:spAutoFit/>
          </a:bodyPr>
          <a:lstStyle/>
          <a:p>
            <a:pPr algn="ctr"/>
            <a:r>
              <a:rPr lang="en-US" sz="700" kern="700" spc="-20" dirty="0">
                <a:solidFill>
                  <a:srgbClr val="58595B"/>
                </a:solidFill>
                <a:latin typeface="Open Sans"/>
                <a:cs typeface="Open Sans"/>
              </a:rPr>
              <a:t>Squad</a:t>
            </a:r>
          </a:p>
        </p:txBody>
      </p:sp>
      <p:sp>
        <p:nvSpPr>
          <p:cNvPr id="45" name="TextBox 44"/>
          <p:cNvSpPr txBox="1"/>
          <p:nvPr/>
        </p:nvSpPr>
        <p:spPr>
          <a:xfrm>
            <a:off x="7405909" y="2563918"/>
            <a:ext cx="355807" cy="107722"/>
          </a:xfrm>
          <a:prstGeom prst="rect">
            <a:avLst/>
          </a:prstGeom>
          <a:noFill/>
        </p:spPr>
        <p:txBody>
          <a:bodyPr wrap="square" lIns="0" tIns="0" rIns="0" bIns="0" rtlCol="0">
            <a:spAutoFit/>
          </a:bodyPr>
          <a:lstStyle/>
          <a:p>
            <a:pPr algn="ctr"/>
            <a:r>
              <a:rPr lang="en-US" sz="700" kern="700" spc="-20" dirty="0">
                <a:solidFill>
                  <a:srgbClr val="58595B"/>
                </a:solidFill>
                <a:latin typeface="Open Sans"/>
                <a:cs typeface="Open Sans"/>
              </a:rPr>
              <a:t>Squad</a:t>
            </a:r>
          </a:p>
        </p:txBody>
      </p:sp>
      <p:sp>
        <p:nvSpPr>
          <p:cNvPr id="46" name="TextBox 45"/>
          <p:cNvSpPr txBox="1"/>
          <p:nvPr/>
        </p:nvSpPr>
        <p:spPr>
          <a:xfrm>
            <a:off x="7829204" y="2563918"/>
            <a:ext cx="355807" cy="107722"/>
          </a:xfrm>
          <a:prstGeom prst="rect">
            <a:avLst/>
          </a:prstGeom>
          <a:noFill/>
        </p:spPr>
        <p:txBody>
          <a:bodyPr wrap="square" lIns="0" tIns="0" rIns="0" bIns="0" rtlCol="0">
            <a:spAutoFit/>
          </a:bodyPr>
          <a:lstStyle/>
          <a:p>
            <a:pPr algn="ctr"/>
            <a:r>
              <a:rPr lang="en-US" sz="700" kern="700" spc="-20" dirty="0">
                <a:solidFill>
                  <a:srgbClr val="58595B"/>
                </a:solidFill>
                <a:latin typeface="Open Sans"/>
                <a:cs typeface="Open Sans"/>
              </a:rPr>
              <a:t>Squad</a:t>
            </a:r>
          </a:p>
        </p:txBody>
      </p:sp>
      <p:sp>
        <p:nvSpPr>
          <p:cNvPr id="47" name="TextBox 46"/>
          <p:cNvSpPr txBox="1"/>
          <p:nvPr/>
        </p:nvSpPr>
        <p:spPr>
          <a:xfrm>
            <a:off x="8249831" y="2563918"/>
            <a:ext cx="355807" cy="195695"/>
          </a:xfrm>
          <a:prstGeom prst="rect">
            <a:avLst/>
          </a:prstGeom>
          <a:noFill/>
        </p:spPr>
        <p:txBody>
          <a:bodyPr wrap="square" lIns="0" tIns="0" rIns="0" bIns="0" rtlCol="0">
            <a:spAutoFit/>
          </a:bodyPr>
          <a:lstStyle/>
          <a:p>
            <a:pPr algn="ctr">
              <a:lnSpc>
                <a:spcPct val="90000"/>
              </a:lnSpc>
            </a:pPr>
            <a:r>
              <a:rPr lang="en-US" sz="700" kern="700" spc="-20" dirty="0">
                <a:solidFill>
                  <a:schemeClr val="bg1"/>
                </a:solidFill>
                <a:latin typeface="Open Sans"/>
                <a:cs typeface="Open Sans"/>
              </a:rPr>
              <a:t>Tribe</a:t>
            </a:r>
          </a:p>
          <a:p>
            <a:pPr algn="ctr">
              <a:lnSpc>
                <a:spcPct val="90000"/>
              </a:lnSpc>
            </a:pPr>
            <a:r>
              <a:rPr lang="en-US" sz="700" kern="700" spc="-20" dirty="0">
                <a:solidFill>
                  <a:schemeClr val="bg1"/>
                </a:solidFill>
                <a:latin typeface="Open Sans"/>
                <a:cs typeface="Open Sans"/>
              </a:rPr>
              <a:t>lead</a:t>
            </a:r>
          </a:p>
        </p:txBody>
      </p:sp>
      <p:sp>
        <p:nvSpPr>
          <p:cNvPr id="48" name="TextBox 47"/>
          <p:cNvSpPr txBox="1"/>
          <p:nvPr/>
        </p:nvSpPr>
        <p:spPr>
          <a:xfrm>
            <a:off x="8665468" y="2564697"/>
            <a:ext cx="355807" cy="195695"/>
          </a:xfrm>
          <a:prstGeom prst="rect">
            <a:avLst/>
          </a:prstGeom>
          <a:noFill/>
        </p:spPr>
        <p:txBody>
          <a:bodyPr wrap="square" lIns="0" tIns="0" rIns="0" bIns="0" rtlCol="0">
            <a:spAutoFit/>
          </a:bodyPr>
          <a:lstStyle/>
          <a:p>
            <a:pPr algn="ctr">
              <a:lnSpc>
                <a:spcPct val="90000"/>
              </a:lnSpc>
            </a:pPr>
            <a:r>
              <a:rPr lang="en-US" sz="700" kern="700" spc="-20" dirty="0">
                <a:solidFill>
                  <a:schemeClr val="bg1"/>
                </a:solidFill>
                <a:latin typeface="Open Sans"/>
                <a:cs typeface="Open Sans"/>
              </a:rPr>
              <a:t>Agile</a:t>
            </a:r>
          </a:p>
          <a:p>
            <a:pPr algn="ctr">
              <a:lnSpc>
                <a:spcPct val="90000"/>
              </a:lnSpc>
            </a:pPr>
            <a:r>
              <a:rPr lang="en-US" sz="700" kern="700" spc="-20" dirty="0">
                <a:solidFill>
                  <a:schemeClr val="bg1"/>
                </a:solidFill>
                <a:latin typeface="Open Sans"/>
                <a:cs typeface="Open Sans"/>
              </a:rPr>
              <a:t>coach</a:t>
            </a:r>
          </a:p>
        </p:txBody>
      </p:sp>
      <p:pic>
        <p:nvPicPr>
          <p:cNvPr id="49" name="Picture 48"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897379" y="2786890"/>
            <a:ext cx="219456" cy="201168"/>
          </a:xfrm>
          <a:prstGeom prst="rect">
            <a:avLst/>
          </a:prstGeom>
        </p:spPr>
      </p:pic>
      <p:pic>
        <p:nvPicPr>
          <p:cNvPr id="50" name="Picture 49"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897379" y="3108509"/>
            <a:ext cx="219456" cy="201168"/>
          </a:xfrm>
          <a:prstGeom prst="rect">
            <a:avLst/>
          </a:prstGeom>
        </p:spPr>
      </p:pic>
      <p:pic>
        <p:nvPicPr>
          <p:cNvPr id="51" name="Picture 50"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897379" y="3461094"/>
            <a:ext cx="219456" cy="201168"/>
          </a:xfrm>
          <a:prstGeom prst="rect">
            <a:avLst/>
          </a:prstGeom>
        </p:spPr>
      </p:pic>
      <p:pic>
        <p:nvPicPr>
          <p:cNvPr id="52" name="Picture 51" descr="Squad chart - peopl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897379" y="3777301"/>
            <a:ext cx="219456" cy="201168"/>
          </a:xfrm>
          <a:prstGeom prst="rect">
            <a:avLst/>
          </a:prstGeom>
        </p:spPr>
      </p:pic>
      <p:sp>
        <p:nvSpPr>
          <p:cNvPr id="9" name="5-Point Star 8"/>
          <p:cNvSpPr/>
          <p:nvPr/>
        </p:nvSpPr>
        <p:spPr>
          <a:xfrm>
            <a:off x="6698727" y="3112169"/>
            <a:ext cx="91440" cy="91440"/>
          </a:xfrm>
          <a:prstGeom prst="star5">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5-Point Star 53"/>
          <p:cNvSpPr/>
          <p:nvPr/>
        </p:nvSpPr>
        <p:spPr>
          <a:xfrm>
            <a:off x="7961387" y="3466188"/>
            <a:ext cx="91440" cy="91440"/>
          </a:xfrm>
          <a:prstGeom prst="star5">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6698728" y="3788969"/>
            <a:ext cx="91440" cy="98745"/>
          </a:xfrm>
          <a:prstGeom prst="rect">
            <a:avLst/>
          </a:prstGeom>
          <a:noFill/>
        </p:spPr>
        <p:txBody>
          <a:bodyPr wrap="square" lIns="0" tIns="0" rIns="0" bIns="0" rtlCol="0">
            <a:spAutoFit/>
          </a:bodyPr>
          <a:lstStyle/>
          <a:p>
            <a:pPr algn="ctr">
              <a:lnSpc>
                <a:spcPct val="90000"/>
              </a:lnSpc>
            </a:pPr>
            <a:r>
              <a:rPr lang="en-US" sz="700" b="1" kern="700" spc="-20" dirty="0">
                <a:solidFill>
                  <a:schemeClr val="bg1"/>
                </a:solidFill>
                <a:latin typeface="Open Sans"/>
                <a:cs typeface="Open Sans"/>
              </a:rPr>
              <a:t>P</a:t>
            </a:r>
          </a:p>
        </p:txBody>
      </p:sp>
      <p:sp>
        <p:nvSpPr>
          <p:cNvPr id="56" name="TextBox 55"/>
          <p:cNvSpPr txBox="1"/>
          <p:nvPr/>
        </p:nvSpPr>
        <p:spPr>
          <a:xfrm>
            <a:off x="7120517" y="3788969"/>
            <a:ext cx="91440" cy="98745"/>
          </a:xfrm>
          <a:prstGeom prst="rect">
            <a:avLst/>
          </a:prstGeom>
          <a:noFill/>
        </p:spPr>
        <p:txBody>
          <a:bodyPr wrap="square" lIns="0" tIns="0" rIns="0" bIns="0" rtlCol="0">
            <a:spAutoFit/>
          </a:bodyPr>
          <a:lstStyle/>
          <a:p>
            <a:pPr algn="ctr">
              <a:lnSpc>
                <a:spcPct val="90000"/>
              </a:lnSpc>
            </a:pPr>
            <a:r>
              <a:rPr lang="en-US" sz="700" b="1" kern="700" spc="-20" dirty="0">
                <a:solidFill>
                  <a:schemeClr val="bg1"/>
                </a:solidFill>
                <a:latin typeface="Open Sans"/>
                <a:cs typeface="Open Sans"/>
              </a:rPr>
              <a:t>P</a:t>
            </a:r>
          </a:p>
        </p:txBody>
      </p:sp>
      <p:sp>
        <p:nvSpPr>
          <p:cNvPr id="57" name="TextBox 56"/>
          <p:cNvSpPr txBox="1"/>
          <p:nvPr/>
        </p:nvSpPr>
        <p:spPr>
          <a:xfrm>
            <a:off x="7543843" y="3788969"/>
            <a:ext cx="91440" cy="98745"/>
          </a:xfrm>
          <a:prstGeom prst="rect">
            <a:avLst/>
          </a:prstGeom>
          <a:noFill/>
        </p:spPr>
        <p:txBody>
          <a:bodyPr wrap="square" lIns="0" tIns="0" rIns="0" bIns="0" rtlCol="0">
            <a:spAutoFit/>
          </a:bodyPr>
          <a:lstStyle/>
          <a:p>
            <a:pPr algn="ctr">
              <a:lnSpc>
                <a:spcPct val="90000"/>
              </a:lnSpc>
            </a:pPr>
            <a:r>
              <a:rPr lang="en-US" sz="700" b="1" kern="700" spc="-20" dirty="0">
                <a:solidFill>
                  <a:schemeClr val="bg1"/>
                </a:solidFill>
                <a:latin typeface="Open Sans"/>
                <a:cs typeface="Open Sans"/>
              </a:rPr>
              <a:t>P</a:t>
            </a:r>
          </a:p>
        </p:txBody>
      </p:sp>
      <p:sp>
        <p:nvSpPr>
          <p:cNvPr id="58" name="TextBox 57"/>
          <p:cNvSpPr txBox="1"/>
          <p:nvPr/>
        </p:nvSpPr>
        <p:spPr>
          <a:xfrm>
            <a:off x="7961387" y="3788969"/>
            <a:ext cx="91440" cy="98745"/>
          </a:xfrm>
          <a:prstGeom prst="rect">
            <a:avLst/>
          </a:prstGeom>
          <a:noFill/>
        </p:spPr>
        <p:txBody>
          <a:bodyPr wrap="square" lIns="0" tIns="0" rIns="0" bIns="0" rtlCol="0">
            <a:spAutoFit/>
          </a:bodyPr>
          <a:lstStyle/>
          <a:p>
            <a:pPr algn="ctr">
              <a:lnSpc>
                <a:spcPct val="90000"/>
              </a:lnSpc>
            </a:pPr>
            <a:r>
              <a:rPr lang="en-US" sz="700" b="1" kern="700" spc="-20" dirty="0">
                <a:solidFill>
                  <a:schemeClr val="bg1"/>
                </a:solidFill>
                <a:latin typeface="Open Sans"/>
                <a:cs typeface="Open Sans"/>
              </a:rPr>
              <a:t>P</a:t>
            </a:r>
          </a:p>
        </p:txBody>
      </p:sp>
      <p:pic>
        <p:nvPicPr>
          <p:cNvPr id="59" name="Picture 58" descr="Squad chart - people.png"/>
          <p:cNvPicPr>
            <a:picLocks noChangeAspect="1"/>
          </p:cNvPicPr>
          <p:nvPr/>
        </p:nvPicPr>
        <p:blipFill>
          <a:blip r:embed="rId23">
            <a:biLevel thresh="25000"/>
            <a:extLst>
              <a:ext uri="{28A0092B-C50C-407E-A947-70E740481C1C}">
                <a14:useLocalDpi xmlns:a14="http://schemas.microsoft.com/office/drawing/2010/main" val="0"/>
              </a:ext>
            </a:extLst>
          </a:blip>
          <a:stretch>
            <a:fillRect/>
          </a:stretch>
        </p:blipFill>
        <p:spPr>
          <a:xfrm>
            <a:off x="8318006" y="2783842"/>
            <a:ext cx="219456" cy="201168"/>
          </a:xfrm>
          <a:prstGeom prst="rect">
            <a:avLst/>
          </a:prstGeom>
          <a:noFill/>
          <a:ln>
            <a:noFill/>
          </a:ln>
        </p:spPr>
      </p:pic>
      <p:pic>
        <p:nvPicPr>
          <p:cNvPr id="60" name="Picture 59" descr="Squad chart - people.png"/>
          <p:cNvPicPr>
            <a:picLocks noChangeAspect="1"/>
          </p:cNvPicPr>
          <p:nvPr/>
        </p:nvPicPr>
        <p:blipFill>
          <a:blip r:embed="rId23">
            <a:biLevel thresh="25000"/>
            <a:extLst>
              <a:ext uri="{28A0092B-C50C-407E-A947-70E740481C1C}">
                <a14:useLocalDpi xmlns:a14="http://schemas.microsoft.com/office/drawing/2010/main" val="0"/>
              </a:ext>
            </a:extLst>
          </a:blip>
          <a:stretch>
            <a:fillRect/>
          </a:stretch>
        </p:blipFill>
        <p:spPr>
          <a:xfrm>
            <a:off x="8733643" y="2760392"/>
            <a:ext cx="219456" cy="201168"/>
          </a:xfrm>
          <a:prstGeom prst="rect">
            <a:avLst/>
          </a:prstGeom>
        </p:spPr>
      </p:pic>
      <p:sp>
        <p:nvSpPr>
          <p:cNvPr id="61" name="TextBox 60"/>
          <p:cNvSpPr txBox="1"/>
          <p:nvPr/>
        </p:nvSpPr>
        <p:spPr>
          <a:xfrm>
            <a:off x="5959991" y="3159281"/>
            <a:ext cx="608759" cy="107722"/>
          </a:xfrm>
          <a:prstGeom prst="rect">
            <a:avLst/>
          </a:prstGeom>
          <a:noFill/>
        </p:spPr>
        <p:txBody>
          <a:bodyPr wrap="square" lIns="0" tIns="0" rIns="0" bIns="0" rtlCol="0">
            <a:spAutoFit/>
          </a:bodyPr>
          <a:lstStyle/>
          <a:p>
            <a:pPr algn="ctr"/>
            <a:r>
              <a:rPr lang="en-US" sz="700" b="1" kern="700" spc="-20" dirty="0">
                <a:solidFill>
                  <a:srgbClr val="38B7D5"/>
                </a:solidFill>
                <a:latin typeface="Open Sans"/>
                <a:cs typeface="Open Sans"/>
              </a:rPr>
              <a:t>Chapter</a:t>
            </a:r>
          </a:p>
        </p:txBody>
      </p:sp>
      <p:sp>
        <p:nvSpPr>
          <p:cNvPr id="62" name="TextBox 61"/>
          <p:cNvSpPr txBox="1"/>
          <p:nvPr/>
        </p:nvSpPr>
        <p:spPr>
          <a:xfrm>
            <a:off x="5959992" y="3503767"/>
            <a:ext cx="608759" cy="107722"/>
          </a:xfrm>
          <a:prstGeom prst="rect">
            <a:avLst/>
          </a:prstGeom>
          <a:noFill/>
        </p:spPr>
        <p:txBody>
          <a:bodyPr wrap="square" lIns="0" tIns="0" rIns="0" bIns="0" rtlCol="0">
            <a:spAutoFit/>
          </a:bodyPr>
          <a:lstStyle/>
          <a:p>
            <a:pPr algn="ctr"/>
            <a:r>
              <a:rPr lang="en-US" sz="700" b="1" kern="700" spc="-20" dirty="0">
                <a:solidFill>
                  <a:srgbClr val="38B7D5"/>
                </a:solidFill>
                <a:latin typeface="Open Sans"/>
                <a:cs typeface="Open Sans"/>
              </a:rPr>
              <a:t>Chapter</a:t>
            </a:r>
          </a:p>
        </p:txBody>
      </p:sp>
      <p:sp>
        <p:nvSpPr>
          <p:cNvPr id="63" name="5-Point Star 62"/>
          <p:cNvSpPr/>
          <p:nvPr/>
        </p:nvSpPr>
        <p:spPr>
          <a:xfrm>
            <a:off x="5975020" y="3914401"/>
            <a:ext cx="91440" cy="91440"/>
          </a:xfrm>
          <a:prstGeom prst="star5">
            <a:avLst/>
          </a:prstGeom>
          <a:solidFill>
            <a:srgbClr val="585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endParaRPr lang="en-US">
              <a:solidFill>
                <a:srgbClr val="58595B"/>
              </a:solidFill>
            </a:endParaRPr>
          </a:p>
        </p:txBody>
      </p:sp>
      <p:sp>
        <p:nvSpPr>
          <p:cNvPr id="64" name="TextBox 63"/>
          <p:cNvSpPr txBox="1"/>
          <p:nvPr/>
        </p:nvSpPr>
        <p:spPr>
          <a:xfrm>
            <a:off x="6118508" y="3914401"/>
            <a:ext cx="608759" cy="166199"/>
          </a:xfrm>
          <a:prstGeom prst="rect">
            <a:avLst/>
          </a:prstGeom>
          <a:noFill/>
        </p:spPr>
        <p:txBody>
          <a:bodyPr wrap="square" lIns="0" tIns="0" rIns="0" bIns="0" rtlCol="0" anchor="t">
            <a:spAutoFit/>
          </a:bodyPr>
          <a:lstStyle/>
          <a:p>
            <a:pPr>
              <a:lnSpc>
                <a:spcPct val="90000"/>
              </a:lnSpc>
            </a:pPr>
            <a:r>
              <a:rPr lang="en-US" sz="600" kern="700" spc="-20" dirty="0">
                <a:solidFill>
                  <a:srgbClr val="58595B"/>
                </a:solidFill>
                <a:latin typeface="Open Sans"/>
                <a:cs typeface="Open Sans"/>
              </a:rPr>
              <a:t>Chapter</a:t>
            </a:r>
          </a:p>
          <a:p>
            <a:pPr>
              <a:lnSpc>
                <a:spcPct val="90000"/>
              </a:lnSpc>
            </a:pPr>
            <a:r>
              <a:rPr lang="en-US" sz="600" kern="700" spc="-20" dirty="0">
                <a:solidFill>
                  <a:srgbClr val="58595B"/>
                </a:solidFill>
                <a:latin typeface="Open Sans"/>
                <a:cs typeface="Open Sans"/>
              </a:rPr>
              <a:t>lead</a:t>
            </a:r>
          </a:p>
        </p:txBody>
      </p:sp>
      <p:sp>
        <p:nvSpPr>
          <p:cNvPr id="65" name="TextBox 64"/>
          <p:cNvSpPr txBox="1"/>
          <p:nvPr/>
        </p:nvSpPr>
        <p:spPr>
          <a:xfrm>
            <a:off x="5975020" y="3755750"/>
            <a:ext cx="91440" cy="80791"/>
          </a:xfrm>
          <a:prstGeom prst="rect">
            <a:avLst/>
          </a:prstGeom>
          <a:noFill/>
        </p:spPr>
        <p:txBody>
          <a:bodyPr wrap="square" lIns="0" tIns="0" rIns="0" bIns="0" rtlCol="0">
            <a:spAutoFit/>
          </a:bodyPr>
          <a:lstStyle/>
          <a:p>
            <a:pPr algn="ctr">
              <a:lnSpc>
                <a:spcPct val="70000"/>
              </a:lnSpc>
            </a:pPr>
            <a:r>
              <a:rPr lang="en-US" sz="700" b="1" kern="700" spc="-20" dirty="0">
                <a:solidFill>
                  <a:srgbClr val="58595B"/>
                </a:solidFill>
                <a:latin typeface="Open Sans"/>
                <a:cs typeface="Open Sans"/>
              </a:rPr>
              <a:t>P</a:t>
            </a:r>
          </a:p>
        </p:txBody>
      </p:sp>
      <p:sp>
        <p:nvSpPr>
          <p:cNvPr id="66" name="TextBox 65"/>
          <p:cNvSpPr txBox="1"/>
          <p:nvPr/>
        </p:nvSpPr>
        <p:spPr>
          <a:xfrm>
            <a:off x="6118508" y="3744599"/>
            <a:ext cx="608759" cy="149143"/>
          </a:xfrm>
          <a:prstGeom prst="rect">
            <a:avLst/>
          </a:prstGeom>
          <a:noFill/>
        </p:spPr>
        <p:txBody>
          <a:bodyPr wrap="square" lIns="0" tIns="0" rIns="0" bIns="0" rtlCol="0" anchor="t">
            <a:spAutoFit/>
          </a:bodyPr>
          <a:lstStyle/>
          <a:p>
            <a:pPr>
              <a:lnSpc>
                <a:spcPct val="80000"/>
              </a:lnSpc>
            </a:pPr>
            <a:r>
              <a:rPr lang="en-US" sz="600" kern="700" spc="-20" dirty="0">
                <a:solidFill>
                  <a:srgbClr val="58595B"/>
                </a:solidFill>
                <a:latin typeface="Open Sans"/>
                <a:cs typeface="Open Sans"/>
              </a:rPr>
              <a:t>Product</a:t>
            </a:r>
          </a:p>
          <a:p>
            <a:pPr>
              <a:lnSpc>
                <a:spcPct val="80000"/>
              </a:lnSpc>
            </a:pPr>
            <a:r>
              <a:rPr lang="en-US" sz="600" kern="700" spc="-20" dirty="0">
                <a:solidFill>
                  <a:srgbClr val="58595B"/>
                </a:solidFill>
                <a:latin typeface="Open Sans"/>
                <a:cs typeface="Open Sans"/>
              </a:rPr>
              <a:t>owner</a:t>
            </a:r>
          </a:p>
        </p:txBody>
      </p:sp>
      <p:sp>
        <p:nvSpPr>
          <p:cNvPr id="10" name="TextBox 9"/>
          <p:cNvSpPr txBox="1"/>
          <p:nvPr/>
        </p:nvSpPr>
        <p:spPr>
          <a:xfrm>
            <a:off x="5959000" y="4123965"/>
            <a:ext cx="3062275" cy="76944"/>
          </a:xfrm>
          <a:prstGeom prst="rect">
            <a:avLst/>
          </a:prstGeom>
          <a:noFill/>
        </p:spPr>
        <p:txBody>
          <a:bodyPr wrap="square" lIns="0" tIns="0" rIns="0" bIns="0" rtlCol="0">
            <a:spAutoFit/>
          </a:bodyPr>
          <a:lstStyle/>
          <a:p>
            <a:pPr algn="r"/>
            <a:r>
              <a:rPr lang="en-US" sz="500" kern="1200" spc="-30" dirty="0">
                <a:solidFill>
                  <a:srgbClr val="58595B"/>
                </a:solidFill>
                <a:latin typeface="Open Sans"/>
                <a:cs typeface="Open Sans"/>
              </a:rPr>
              <a:t>Source: </a:t>
            </a:r>
            <a:r>
              <a:rPr lang="en-US" sz="500" kern="1200" spc="-30" dirty="0">
                <a:solidFill>
                  <a:srgbClr val="58595B"/>
                </a:solidFill>
                <a:latin typeface="Open Sans"/>
                <a:cs typeface="Open Sans"/>
                <a:hlinkClick r:id="rId4"/>
              </a:rPr>
              <a:t>www.mckinsey.com/industries/financial-services/our-insights/ings-agile-transformation</a:t>
            </a:r>
            <a:endParaRPr lang="en-US" sz="500" kern="1200" spc="-30" dirty="0">
              <a:solidFill>
                <a:srgbClr val="58595B"/>
              </a:solidFill>
              <a:latin typeface="Open Sans"/>
              <a:cs typeface="Open Sans"/>
            </a:endParaRPr>
          </a:p>
        </p:txBody>
      </p:sp>
      <p:sp>
        <p:nvSpPr>
          <p:cNvPr id="69" name="TextBox 68"/>
          <p:cNvSpPr txBox="1"/>
          <p:nvPr/>
        </p:nvSpPr>
        <p:spPr>
          <a:xfrm>
            <a:off x="6568750" y="2169020"/>
            <a:ext cx="1616261" cy="112851"/>
          </a:xfrm>
          <a:prstGeom prst="rect">
            <a:avLst/>
          </a:prstGeom>
          <a:noFill/>
        </p:spPr>
        <p:txBody>
          <a:bodyPr wrap="square" lIns="0" tIns="0" rIns="0" bIns="0" rtlCol="0">
            <a:spAutoFit/>
          </a:bodyPr>
          <a:lstStyle/>
          <a:p>
            <a:pPr algn="ctr">
              <a:lnSpc>
                <a:spcPct val="90000"/>
              </a:lnSpc>
            </a:pPr>
            <a:r>
              <a:rPr lang="en-US" sz="800" b="1" kern="700" spc="-20" dirty="0">
                <a:solidFill>
                  <a:srgbClr val="2C3A72"/>
                </a:solidFill>
                <a:latin typeface="Open Sans"/>
                <a:cs typeface="Open Sans"/>
              </a:rPr>
              <a:t>Tribe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p:nvPr/>
        </p:nvSpPr>
        <p:spPr>
          <a:xfrm>
            <a:off x="685799" y="1197260"/>
            <a:ext cx="4438835" cy="6060900"/>
          </a:xfrm>
          <a:prstGeom prst="rect">
            <a:avLst/>
          </a:prstGeom>
          <a:noFill/>
          <a:ln>
            <a:noFill/>
          </a:ln>
        </p:spPr>
        <p:txBody>
          <a:bodyPr spcFirstLastPara="1" wrap="square" lIns="0" tIns="0" rIns="182880" bIns="0" anchor="t" anchorCtr="0">
            <a:noAutofit/>
          </a:bodyPr>
          <a:lstStyle/>
          <a:p>
            <a:pPr lvl="0" rtl="0">
              <a:spcBef>
                <a:spcPts val="0"/>
              </a:spcBef>
              <a:spcAft>
                <a:spcPts val="0"/>
              </a:spcAft>
            </a:pPr>
            <a:r>
              <a:rPr lang="en-US" sz="1000" i="1" kern="800" spc="-20" dirty="0">
                <a:solidFill>
                  <a:srgbClr val="58595B"/>
                </a:solidFill>
                <a:latin typeface="Open Sans"/>
                <a:ea typeface="Open Sans"/>
                <a:cs typeface="Open Sans"/>
                <a:sym typeface="Open Sans"/>
              </a:rPr>
              <a:t>To prepare for your first 1-3 small experiments, answer the following...</a:t>
            </a:r>
            <a:endParaRPr sz="1000" i="1" kern="800" spc="-20" dirty="0">
              <a:solidFill>
                <a:srgbClr val="58595B"/>
              </a:solidFill>
              <a:latin typeface="Open Sans"/>
              <a:ea typeface="Open Sans"/>
              <a:cs typeface="Open Sans"/>
              <a:sym typeface="Open Sans"/>
            </a:endParaRPr>
          </a:p>
          <a:p>
            <a:pPr marL="230188" marR="0" lvl="0" indent="-228600" algn="l" rtl="0">
              <a:lnSpc>
                <a:spcPct val="100000"/>
              </a:lnSpc>
              <a:spcBef>
                <a:spcPts val="1000"/>
              </a:spcBef>
              <a:spcAft>
                <a:spcPts val="0"/>
              </a:spcAft>
              <a:buClr>
                <a:srgbClr val="2C3A72"/>
              </a:buClr>
              <a:buSzPct val="100000"/>
              <a:buFont typeface="+mj-lt"/>
              <a:buAutoNum type="arabicPeriod"/>
            </a:pPr>
            <a:r>
              <a:rPr lang="en-US" sz="900" b="1" kern="800" spc="-20" dirty="0">
                <a:solidFill>
                  <a:srgbClr val="2C3A72"/>
                </a:solidFill>
                <a:latin typeface="Open Sans"/>
                <a:ea typeface="Open Sans"/>
                <a:cs typeface="Open Sans"/>
                <a:sym typeface="Open Sans"/>
              </a:rPr>
              <a:t>Why are you focused on Autonomy, now? </a:t>
            </a:r>
            <a:r>
              <a:rPr lang="en-US" sz="900" kern="800" spc="-20" dirty="0">
                <a:solidFill>
                  <a:srgbClr val="58595B"/>
                </a:solidFill>
                <a:latin typeface="Open Sans"/>
                <a:ea typeface="Open Sans"/>
                <a:cs typeface="Open Sans"/>
                <a:sym typeface="Open Sans"/>
              </a:rPr>
              <a:t>You may be a startup, and Autonomy is core to you, or you may be facing issues you suspect stem back to centralized decision-making and control as a limiting factor. Briefly note what’s going on - what’s driving your exploration.</a:t>
            </a:r>
            <a:endParaRPr sz="900" kern="800" spc="-20" dirty="0">
              <a:solidFill>
                <a:srgbClr val="58595B"/>
              </a:solidFill>
              <a:latin typeface="Open Sans"/>
              <a:ea typeface="Open Sans"/>
              <a:cs typeface="Open Sans"/>
              <a:sym typeface="Open Sans"/>
            </a:endParaRPr>
          </a:p>
          <a:p>
            <a:pPr marL="230188" marR="0" lvl="0" indent="-228600" algn="l" rtl="0">
              <a:lnSpc>
                <a:spcPct val="100000"/>
              </a:lnSpc>
              <a:spcBef>
                <a:spcPts val="600"/>
              </a:spcBef>
              <a:spcAft>
                <a:spcPts val="0"/>
              </a:spcAft>
              <a:buClr>
                <a:srgbClr val="BE1E2D"/>
              </a:buClr>
              <a:buSzPct val="100000"/>
              <a:buFont typeface="+mj-lt"/>
              <a:buAutoNum type="arabicPeriod"/>
            </a:pPr>
            <a:endParaRPr sz="900" kern="800" spc="-20" dirty="0">
              <a:solidFill>
                <a:srgbClr val="58595B"/>
              </a:solidFill>
              <a:latin typeface="Open Sans"/>
              <a:ea typeface="Open Sans"/>
              <a:cs typeface="Open Sans"/>
              <a:sym typeface="Open Sans"/>
            </a:endParaRPr>
          </a:p>
          <a:p>
            <a:pPr marL="230188" marR="0" lvl="0" indent="-228600" algn="l" rtl="0">
              <a:lnSpc>
                <a:spcPct val="100000"/>
              </a:lnSpc>
              <a:spcBef>
                <a:spcPts val="600"/>
              </a:spcBef>
              <a:spcAft>
                <a:spcPts val="0"/>
              </a:spcAft>
              <a:buClr>
                <a:srgbClr val="2C3A72"/>
              </a:buClr>
              <a:buSzPct val="100000"/>
              <a:buFont typeface="+mj-lt"/>
              <a:buAutoNum type="arabicPeriod"/>
            </a:pPr>
            <a:endParaRPr sz="900" kern="800" spc="-20" dirty="0">
              <a:solidFill>
                <a:srgbClr val="58595B"/>
              </a:solidFill>
              <a:latin typeface="Open Sans"/>
              <a:ea typeface="Open Sans"/>
              <a:cs typeface="Open Sans"/>
              <a:sym typeface="Open Sans"/>
            </a:endParaRPr>
          </a:p>
          <a:p>
            <a:pPr marL="1588" marR="0" lvl="0" algn="l" rtl="0">
              <a:lnSpc>
                <a:spcPct val="100000"/>
              </a:lnSpc>
              <a:spcBef>
                <a:spcPts val="600"/>
              </a:spcBef>
              <a:spcAft>
                <a:spcPts val="0"/>
              </a:spcAft>
              <a:buClr>
                <a:srgbClr val="BE1E2D"/>
              </a:buClr>
              <a:buSzPct val="100000"/>
            </a:pPr>
            <a:endParaRPr sz="900" kern="800" spc="-20" dirty="0">
              <a:solidFill>
                <a:srgbClr val="58595B"/>
              </a:solidFill>
              <a:latin typeface="Open Sans"/>
              <a:ea typeface="Open Sans"/>
              <a:cs typeface="Open Sans"/>
              <a:sym typeface="Open Sans"/>
            </a:endParaRPr>
          </a:p>
          <a:p>
            <a:pPr marL="230188" marR="0" lvl="0" indent="-228600" algn="l" rtl="0">
              <a:lnSpc>
                <a:spcPct val="100000"/>
              </a:lnSpc>
              <a:spcBef>
                <a:spcPts val="600"/>
              </a:spcBef>
              <a:spcAft>
                <a:spcPts val="0"/>
              </a:spcAft>
              <a:buClr>
                <a:srgbClr val="BE1E2D"/>
              </a:buClr>
              <a:buSzPct val="100000"/>
              <a:buFont typeface="+mj-lt"/>
              <a:buAutoNum type="arabicPeriod"/>
            </a:pPr>
            <a:endParaRPr sz="900" kern="800" spc="-20" dirty="0">
              <a:solidFill>
                <a:srgbClr val="2C3A72"/>
              </a:solidFill>
              <a:latin typeface="Open Sans"/>
              <a:ea typeface="Open Sans"/>
              <a:cs typeface="Open Sans"/>
              <a:sym typeface="Open Sans"/>
            </a:endParaRPr>
          </a:p>
          <a:p>
            <a:pPr marL="230188" lvl="0" indent="-228600" rtl="0">
              <a:spcBef>
                <a:spcPts val="600"/>
              </a:spcBef>
              <a:spcAft>
                <a:spcPts val="0"/>
              </a:spcAft>
              <a:buClr>
                <a:srgbClr val="2C3A72"/>
              </a:buClr>
              <a:buSzPct val="100000"/>
              <a:buFont typeface="+mj-lt"/>
              <a:buAutoNum type="arabicPeriod"/>
            </a:pPr>
            <a:r>
              <a:rPr lang="en-US" sz="900" b="1" kern="800" spc="-20" dirty="0">
                <a:solidFill>
                  <a:srgbClr val="2C3A72"/>
                </a:solidFill>
                <a:latin typeface="Open Sans"/>
                <a:ea typeface="Open Sans"/>
                <a:cs typeface="Open Sans"/>
                <a:sym typeface="Open Sans"/>
              </a:rPr>
              <a:t>What is the outcome you want for this experiment?</a:t>
            </a:r>
            <a:br>
              <a:rPr lang="en-US" sz="900" b="1" kern="800" spc="-20" dirty="0">
                <a:solidFill>
                  <a:srgbClr val="BE1E2D"/>
                </a:solidFill>
                <a:latin typeface="Open Sans"/>
                <a:ea typeface="Open Sans"/>
                <a:cs typeface="Open Sans"/>
                <a:sym typeface="Open Sans"/>
              </a:rPr>
            </a:br>
            <a:r>
              <a:rPr lang="en-US" sz="900" kern="800" spc="-20" dirty="0">
                <a:solidFill>
                  <a:srgbClr val="58595B"/>
                </a:solidFill>
                <a:latin typeface="Open Sans"/>
                <a:ea typeface="Open Sans"/>
                <a:cs typeface="Open Sans"/>
                <a:sym typeface="Open Sans"/>
              </a:rPr>
              <a:t>Want to learn about a framework? Stimulate innovation? Reduce time-to-market? Retain talent? Briefly note your objectives. </a:t>
            </a:r>
            <a:endParaRPr sz="900" kern="800" spc="-20" dirty="0">
              <a:solidFill>
                <a:srgbClr val="58595B"/>
              </a:solidFill>
              <a:latin typeface="Open Sans"/>
              <a:ea typeface="Open Sans"/>
              <a:cs typeface="Open Sans"/>
              <a:sym typeface="Open Sans"/>
            </a:endParaRPr>
          </a:p>
          <a:p>
            <a:pPr marL="230188" lvl="0" indent="-228600" rtl="0">
              <a:spcBef>
                <a:spcPts val="600"/>
              </a:spcBef>
              <a:spcAft>
                <a:spcPts val="0"/>
              </a:spcAft>
              <a:buClr>
                <a:srgbClr val="2C3A72"/>
              </a:buClr>
              <a:buSzPct val="100000"/>
              <a:buFont typeface="+mj-lt"/>
              <a:buAutoNum type="arabicPeriod"/>
            </a:pPr>
            <a:endParaRPr sz="900" kern="800" spc="-20" dirty="0">
              <a:solidFill>
                <a:srgbClr val="58595B"/>
              </a:solidFill>
              <a:latin typeface="Open Sans"/>
              <a:ea typeface="Open Sans"/>
              <a:cs typeface="Open Sans"/>
              <a:sym typeface="Open Sans"/>
            </a:endParaRPr>
          </a:p>
          <a:p>
            <a:pPr marL="230188" lvl="0" indent="-228600" rtl="0">
              <a:spcBef>
                <a:spcPts val="600"/>
              </a:spcBef>
              <a:spcAft>
                <a:spcPts val="0"/>
              </a:spcAft>
              <a:buClr>
                <a:srgbClr val="2C3A72"/>
              </a:buClr>
              <a:buSzPct val="100000"/>
              <a:buFont typeface="+mj-lt"/>
              <a:buAutoNum type="arabicPeriod"/>
            </a:pPr>
            <a:endParaRPr sz="900" kern="800" spc="-20" dirty="0">
              <a:solidFill>
                <a:srgbClr val="58595B"/>
              </a:solidFill>
              <a:latin typeface="Open Sans"/>
              <a:ea typeface="Open Sans"/>
              <a:cs typeface="Open Sans"/>
              <a:sym typeface="Open Sans"/>
            </a:endParaRPr>
          </a:p>
          <a:p>
            <a:pPr marL="230188" lvl="0" indent="-228600" rtl="0">
              <a:spcBef>
                <a:spcPts val="600"/>
              </a:spcBef>
              <a:spcAft>
                <a:spcPts val="0"/>
              </a:spcAft>
              <a:buClr>
                <a:srgbClr val="2C3A72"/>
              </a:buClr>
              <a:buSzPct val="100000"/>
              <a:buFont typeface="+mj-lt"/>
              <a:buAutoNum type="arabicPeriod"/>
            </a:pPr>
            <a:endParaRPr sz="900" kern="800" spc="-20" dirty="0">
              <a:solidFill>
                <a:srgbClr val="58595B"/>
              </a:solidFill>
              <a:latin typeface="Open Sans"/>
              <a:ea typeface="Open Sans"/>
              <a:cs typeface="Open Sans"/>
              <a:sym typeface="Open Sans"/>
            </a:endParaRPr>
          </a:p>
          <a:p>
            <a:pPr marL="230188" lvl="0" indent="-228600" rtl="0">
              <a:spcBef>
                <a:spcPts val="600"/>
              </a:spcBef>
              <a:spcAft>
                <a:spcPts val="0"/>
              </a:spcAft>
              <a:buClr>
                <a:srgbClr val="2C3A72"/>
              </a:buClr>
              <a:buSzPct val="100000"/>
              <a:buFont typeface="+mj-lt"/>
              <a:buAutoNum type="arabicPeriod"/>
            </a:pPr>
            <a:endParaRPr sz="900" kern="800" spc="-20" dirty="0">
              <a:solidFill>
                <a:srgbClr val="58595B"/>
              </a:solidFill>
              <a:latin typeface="Open Sans"/>
              <a:ea typeface="Open Sans"/>
              <a:cs typeface="Open Sans"/>
              <a:sym typeface="Open Sans"/>
            </a:endParaRPr>
          </a:p>
          <a:p>
            <a:pPr marL="230188" lvl="0" indent="-228600" rtl="0">
              <a:spcBef>
                <a:spcPts val="600"/>
              </a:spcBef>
              <a:spcAft>
                <a:spcPts val="0"/>
              </a:spcAft>
              <a:buClr>
                <a:srgbClr val="2C3A72"/>
              </a:buClr>
              <a:buSzPct val="100000"/>
              <a:buFont typeface="+mj-lt"/>
              <a:buAutoNum type="arabicPeriod"/>
            </a:pPr>
            <a:endParaRPr sz="900" kern="800" spc="-20" dirty="0">
              <a:solidFill>
                <a:srgbClr val="58595B"/>
              </a:solidFill>
              <a:latin typeface="Open Sans"/>
              <a:ea typeface="Open Sans"/>
              <a:cs typeface="Open Sans"/>
              <a:sym typeface="Open Sans"/>
            </a:endParaRPr>
          </a:p>
          <a:p>
            <a:pPr marL="230188" marR="0" lvl="0" indent="-228600" algn="l" rtl="0">
              <a:lnSpc>
                <a:spcPct val="100000"/>
              </a:lnSpc>
              <a:spcBef>
                <a:spcPts val="600"/>
              </a:spcBef>
              <a:spcAft>
                <a:spcPts val="0"/>
              </a:spcAft>
              <a:buClr>
                <a:srgbClr val="2C3A72"/>
              </a:buClr>
              <a:buSzPct val="100000"/>
              <a:buFont typeface="+mj-lt"/>
              <a:buAutoNum type="arabicPeriod"/>
            </a:pPr>
            <a:r>
              <a:rPr lang="en-US" sz="900" b="1" kern="800" spc="-20" dirty="0">
                <a:solidFill>
                  <a:srgbClr val="2C3A72"/>
                </a:solidFill>
                <a:latin typeface="Open Sans"/>
                <a:ea typeface="Open Sans"/>
                <a:cs typeface="Open Sans"/>
                <a:sym typeface="Open Sans"/>
              </a:rPr>
              <a:t>Does your MTP provide enough direction that people organize and align around it today? Give an example you witnessed recently.</a:t>
            </a:r>
            <a:r>
              <a:rPr lang="en-US" sz="900" b="1" kern="800" spc="-20" dirty="0">
                <a:solidFill>
                  <a:srgbClr val="58595B"/>
                </a:solidFill>
                <a:latin typeface="Open Sans"/>
                <a:ea typeface="Open Sans"/>
                <a:cs typeface="Open Sans"/>
                <a:sym typeface="Open Sans"/>
              </a:rPr>
              <a:t> </a:t>
            </a:r>
            <a:r>
              <a:rPr lang="en-US" sz="900" kern="800" spc="-20" dirty="0">
                <a:solidFill>
                  <a:srgbClr val="58595B"/>
                </a:solidFill>
                <a:latin typeface="Open Sans"/>
                <a:ea typeface="Open Sans"/>
                <a:cs typeface="Open Sans"/>
                <a:sym typeface="Open Sans"/>
              </a:rPr>
              <a:t>If your current MTP does </a:t>
            </a:r>
            <a:r>
              <a:rPr lang="en-US" sz="900" i="1" kern="800" spc="-20" dirty="0">
                <a:solidFill>
                  <a:srgbClr val="58595B"/>
                </a:solidFill>
                <a:latin typeface="Open Sans"/>
                <a:ea typeface="Open Sans"/>
                <a:cs typeface="Open Sans"/>
                <a:sym typeface="Open Sans"/>
              </a:rPr>
              <a:t>not</a:t>
            </a:r>
            <a:r>
              <a:rPr lang="en-US" sz="900" kern="800" spc="-20" dirty="0">
                <a:solidFill>
                  <a:srgbClr val="58595B"/>
                </a:solidFill>
                <a:latin typeface="Open Sans"/>
                <a:ea typeface="Open Sans"/>
                <a:cs typeface="Open Sans"/>
                <a:sym typeface="Open Sans"/>
              </a:rPr>
              <a:t>, or if you haven’t created your MTP yet, see </a:t>
            </a:r>
            <a:r>
              <a:rPr lang="en-US" sz="900" b="1" kern="800" spc="-20" dirty="0">
                <a:solidFill>
                  <a:srgbClr val="58595B"/>
                </a:solidFill>
                <a:latin typeface="Open Sans"/>
                <a:ea typeface="Open Sans"/>
                <a:cs typeface="Open Sans"/>
                <a:sym typeface="Open Sans"/>
              </a:rPr>
              <a:t>Where to Begin</a:t>
            </a:r>
            <a:r>
              <a:rPr lang="en-US" sz="900" kern="800" spc="-20" dirty="0">
                <a:solidFill>
                  <a:srgbClr val="58595B"/>
                </a:solidFill>
                <a:latin typeface="Open Sans"/>
                <a:ea typeface="Open Sans"/>
                <a:cs typeface="Open Sans"/>
                <a:sym typeface="Open Sans"/>
              </a:rPr>
              <a:t>, page 2.</a:t>
            </a:r>
            <a:endParaRPr sz="900" kern="800" spc="-20" dirty="0">
              <a:solidFill>
                <a:srgbClr val="58595B"/>
              </a:solidFill>
              <a:latin typeface="Open Sans"/>
              <a:ea typeface="Open Sans"/>
              <a:cs typeface="Open Sans"/>
              <a:sym typeface="Open Sans"/>
            </a:endParaRPr>
          </a:p>
          <a:p>
            <a:pPr marL="230188" lvl="0" indent="-228600" rtl="0">
              <a:spcBef>
                <a:spcPts val="600"/>
              </a:spcBef>
              <a:spcAft>
                <a:spcPts val="0"/>
              </a:spcAft>
              <a:buClr>
                <a:srgbClr val="BE1E2D"/>
              </a:buClr>
              <a:buSzPct val="100000"/>
              <a:buFont typeface="+mj-lt"/>
              <a:buAutoNum type="arabicPeriod"/>
            </a:pPr>
            <a:endParaRPr sz="900" kern="800" spc="-20" dirty="0">
              <a:solidFill>
                <a:srgbClr val="58595B"/>
              </a:solidFill>
              <a:latin typeface="Open Sans"/>
              <a:ea typeface="Open Sans"/>
              <a:cs typeface="Open Sans"/>
              <a:sym typeface="Open Sans"/>
            </a:endParaRPr>
          </a:p>
          <a:p>
            <a:pPr marL="230188" lvl="0" indent="-228600" rtl="0">
              <a:spcBef>
                <a:spcPts val="400"/>
              </a:spcBef>
              <a:spcAft>
                <a:spcPts val="0"/>
              </a:spcAft>
              <a:buClr>
                <a:srgbClr val="BE1E2D"/>
              </a:buClr>
              <a:buSzPct val="100000"/>
              <a:buFont typeface="+mj-lt"/>
              <a:buAutoNum type="arabicPeriod"/>
            </a:pPr>
            <a:endParaRPr sz="900" kern="800" spc="-20" dirty="0">
              <a:solidFill>
                <a:srgbClr val="58595B"/>
              </a:solidFill>
              <a:latin typeface="Open Sans"/>
              <a:ea typeface="Open Sans"/>
              <a:cs typeface="Open Sans"/>
              <a:sym typeface="Open Sans"/>
            </a:endParaRPr>
          </a:p>
          <a:p>
            <a:pPr marL="1588" lvl="0" rtl="0">
              <a:spcBef>
                <a:spcPts val="400"/>
              </a:spcBef>
              <a:spcAft>
                <a:spcPts val="0"/>
              </a:spcAft>
              <a:buClr>
                <a:srgbClr val="BE1E2D"/>
              </a:buClr>
              <a:buSzPct val="100000"/>
            </a:pPr>
            <a:endParaRPr lang="en-US" sz="900" b="1" kern="800" spc="-20" dirty="0">
              <a:solidFill>
                <a:srgbClr val="58595B"/>
              </a:solidFill>
              <a:latin typeface="Open Sans"/>
              <a:ea typeface="Open Sans"/>
              <a:cs typeface="Open Sans"/>
              <a:sym typeface="Open Sans"/>
            </a:endParaRPr>
          </a:p>
          <a:p>
            <a:pPr marL="1588" lvl="0" rtl="0">
              <a:spcBef>
                <a:spcPts val="400"/>
              </a:spcBef>
              <a:spcAft>
                <a:spcPts val="0"/>
              </a:spcAft>
              <a:buClr>
                <a:srgbClr val="BE1E2D"/>
              </a:buClr>
              <a:buSzPct val="100000"/>
            </a:pPr>
            <a:endParaRPr sz="900" b="1" kern="800" spc="-20" dirty="0">
              <a:solidFill>
                <a:srgbClr val="58595B"/>
              </a:solidFill>
              <a:latin typeface="Open Sans"/>
              <a:ea typeface="Open Sans"/>
              <a:cs typeface="Open Sans"/>
              <a:sym typeface="Open Sans"/>
            </a:endParaRPr>
          </a:p>
          <a:p>
            <a:pPr marL="230188" marR="0" lvl="0" indent="-228600" algn="l" rtl="0">
              <a:lnSpc>
                <a:spcPct val="100000"/>
              </a:lnSpc>
              <a:spcBef>
                <a:spcPts val="400"/>
              </a:spcBef>
              <a:spcAft>
                <a:spcPts val="0"/>
              </a:spcAft>
              <a:buClr>
                <a:srgbClr val="2C3A72"/>
              </a:buClr>
              <a:buSzPct val="100000"/>
              <a:buFont typeface="+mj-lt"/>
              <a:buAutoNum type="arabicPeriod"/>
            </a:pPr>
            <a:r>
              <a:rPr lang="en-US" sz="900" b="1" kern="800" spc="-20" dirty="0">
                <a:solidFill>
                  <a:srgbClr val="2C3A72"/>
                </a:solidFill>
                <a:latin typeface="Open Sans"/>
                <a:ea typeface="Open Sans"/>
                <a:cs typeface="Open Sans"/>
                <a:sym typeface="Open Sans"/>
              </a:rPr>
              <a:t>Do your organization’s Core Values offer clear guide rails for what people should and shouldn’t do? Give an example you witnessed recently.</a:t>
            </a:r>
            <a:r>
              <a:rPr lang="en-US" sz="900" kern="800" spc="-20" dirty="0">
                <a:solidFill>
                  <a:srgbClr val="2C3A72"/>
                </a:solidFill>
                <a:latin typeface="Open Sans"/>
                <a:ea typeface="Open Sans"/>
                <a:cs typeface="Open Sans"/>
                <a:sym typeface="Open Sans"/>
              </a:rPr>
              <a:t> </a:t>
            </a:r>
            <a:r>
              <a:rPr lang="en-US" sz="900" kern="800" spc="-20" dirty="0">
                <a:solidFill>
                  <a:srgbClr val="58595B"/>
                </a:solidFill>
                <a:latin typeface="Open Sans"/>
                <a:ea typeface="Open Sans"/>
                <a:cs typeface="Open Sans"/>
                <a:sym typeface="Open Sans"/>
              </a:rPr>
              <a:t>If you are unsure your people believe and own the values, invest the time to clarify them. See </a:t>
            </a:r>
            <a:r>
              <a:rPr lang="en-US" sz="900" b="1" kern="800" spc="-20" dirty="0">
                <a:solidFill>
                  <a:srgbClr val="58595B"/>
                </a:solidFill>
                <a:latin typeface="Open Sans"/>
                <a:ea typeface="Open Sans"/>
                <a:cs typeface="Open Sans"/>
                <a:sym typeface="Open Sans"/>
              </a:rPr>
              <a:t>Where to Begin</a:t>
            </a:r>
            <a:r>
              <a:rPr lang="en-US" sz="900" kern="800" spc="-20" dirty="0">
                <a:solidFill>
                  <a:srgbClr val="58595B"/>
                </a:solidFill>
                <a:latin typeface="Open Sans"/>
                <a:ea typeface="Open Sans"/>
                <a:cs typeface="Open Sans"/>
                <a:sym typeface="Open Sans"/>
              </a:rPr>
              <a:t>, page 2.</a:t>
            </a:r>
            <a:endParaRPr sz="900" b="1" kern="800" spc="-20" dirty="0">
              <a:solidFill>
                <a:srgbClr val="58595B"/>
              </a:solidFill>
              <a:latin typeface="Open Sans"/>
              <a:ea typeface="Open Sans"/>
              <a:cs typeface="Open Sans"/>
              <a:sym typeface="Open Sans"/>
            </a:endParaRPr>
          </a:p>
        </p:txBody>
      </p:sp>
      <p:sp>
        <p:nvSpPr>
          <p:cNvPr id="125" name="Shape 125"/>
          <p:cNvSpPr txBox="1"/>
          <p:nvPr/>
        </p:nvSpPr>
        <p:spPr>
          <a:xfrm>
            <a:off x="5124635" y="1197259"/>
            <a:ext cx="4475670" cy="5343727"/>
          </a:xfrm>
          <a:prstGeom prst="rect">
            <a:avLst/>
          </a:prstGeom>
          <a:noFill/>
          <a:ln>
            <a:noFill/>
          </a:ln>
        </p:spPr>
        <p:txBody>
          <a:bodyPr spcFirstLastPara="1" wrap="square" lIns="182880" tIns="0" rIns="0" bIns="0" anchor="t" anchorCtr="0">
            <a:noAutofit/>
          </a:bodyPr>
          <a:lstStyle/>
          <a:p>
            <a:pPr marL="0" lvl="0" indent="0" rtl="0">
              <a:spcBef>
                <a:spcPts val="0"/>
              </a:spcBef>
              <a:spcAft>
                <a:spcPts val="0"/>
              </a:spcAft>
              <a:buNone/>
            </a:pPr>
            <a:r>
              <a:rPr lang="en-US" sz="900" i="1" kern="800" spc="-20" dirty="0">
                <a:solidFill>
                  <a:srgbClr val="58595B"/>
                </a:solidFill>
                <a:latin typeface="Open Sans"/>
                <a:ea typeface="Open Sans"/>
                <a:cs typeface="Open Sans"/>
                <a:sym typeface="Open Sans"/>
              </a:rPr>
              <a:t>Now, Download and use the </a:t>
            </a:r>
            <a:r>
              <a:rPr lang="en-US" sz="900" i="1" kern="800" spc="-20" dirty="0" err="1">
                <a:solidFill>
                  <a:srgbClr val="58595B"/>
                </a:solidFill>
                <a:latin typeface="Open Sans"/>
                <a:ea typeface="Open Sans"/>
                <a:cs typeface="Open Sans"/>
                <a:sym typeface="Open Sans"/>
              </a:rPr>
              <a:t>ExO</a:t>
            </a:r>
            <a:r>
              <a:rPr lang="en-US" sz="900" i="1" kern="800" spc="-20" dirty="0">
                <a:solidFill>
                  <a:srgbClr val="58595B"/>
                </a:solidFill>
                <a:latin typeface="Open Sans"/>
                <a:ea typeface="Open Sans"/>
                <a:cs typeface="Open Sans"/>
                <a:sym typeface="Open Sans"/>
              </a:rPr>
              <a:t> Experimentation Tool: </a:t>
            </a:r>
            <a:r>
              <a:rPr lang="en-US" sz="900" i="1" kern="800" spc="-20" dirty="0">
                <a:solidFill>
                  <a:srgbClr val="58595B"/>
                </a:solidFill>
                <a:latin typeface="Open Sans"/>
                <a:ea typeface="Open Sans"/>
                <a:cs typeface="Open Sans"/>
                <a:sym typeface="Open Sans"/>
                <a:hlinkClick r:id="rId3"/>
              </a:rPr>
              <a:t>blog.growthinstitute.com/exo/experimentation</a:t>
            </a:r>
            <a:endParaRPr sz="900" b="1" i="1" kern="800" spc="-20" dirty="0">
              <a:solidFill>
                <a:srgbClr val="58595B"/>
              </a:solidFill>
              <a:latin typeface="Open Sans"/>
              <a:ea typeface="Open Sans"/>
              <a:cs typeface="Open Sans"/>
              <a:sym typeface="Open Sans"/>
            </a:endParaRPr>
          </a:p>
          <a:p>
            <a:pPr marL="228600" lvl="0" indent="-228600" rtl="0">
              <a:spcBef>
                <a:spcPts val="1000"/>
              </a:spcBef>
              <a:spcAft>
                <a:spcPts val="0"/>
              </a:spcAft>
              <a:buClr>
                <a:srgbClr val="2C3A72"/>
              </a:buClr>
              <a:buSzPts val="1000"/>
              <a:buFont typeface="+mj-lt"/>
              <a:buAutoNum type="arabicPeriod" startAt="5"/>
            </a:pPr>
            <a:r>
              <a:rPr lang="en-US" sz="900" b="1" kern="800" spc="-20" dirty="0">
                <a:solidFill>
                  <a:srgbClr val="2C3A72"/>
                </a:solidFill>
                <a:latin typeface="Open Sans"/>
                <a:ea typeface="Open Sans"/>
                <a:cs typeface="Open Sans"/>
                <a:sym typeface="Open Sans"/>
              </a:rPr>
              <a:t>Who is your customer?</a:t>
            </a:r>
            <a:r>
              <a:rPr lang="en-US" sz="900" kern="800" spc="-20" dirty="0">
                <a:solidFill>
                  <a:srgbClr val="2C3A72"/>
                </a:solidFill>
                <a:latin typeface="Open Sans"/>
                <a:ea typeface="Open Sans"/>
                <a:cs typeface="Open Sans"/>
                <a:sym typeface="Open Sans"/>
              </a:rPr>
              <a:t> </a:t>
            </a:r>
            <a:r>
              <a:rPr lang="en-US" sz="900" kern="800" spc="-20" dirty="0">
                <a:solidFill>
                  <a:srgbClr val="58595B"/>
                </a:solidFill>
                <a:latin typeface="Open Sans"/>
                <a:ea typeface="Open Sans"/>
                <a:cs typeface="Open Sans"/>
                <a:sym typeface="Open Sans"/>
              </a:rPr>
              <a:t>Who are you doing this experiment for? Who will be </a:t>
            </a:r>
            <a:r>
              <a:rPr lang="en-US" sz="900" i="1" kern="800" spc="-20" dirty="0">
                <a:solidFill>
                  <a:srgbClr val="58595B"/>
                </a:solidFill>
                <a:latin typeface="Open Sans"/>
                <a:ea typeface="Open Sans"/>
                <a:cs typeface="Open Sans"/>
                <a:sym typeface="Open Sans"/>
              </a:rPr>
              <a:t>most</a:t>
            </a:r>
            <a:r>
              <a:rPr lang="en-US" sz="900" kern="800" spc="-20" dirty="0">
                <a:solidFill>
                  <a:srgbClr val="58595B"/>
                </a:solidFill>
                <a:latin typeface="Open Sans"/>
                <a:ea typeface="Open Sans"/>
                <a:cs typeface="Open Sans"/>
                <a:sym typeface="Open Sans"/>
              </a:rPr>
              <a:t> impacted by the outcome of your experiment? </a:t>
            </a:r>
            <a:r>
              <a:rPr lang="en-US" sz="900" i="1" kern="800" spc="-20" dirty="0">
                <a:solidFill>
                  <a:srgbClr val="58595B"/>
                </a:solidFill>
                <a:latin typeface="Open Sans"/>
                <a:ea typeface="Open Sans"/>
                <a:cs typeface="Open Sans"/>
                <a:sym typeface="Open Sans"/>
              </a:rPr>
              <a:t>Involve</a:t>
            </a:r>
            <a:r>
              <a:rPr lang="en-US" sz="900" kern="800" spc="-20" dirty="0">
                <a:solidFill>
                  <a:srgbClr val="58595B"/>
                </a:solidFill>
                <a:latin typeface="Open Sans"/>
                <a:ea typeface="Open Sans"/>
                <a:cs typeface="Open Sans"/>
                <a:sym typeface="Open Sans"/>
              </a:rPr>
              <a:t> them in the experiments!</a:t>
            </a:r>
            <a:endParaRPr sz="900" kern="800" spc="-20" dirty="0">
              <a:solidFill>
                <a:srgbClr val="58595B"/>
              </a:solidFill>
              <a:latin typeface="Open Sans"/>
              <a:ea typeface="Open Sans"/>
              <a:cs typeface="Open Sans"/>
              <a:sym typeface="Open Sans"/>
            </a:endParaRPr>
          </a:p>
          <a:p>
            <a:pPr marL="228600" lvl="0" indent="-228600" rtl="0">
              <a:spcBef>
                <a:spcPts val="600"/>
              </a:spcBef>
              <a:spcAft>
                <a:spcPts val="0"/>
              </a:spcAft>
              <a:buClr>
                <a:srgbClr val="2C3A72"/>
              </a:buClr>
              <a:buFont typeface="+mj-lt"/>
              <a:buAutoNum type="arabicPeriod" startAt="5"/>
            </a:pPr>
            <a:endParaRPr sz="900" kern="800" spc="-20" dirty="0">
              <a:solidFill>
                <a:srgbClr val="58595B"/>
              </a:solidFill>
              <a:latin typeface="Open Sans"/>
              <a:ea typeface="Open Sans"/>
              <a:cs typeface="Open Sans"/>
              <a:sym typeface="Open Sans"/>
            </a:endParaRPr>
          </a:p>
          <a:p>
            <a:pPr marL="228600" lvl="0" indent="-228600" rtl="0">
              <a:spcBef>
                <a:spcPts val="600"/>
              </a:spcBef>
              <a:spcAft>
                <a:spcPts val="0"/>
              </a:spcAft>
              <a:buClr>
                <a:srgbClr val="2C3A72"/>
              </a:buClr>
              <a:buSzPts val="1000"/>
              <a:buFont typeface="+mj-lt"/>
              <a:buAutoNum type="arabicPeriod" startAt="5"/>
            </a:pPr>
            <a:r>
              <a:rPr lang="en-US" sz="900" b="1" kern="800" spc="-20" dirty="0">
                <a:solidFill>
                  <a:srgbClr val="2C3A72"/>
                </a:solidFill>
                <a:latin typeface="Open Sans"/>
                <a:ea typeface="Open Sans"/>
                <a:cs typeface="Open Sans"/>
                <a:sym typeface="Open Sans"/>
              </a:rPr>
              <a:t>What is your hypothesis (assumption)?</a:t>
            </a:r>
            <a:r>
              <a:rPr lang="en-US" sz="900" kern="800" spc="-20" dirty="0">
                <a:solidFill>
                  <a:srgbClr val="BE1E2D"/>
                </a:solidFill>
                <a:latin typeface="Open Sans"/>
                <a:ea typeface="Open Sans"/>
                <a:cs typeface="Open Sans"/>
                <a:sym typeface="Open Sans"/>
              </a:rPr>
              <a:t> </a:t>
            </a:r>
            <a:r>
              <a:rPr lang="en-US" sz="900" i="1" kern="800" spc="-20" dirty="0">
                <a:solidFill>
                  <a:srgbClr val="58595B"/>
                </a:solidFill>
                <a:latin typeface="Open Sans"/>
                <a:ea typeface="Open Sans"/>
                <a:cs typeface="Open Sans"/>
                <a:sym typeface="Open Sans"/>
              </a:rPr>
              <a:t>e.g. </a:t>
            </a:r>
            <a:r>
              <a:rPr lang="en-US" sz="900" b="1" i="1" kern="800" spc="-20" dirty="0">
                <a:solidFill>
                  <a:srgbClr val="58595B"/>
                </a:solidFill>
                <a:latin typeface="Open Sans"/>
                <a:ea typeface="Open Sans"/>
                <a:cs typeface="Open Sans"/>
                <a:sym typeface="Open Sans"/>
              </a:rPr>
              <a:t>We believe that...</a:t>
            </a:r>
            <a:br>
              <a:rPr lang="en-US" sz="900" i="1" kern="800" spc="-20" dirty="0">
                <a:solidFill>
                  <a:srgbClr val="58595B"/>
                </a:solidFill>
                <a:latin typeface="Open Sans"/>
                <a:ea typeface="Open Sans"/>
                <a:cs typeface="Open Sans"/>
                <a:sym typeface="Open Sans"/>
              </a:rPr>
            </a:br>
            <a:r>
              <a:rPr lang="en-US" sz="900" i="1" kern="800" spc="-20" dirty="0">
                <a:solidFill>
                  <a:srgbClr val="58595B"/>
                </a:solidFill>
                <a:latin typeface="Open Sans"/>
                <a:ea typeface="Open Sans"/>
                <a:cs typeface="Open Sans"/>
                <a:sym typeface="Open Sans"/>
              </a:rPr>
              <a:t>“Our new business model requires distributed decision-making or we won’t be able to scale.” or “Customer Service scores are declining because issue resolution currently requires many layers of approvals.” etc.</a:t>
            </a:r>
            <a:endParaRPr sz="900" i="1" kern="800" spc="-20" dirty="0">
              <a:solidFill>
                <a:srgbClr val="58595B"/>
              </a:solidFill>
              <a:latin typeface="Open Sans"/>
              <a:ea typeface="Open Sans"/>
              <a:cs typeface="Open Sans"/>
              <a:sym typeface="Open Sans"/>
            </a:endParaRPr>
          </a:p>
          <a:p>
            <a:pPr marL="228600" lvl="0" indent="-228600" rtl="0">
              <a:spcBef>
                <a:spcPts val="600"/>
              </a:spcBef>
              <a:spcAft>
                <a:spcPts val="0"/>
              </a:spcAft>
              <a:buClr>
                <a:srgbClr val="2C3A72"/>
              </a:buClr>
              <a:buFont typeface="+mj-lt"/>
              <a:buAutoNum type="arabicPeriod" startAt="5"/>
            </a:pPr>
            <a:endParaRPr sz="900" b="1" kern="800" spc="-20" dirty="0">
              <a:solidFill>
                <a:srgbClr val="58595B"/>
              </a:solidFill>
              <a:latin typeface="Open Sans"/>
              <a:ea typeface="Open Sans"/>
              <a:cs typeface="Open Sans"/>
              <a:sym typeface="Open Sans"/>
            </a:endParaRPr>
          </a:p>
          <a:p>
            <a:pPr marL="228600" lvl="0" indent="-228600" rtl="0">
              <a:spcBef>
                <a:spcPts val="600"/>
              </a:spcBef>
              <a:spcAft>
                <a:spcPts val="0"/>
              </a:spcAft>
              <a:buClr>
                <a:srgbClr val="2C3A72"/>
              </a:buClr>
              <a:buFont typeface="+mj-lt"/>
              <a:buAutoNum type="arabicPeriod" startAt="5"/>
            </a:pPr>
            <a:endParaRPr sz="900" b="1" kern="800" spc="-20" dirty="0">
              <a:solidFill>
                <a:srgbClr val="58595B"/>
              </a:solidFill>
              <a:latin typeface="Open Sans"/>
              <a:ea typeface="Open Sans"/>
              <a:cs typeface="Open Sans"/>
              <a:sym typeface="Open Sans"/>
            </a:endParaRPr>
          </a:p>
          <a:p>
            <a:pPr marL="228600" lvl="0" indent="-228600" rtl="0">
              <a:spcBef>
                <a:spcPts val="600"/>
              </a:spcBef>
              <a:spcAft>
                <a:spcPts val="0"/>
              </a:spcAft>
              <a:buClr>
                <a:srgbClr val="2C3A72"/>
              </a:buClr>
              <a:buSzPts val="1000"/>
              <a:buFont typeface="+mj-lt"/>
              <a:buAutoNum type="arabicPeriod" startAt="5"/>
            </a:pPr>
            <a:r>
              <a:rPr lang="en-US" sz="900" b="1" kern="800" spc="-20" dirty="0">
                <a:solidFill>
                  <a:srgbClr val="2C3A72"/>
                </a:solidFill>
                <a:latin typeface="Open Sans"/>
                <a:ea typeface="Open Sans"/>
                <a:cs typeface="Open Sans"/>
                <a:sym typeface="Open Sans"/>
              </a:rPr>
              <a:t>Start with the simplest framework that will support your early experiments...</a:t>
            </a:r>
            <a:r>
              <a:rPr lang="en-US" sz="900" kern="800" spc="-20" dirty="0">
                <a:solidFill>
                  <a:srgbClr val="BE1E2D"/>
                </a:solidFill>
                <a:latin typeface="Open Sans"/>
                <a:ea typeface="Open Sans"/>
                <a:cs typeface="Open Sans"/>
                <a:sym typeface="Open Sans"/>
              </a:rPr>
              <a:t> </a:t>
            </a:r>
            <a:r>
              <a:rPr lang="en-US" sz="900" kern="800" spc="-20" dirty="0">
                <a:solidFill>
                  <a:srgbClr val="58595B"/>
                </a:solidFill>
                <a:latin typeface="Open Sans"/>
                <a:ea typeface="Open Sans"/>
                <a:cs typeface="Open Sans"/>
                <a:sym typeface="Open Sans"/>
              </a:rPr>
              <a:t>OKRs is probably the easiest, quickest framework to experiment with. Start small - a team of individuals aligning with company OKRs. Maybe graduate to scrumming a special project, recruiting a seasoned </a:t>
            </a:r>
            <a:r>
              <a:rPr lang="en-US" sz="900" kern="800" spc="-20" dirty="0" err="1">
                <a:solidFill>
                  <a:srgbClr val="58595B"/>
                </a:solidFill>
                <a:latin typeface="Open Sans"/>
                <a:ea typeface="Open Sans"/>
                <a:cs typeface="Open Sans"/>
                <a:sym typeface="Open Sans"/>
              </a:rPr>
              <a:t>Scrummaster</a:t>
            </a:r>
            <a:r>
              <a:rPr lang="en-US" sz="900" kern="800" spc="-20" dirty="0">
                <a:solidFill>
                  <a:srgbClr val="58595B"/>
                </a:solidFill>
                <a:latin typeface="Open Sans"/>
                <a:ea typeface="Open Sans"/>
                <a:cs typeface="Open Sans"/>
                <a:sym typeface="Open Sans"/>
              </a:rPr>
              <a:t> to guide a Product Owner and Delivery Team. To move fast and keep costs down, use </a:t>
            </a:r>
            <a:r>
              <a:rPr lang="en-US" sz="900" u="sng" kern="800" spc="-20" dirty="0">
                <a:solidFill>
                  <a:srgbClr val="58595B"/>
                </a:solidFill>
                <a:latin typeface="Open Sans"/>
                <a:ea typeface="Open Sans"/>
                <a:cs typeface="Open Sans"/>
                <a:sym typeface="Open Sans"/>
                <a:hlinkClick r:id="rId4"/>
              </a:rPr>
              <a:t>Staff-on-Demand</a:t>
            </a:r>
            <a:r>
              <a:rPr lang="en-US" sz="900" kern="800" spc="-20" dirty="0">
                <a:solidFill>
                  <a:srgbClr val="58595B"/>
                </a:solidFill>
                <a:latin typeface="Open Sans"/>
                <a:ea typeface="Open Sans"/>
                <a:cs typeface="Open Sans"/>
                <a:sym typeface="Open Sans"/>
              </a:rPr>
              <a:t> to source subject matter experts.</a:t>
            </a:r>
            <a:endParaRPr sz="900" kern="800" spc="-20" dirty="0">
              <a:solidFill>
                <a:srgbClr val="58595B"/>
              </a:solidFill>
              <a:latin typeface="Open Sans"/>
              <a:ea typeface="Open Sans"/>
              <a:cs typeface="Open Sans"/>
              <a:sym typeface="Open Sans"/>
            </a:endParaRPr>
          </a:p>
          <a:p>
            <a:pPr marL="228600" lvl="0" indent="-228600" rtl="0">
              <a:spcBef>
                <a:spcPts val="600"/>
              </a:spcBef>
              <a:spcAft>
                <a:spcPts val="0"/>
              </a:spcAft>
              <a:buClr>
                <a:srgbClr val="2C3A72"/>
              </a:buClr>
              <a:buFont typeface="+mj-lt"/>
              <a:buAutoNum type="arabicPeriod" startAt="5"/>
            </a:pPr>
            <a:endParaRPr lang="en-US" sz="900" kern="800" spc="-20" dirty="0">
              <a:solidFill>
                <a:srgbClr val="58595B"/>
              </a:solidFill>
              <a:latin typeface="Open Sans"/>
              <a:ea typeface="Open Sans"/>
              <a:cs typeface="Open Sans"/>
              <a:sym typeface="Open Sans"/>
            </a:endParaRPr>
          </a:p>
          <a:p>
            <a:pPr marL="228600" lvl="0" indent="-228600" rtl="0">
              <a:spcBef>
                <a:spcPts val="600"/>
              </a:spcBef>
              <a:spcAft>
                <a:spcPts val="0"/>
              </a:spcAft>
              <a:buClr>
                <a:srgbClr val="2C3A72"/>
              </a:buClr>
              <a:buFont typeface="+mj-lt"/>
              <a:buAutoNum type="arabicPeriod" startAt="5"/>
            </a:pPr>
            <a:endParaRPr sz="900" kern="800" spc="-20" dirty="0">
              <a:solidFill>
                <a:srgbClr val="58595B"/>
              </a:solidFill>
              <a:latin typeface="Open Sans"/>
              <a:ea typeface="Open Sans"/>
              <a:cs typeface="Open Sans"/>
              <a:sym typeface="Open Sans"/>
            </a:endParaRPr>
          </a:p>
          <a:p>
            <a:pPr marL="228600" lvl="0" indent="-228600" rtl="0">
              <a:spcBef>
                <a:spcPts val="600"/>
              </a:spcBef>
              <a:spcAft>
                <a:spcPts val="0"/>
              </a:spcAft>
              <a:buClr>
                <a:srgbClr val="2C3A72"/>
              </a:buClr>
              <a:buSzPts val="1000"/>
              <a:buFont typeface="+mj-lt"/>
              <a:buAutoNum type="arabicPeriod" startAt="5"/>
            </a:pPr>
            <a:r>
              <a:rPr lang="en-US" sz="900" b="1" kern="800" spc="-20" dirty="0">
                <a:solidFill>
                  <a:srgbClr val="2C3A72"/>
                </a:solidFill>
                <a:latin typeface="Open Sans"/>
                <a:ea typeface="Open Sans"/>
                <a:cs typeface="Open Sans"/>
                <a:sym typeface="Open Sans"/>
              </a:rPr>
              <a:t>Do your homework before more ambitious experiments.</a:t>
            </a:r>
            <a:r>
              <a:rPr lang="en-US" sz="900" b="1" kern="800" spc="-20" dirty="0">
                <a:solidFill>
                  <a:srgbClr val="58595B"/>
                </a:solidFill>
                <a:latin typeface="Open Sans"/>
                <a:ea typeface="Open Sans"/>
                <a:cs typeface="Open Sans"/>
                <a:sym typeface="Open Sans"/>
              </a:rPr>
              <a:t>  </a:t>
            </a:r>
            <a:r>
              <a:rPr lang="en-US" sz="900" kern="800" spc="-20" dirty="0">
                <a:solidFill>
                  <a:srgbClr val="58595B"/>
                </a:solidFill>
                <a:latin typeface="Open Sans"/>
                <a:ea typeface="Open Sans"/>
                <a:cs typeface="Open Sans"/>
                <a:sym typeface="Open Sans"/>
              </a:rPr>
              <a:t>Some of these methodologies, holacracy in particular, require radical shifts in power structure and culture. Study these methods and borrow ideas for your experiments.</a:t>
            </a:r>
            <a:endParaRPr sz="900" kern="800" spc="-20" dirty="0">
              <a:solidFill>
                <a:srgbClr val="58595B"/>
              </a:solidFill>
              <a:latin typeface="Open Sans"/>
              <a:ea typeface="Open Sans"/>
              <a:cs typeface="Open Sans"/>
              <a:sym typeface="Open Sans"/>
            </a:endParaRPr>
          </a:p>
          <a:p>
            <a:pPr marL="403225" lvl="0" indent="-171450" rtl="0">
              <a:spcBef>
                <a:spcPts val="600"/>
              </a:spcBef>
              <a:spcAft>
                <a:spcPts val="0"/>
              </a:spcAft>
              <a:buClr>
                <a:srgbClr val="2C3A72"/>
              </a:buClr>
              <a:buSzPct val="98000"/>
              <a:buFont typeface="Open Sans"/>
              <a:buChar char="❏"/>
            </a:pPr>
            <a:r>
              <a:rPr lang="en-US" sz="900" b="1" kern="800" spc="-20" dirty="0">
                <a:solidFill>
                  <a:srgbClr val="58595B"/>
                </a:solidFill>
                <a:latin typeface="Open Sans"/>
                <a:ea typeface="Open Sans"/>
                <a:cs typeface="Open Sans"/>
                <a:sym typeface="Open Sans"/>
              </a:rPr>
              <a:t>OKRs (i.e. Google)</a:t>
            </a:r>
            <a:endParaRPr sz="900" b="1" kern="800" spc="-20" dirty="0">
              <a:solidFill>
                <a:srgbClr val="58595B"/>
              </a:solidFill>
              <a:latin typeface="Open Sans"/>
              <a:ea typeface="Open Sans"/>
              <a:cs typeface="Open Sans"/>
              <a:sym typeface="Open Sans"/>
            </a:endParaRPr>
          </a:p>
          <a:p>
            <a:pPr marL="403225" lvl="0" indent="-171450" rtl="0">
              <a:spcBef>
                <a:spcPts val="300"/>
              </a:spcBef>
              <a:spcAft>
                <a:spcPts val="0"/>
              </a:spcAft>
              <a:buClr>
                <a:srgbClr val="2C3A72"/>
              </a:buClr>
              <a:buSzPct val="98000"/>
              <a:buFont typeface="Open Sans"/>
              <a:buChar char="❏"/>
            </a:pPr>
            <a:r>
              <a:rPr lang="en-US" sz="900" b="1" kern="800" spc="-20" dirty="0">
                <a:solidFill>
                  <a:srgbClr val="58595B"/>
                </a:solidFill>
                <a:latin typeface="Open Sans"/>
                <a:ea typeface="Open Sans"/>
                <a:cs typeface="Open Sans"/>
                <a:sym typeface="Open Sans"/>
              </a:rPr>
              <a:t>Agile/Scrum/</a:t>
            </a:r>
            <a:r>
              <a:rPr lang="en-US" sz="900" b="1" kern="800" spc="-20" dirty="0" err="1">
                <a:solidFill>
                  <a:srgbClr val="58595B"/>
                </a:solidFill>
                <a:latin typeface="Open Sans"/>
                <a:ea typeface="Open Sans"/>
                <a:cs typeface="Open Sans"/>
                <a:sym typeface="Open Sans"/>
              </a:rPr>
              <a:t>Kanban</a:t>
            </a:r>
            <a:r>
              <a:rPr lang="en-US" sz="900" b="1" kern="800" spc="-20" dirty="0">
                <a:solidFill>
                  <a:srgbClr val="58595B"/>
                </a:solidFill>
                <a:latin typeface="Open Sans"/>
                <a:ea typeface="Open Sans"/>
                <a:cs typeface="Open Sans"/>
                <a:sym typeface="Open Sans"/>
              </a:rPr>
              <a:t> for specific projects and functions (Product Development, Continuous Improvement, etc.)</a:t>
            </a:r>
            <a:endParaRPr sz="900" b="1" kern="800" spc="-20" dirty="0">
              <a:solidFill>
                <a:srgbClr val="58595B"/>
              </a:solidFill>
              <a:latin typeface="Open Sans"/>
              <a:ea typeface="Open Sans"/>
              <a:cs typeface="Open Sans"/>
              <a:sym typeface="Open Sans"/>
            </a:endParaRPr>
          </a:p>
          <a:p>
            <a:pPr marL="403225" lvl="0" indent="-171450" rtl="0">
              <a:spcBef>
                <a:spcPts val="300"/>
              </a:spcBef>
              <a:spcAft>
                <a:spcPts val="0"/>
              </a:spcAft>
              <a:buClr>
                <a:srgbClr val="2C3A72"/>
              </a:buClr>
              <a:buSzPct val="98000"/>
              <a:buFont typeface="Open Sans"/>
              <a:buChar char="❏"/>
            </a:pPr>
            <a:r>
              <a:rPr lang="en-US" sz="900" b="1" kern="800" spc="-20" dirty="0">
                <a:solidFill>
                  <a:srgbClr val="58595B"/>
                </a:solidFill>
                <a:latin typeface="Open Sans"/>
                <a:ea typeface="Open Sans"/>
                <a:cs typeface="Open Sans"/>
                <a:sym typeface="Open Sans"/>
              </a:rPr>
              <a:t>Agile/Scrum/ Team of Teams for running an organization </a:t>
            </a:r>
            <a:br>
              <a:rPr lang="en-US" sz="900" b="1" kern="800" spc="-20" dirty="0">
                <a:solidFill>
                  <a:srgbClr val="58595B"/>
                </a:solidFill>
                <a:latin typeface="Open Sans"/>
                <a:ea typeface="Open Sans"/>
                <a:cs typeface="Open Sans"/>
                <a:sym typeface="Open Sans"/>
              </a:rPr>
            </a:br>
            <a:r>
              <a:rPr lang="en-US" sz="900" b="1" kern="800" spc="-20" dirty="0">
                <a:solidFill>
                  <a:srgbClr val="58595B"/>
                </a:solidFill>
                <a:latin typeface="Open Sans"/>
                <a:ea typeface="Open Sans"/>
                <a:cs typeface="Open Sans"/>
                <a:sym typeface="Open Sans"/>
              </a:rPr>
              <a:t>(i.e. ING BANK; US Military)</a:t>
            </a:r>
            <a:endParaRPr sz="900" b="1" kern="800" spc="-20" dirty="0">
              <a:solidFill>
                <a:srgbClr val="58595B"/>
              </a:solidFill>
              <a:latin typeface="Open Sans"/>
              <a:ea typeface="Open Sans"/>
              <a:cs typeface="Open Sans"/>
              <a:sym typeface="Open Sans"/>
            </a:endParaRPr>
          </a:p>
          <a:p>
            <a:pPr marL="403225" lvl="0" indent="-171450" rtl="0">
              <a:spcBef>
                <a:spcPts val="300"/>
              </a:spcBef>
              <a:spcAft>
                <a:spcPts val="0"/>
              </a:spcAft>
              <a:buClr>
                <a:srgbClr val="2C3A72"/>
              </a:buClr>
              <a:buSzPct val="98000"/>
              <a:buFont typeface="Open Sans"/>
              <a:buChar char="❏"/>
            </a:pPr>
            <a:r>
              <a:rPr lang="en-US" sz="900" b="1" kern="800" spc="-20" dirty="0">
                <a:solidFill>
                  <a:srgbClr val="58595B"/>
                </a:solidFill>
                <a:latin typeface="Open Sans"/>
                <a:ea typeface="Open Sans"/>
                <a:cs typeface="Open Sans"/>
                <a:sym typeface="Open Sans"/>
              </a:rPr>
              <a:t>Reinventing Organizations - Teal Organizations (i.e. FAVI)</a:t>
            </a:r>
            <a:endParaRPr sz="900" b="1" kern="800" spc="-20" dirty="0">
              <a:solidFill>
                <a:srgbClr val="58595B"/>
              </a:solidFill>
              <a:latin typeface="Open Sans"/>
              <a:ea typeface="Open Sans"/>
              <a:cs typeface="Open Sans"/>
              <a:sym typeface="Open Sans"/>
            </a:endParaRPr>
          </a:p>
          <a:p>
            <a:pPr marL="403225" lvl="0" indent="-171450" rtl="0">
              <a:spcBef>
                <a:spcPts val="300"/>
              </a:spcBef>
              <a:spcAft>
                <a:spcPts val="0"/>
              </a:spcAft>
              <a:buClr>
                <a:srgbClr val="2C3A72"/>
              </a:buClr>
              <a:buSzPct val="98000"/>
              <a:buFont typeface="Open Sans"/>
              <a:buChar char="❏"/>
            </a:pPr>
            <a:r>
              <a:rPr lang="en-US" sz="900" b="1" kern="800" spc="-20" dirty="0">
                <a:solidFill>
                  <a:srgbClr val="58595B"/>
                </a:solidFill>
                <a:latin typeface="Open Sans"/>
                <a:ea typeface="Open Sans"/>
                <a:cs typeface="Open Sans"/>
                <a:sym typeface="Open Sans"/>
              </a:rPr>
              <a:t>Holacracy (i.e. </a:t>
            </a:r>
            <a:r>
              <a:rPr lang="en-US" sz="900" b="1" kern="800" spc="-20" dirty="0" err="1">
                <a:solidFill>
                  <a:srgbClr val="58595B"/>
                </a:solidFill>
                <a:latin typeface="Open Sans"/>
                <a:ea typeface="Open Sans"/>
                <a:cs typeface="Open Sans"/>
                <a:sym typeface="Open Sans"/>
              </a:rPr>
              <a:t>Zappos</a:t>
            </a:r>
            <a:r>
              <a:rPr lang="en-US" sz="900" b="1" kern="800" spc="-20" dirty="0">
                <a:solidFill>
                  <a:srgbClr val="58595B"/>
                </a:solidFill>
                <a:latin typeface="Open Sans"/>
                <a:ea typeface="Open Sans"/>
                <a:cs typeface="Open Sans"/>
                <a:sym typeface="Open Sans"/>
              </a:rPr>
              <a:t>, Valve)</a:t>
            </a:r>
            <a:endParaRPr sz="900" b="1" kern="800" spc="-20" dirty="0">
              <a:solidFill>
                <a:srgbClr val="58595B"/>
              </a:solidFill>
              <a:latin typeface="Open Sans"/>
              <a:ea typeface="Open Sans"/>
              <a:cs typeface="Open Sans"/>
              <a:sym typeface="Open Sans"/>
            </a:endParaRPr>
          </a:p>
          <a:p>
            <a:pPr marL="403225" lvl="0" indent="-171450" rtl="0">
              <a:spcBef>
                <a:spcPts val="300"/>
              </a:spcBef>
              <a:spcAft>
                <a:spcPts val="0"/>
              </a:spcAft>
              <a:buClr>
                <a:srgbClr val="2C3A72"/>
              </a:buClr>
              <a:buSzPct val="98000"/>
              <a:buFont typeface="Open Sans"/>
              <a:buChar char="❏"/>
            </a:pPr>
            <a:r>
              <a:rPr lang="en-US" sz="900" b="1" kern="800" spc="-20" dirty="0">
                <a:solidFill>
                  <a:srgbClr val="58595B"/>
                </a:solidFill>
                <a:latin typeface="Open Sans"/>
                <a:ea typeface="Open Sans"/>
                <a:cs typeface="Open Sans"/>
                <a:sym typeface="Open Sans"/>
              </a:rPr>
              <a:t>And many others...</a:t>
            </a:r>
            <a:endParaRPr sz="900" b="1" kern="800" spc="-20" dirty="0">
              <a:solidFill>
                <a:srgbClr val="58595B"/>
              </a:solidFill>
              <a:latin typeface="Open Sans"/>
              <a:ea typeface="Open Sans"/>
              <a:cs typeface="Open Sans"/>
              <a:sym typeface="Open Sans"/>
            </a:endParaRPr>
          </a:p>
          <a:p>
            <a:pPr lvl="0" indent="3175" rtl="0">
              <a:spcBef>
                <a:spcPts val="300"/>
              </a:spcBef>
              <a:spcAft>
                <a:spcPts val="600"/>
              </a:spcAft>
              <a:buNone/>
            </a:pPr>
            <a:endParaRPr sz="900" i="1" kern="800" spc="-20" dirty="0">
              <a:solidFill>
                <a:srgbClr val="58595B"/>
              </a:solidFill>
              <a:latin typeface="Open Sans"/>
              <a:ea typeface="Open Sans"/>
              <a:cs typeface="Open Sans"/>
              <a:sym typeface="Open Sans"/>
            </a:endParaRPr>
          </a:p>
        </p:txBody>
      </p:sp>
      <p:sp>
        <p:nvSpPr>
          <p:cNvPr id="126" name="Shape 126"/>
          <p:cNvSpPr txBox="1"/>
          <p:nvPr/>
        </p:nvSpPr>
        <p:spPr>
          <a:xfrm>
            <a:off x="685800" y="532366"/>
            <a:ext cx="50646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dirty="0">
                <a:solidFill>
                  <a:srgbClr val="2C3A72"/>
                </a:solidFill>
                <a:latin typeface="Open Sans"/>
                <a:ea typeface="Open Sans"/>
                <a:cs typeface="Open Sans"/>
                <a:sym typeface="Open Sans"/>
              </a:rPr>
              <a:t>Getting Started - First Experiments in Autonomy</a:t>
            </a:r>
            <a:endParaRPr dirty="0">
              <a:solidFill>
                <a:srgbClr val="2C3A72"/>
              </a:solidFill>
            </a:endParaRPr>
          </a:p>
        </p:txBody>
      </p:sp>
      <p:sp>
        <p:nvSpPr>
          <p:cNvPr id="127" name="Shape 127"/>
          <p:cNvSpPr txBox="1"/>
          <p:nvPr/>
        </p:nvSpPr>
        <p:spPr>
          <a:xfrm>
            <a:off x="5124635" y="6659913"/>
            <a:ext cx="4475670" cy="608288"/>
          </a:xfrm>
          <a:prstGeom prst="rect">
            <a:avLst/>
          </a:prstGeom>
          <a:noFill/>
          <a:ln>
            <a:noFill/>
          </a:ln>
        </p:spPr>
        <p:txBody>
          <a:bodyPr spcFirstLastPara="1" wrap="square" lIns="182880" tIns="0" rIns="0" bIns="0" anchor="t" anchorCtr="0">
            <a:noAutofit/>
          </a:bodyPr>
          <a:lstStyle/>
          <a:p>
            <a:pPr marL="0" lvl="0" indent="0" rtl="0">
              <a:spcBef>
                <a:spcPts val="0"/>
              </a:spcBef>
              <a:spcAft>
                <a:spcPts val="0"/>
              </a:spcAft>
              <a:buClr>
                <a:srgbClr val="000000"/>
              </a:buClr>
              <a:buSzPts val="1100"/>
              <a:buFont typeface="Arial"/>
              <a:buNone/>
            </a:pPr>
            <a:r>
              <a:rPr lang="en-US" sz="800" kern="800" spc="-10" dirty="0">
                <a:solidFill>
                  <a:srgbClr val="58595B"/>
                </a:solidFill>
                <a:latin typeface="Open Sans"/>
                <a:ea typeface="Open Sans"/>
                <a:cs typeface="Open Sans"/>
                <a:sym typeface="Open Sans"/>
              </a:rPr>
              <a:t>*See </a:t>
            </a:r>
            <a:r>
              <a:rPr lang="en-US" sz="800" b="1" kern="800" spc="-10" dirty="0">
                <a:solidFill>
                  <a:srgbClr val="58595B"/>
                </a:solidFill>
                <a:latin typeface="Open Sans"/>
                <a:ea typeface="Open Sans"/>
                <a:cs typeface="Open Sans"/>
                <a:sym typeface="Open Sans"/>
              </a:rPr>
              <a:t>Chapter 4 - Inside the Exponential Organization</a:t>
            </a:r>
            <a:r>
              <a:rPr lang="en-US" sz="800" kern="800" spc="-10" dirty="0">
                <a:solidFill>
                  <a:srgbClr val="58595B"/>
                </a:solidFill>
                <a:latin typeface="Open Sans"/>
                <a:ea typeface="Open Sans"/>
                <a:cs typeface="Open Sans"/>
                <a:sym typeface="Open Sans"/>
              </a:rPr>
              <a:t> in </a:t>
            </a:r>
            <a:r>
              <a:rPr lang="en-US" sz="800" b="1" i="1" kern="800" spc="-10" dirty="0">
                <a:solidFill>
                  <a:srgbClr val="58595B"/>
                </a:solidFill>
                <a:latin typeface="Open Sans"/>
                <a:ea typeface="Open Sans"/>
                <a:cs typeface="Open Sans"/>
                <a:sym typeface="Open Sans"/>
              </a:rPr>
              <a:t>Exponential Organizations </a:t>
            </a:r>
            <a:r>
              <a:rPr lang="en-US" sz="800" kern="800" spc="-10" dirty="0">
                <a:solidFill>
                  <a:srgbClr val="58595B"/>
                </a:solidFill>
                <a:latin typeface="Open Sans"/>
                <a:ea typeface="Open Sans"/>
                <a:cs typeface="Open Sans"/>
                <a:sym typeface="Open Sans"/>
              </a:rPr>
              <a:t>by </a:t>
            </a:r>
            <a:r>
              <a:rPr lang="en-US" sz="800" kern="800" spc="-10" dirty="0" err="1">
                <a:solidFill>
                  <a:srgbClr val="58595B"/>
                </a:solidFill>
                <a:latin typeface="Open Sans"/>
                <a:ea typeface="Open Sans"/>
                <a:cs typeface="Open Sans"/>
                <a:sym typeface="Open Sans"/>
              </a:rPr>
              <a:t>Salim</a:t>
            </a:r>
            <a:r>
              <a:rPr lang="en-US" sz="800" kern="800" spc="-10" dirty="0">
                <a:solidFill>
                  <a:srgbClr val="58595B"/>
                </a:solidFill>
                <a:latin typeface="Open Sans"/>
                <a:ea typeface="Open Sans"/>
                <a:cs typeface="Open Sans"/>
                <a:sym typeface="Open Sans"/>
              </a:rPr>
              <a:t> Ismail, Michael S. Malone &amp; Yuri van </a:t>
            </a:r>
            <a:r>
              <a:rPr lang="en-US" sz="800" kern="800" spc="-10" dirty="0" err="1">
                <a:solidFill>
                  <a:srgbClr val="58595B"/>
                </a:solidFill>
                <a:latin typeface="Open Sans"/>
                <a:ea typeface="Open Sans"/>
                <a:cs typeface="Open Sans"/>
                <a:sym typeface="Open Sans"/>
              </a:rPr>
              <a:t>Geest</a:t>
            </a:r>
            <a:r>
              <a:rPr lang="en-US" sz="800" kern="800" spc="-10" dirty="0">
                <a:solidFill>
                  <a:srgbClr val="58595B"/>
                </a:solidFill>
                <a:latin typeface="Open Sans"/>
                <a:ea typeface="Open Sans"/>
                <a:cs typeface="Open Sans"/>
                <a:sym typeface="Open Sans"/>
              </a:rPr>
              <a:t>. The Exponential Organizations Master Business Course is a part of the Growth Institute MBD Program. </a:t>
            </a:r>
            <a:br>
              <a:rPr lang="en-US" sz="800" kern="800" spc="-10" dirty="0">
                <a:solidFill>
                  <a:srgbClr val="58595B"/>
                </a:solidFill>
                <a:latin typeface="Open Sans"/>
                <a:ea typeface="Open Sans"/>
                <a:cs typeface="Open Sans"/>
                <a:sym typeface="Open Sans"/>
              </a:rPr>
            </a:br>
            <a:r>
              <a:rPr lang="en-US" sz="800" kern="800" spc="-10" dirty="0">
                <a:solidFill>
                  <a:srgbClr val="58595B"/>
                </a:solidFill>
                <a:latin typeface="Open Sans"/>
                <a:ea typeface="Open Sans"/>
                <a:cs typeface="Open Sans"/>
                <a:sym typeface="Open Sans"/>
              </a:rPr>
              <a:t>To learn more, visit www.growthinstitute.com/</a:t>
            </a:r>
            <a:r>
              <a:rPr lang="en-US" sz="800" kern="800" spc="-10" dirty="0" err="1">
                <a:solidFill>
                  <a:srgbClr val="58595B"/>
                </a:solidFill>
                <a:latin typeface="Open Sans"/>
                <a:ea typeface="Open Sans"/>
                <a:cs typeface="Open Sans"/>
                <a:sym typeface="Open Sans"/>
              </a:rPr>
              <a:t>exo</a:t>
            </a:r>
            <a:r>
              <a:rPr lang="en-US" sz="800" kern="800" spc="-10" dirty="0">
                <a:solidFill>
                  <a:srgbClr val="58595B"/>
                </a:solidFill>
                <a:latin typeface="Open Sans"/>
                <a:ea typeface="Open Sans"/>
                <a:cs typeface="Open Sans"/>
                <a:sym typeface="Open Sans"/>
              </a:rPr>
              <a:t> </a:t>
            </a:r>
          </a:p>
          <a:p>
            <a:pPr marL="0" lvl="0" indent="0" rtl="0">
              <a:spcBef>
                <a:spcPts val="0"/>
              </a:spcBef>
              <a:spcAft>
                <a:spcPts val="0"/>
              </a:spcAft>
              <a:buClr>
                <a:srgbClr val="000000"/>
              </a:buClr>
              <a:buSzPts val="1100"/>
              <a:buFont typeface="Arial"/>
              <a:buNone/>
            </a:pPr>
            <a:r>
              <a:rPr lang="en-US" sz="800" kern="800" spc="-10" dirty="0">
                <a:solidFill>
                  <a:srgbClr val="58595B"/>
                </a:solidFill>
                <a:latin typeface="Open Sans"/>
                <a:ea typeface="Open Sans"/>
                <a:cs typeface="Open Sans"/>
                <a:sym typeface="Open Sans"/>
              </a:rPr>
              <a:t>Share this tool - </a:t>
            </a:r>
            <a:r>
              <a:rPr lang="en-US" sz="800" kern="800" spc="-10" dirty="0" err="1">
                <a:solidFill>
                  <a:srgbClr val="58595B"/>
                </a:solidFill>
                <a:latin typeface="Open Sans"/>
                <a:ea typeface="Open Sans"/>
                <a:cs typeface="Open Sans"/>
                <a:sym typeface="Open Sans"/>
              </a:rPr>
              <a:t>info.growthinstitute.com</a:t>
            </a:r>
            <a:r>
              <a:rPr lang="en-US" sz="800" kern="800" spc="-10" dirty="0">
                <a:solidFill>
                  <a:srgbClr val="58595B"/>
                </a:solidFill>
                <a:latin typeface="Open Sans"/>
                <a:ea typeface="Open Sans"/>
                <a:cs typeface="Open Sans"/>
                <a:sym typeface="Open Sans"/>
              </a:rPr>
              <a:t>/autonomy-tool</a:t>
            </a:r>
            <a:endParaRPr sz="800" kern="800" spc="-10" dirty="0">
              <a:solidFill>
                <a:srgbClr val="58595B"/>
              </a:solidFill>
              <a:latin typeface="Open Sans"/>
              <a:ea typeface="Open Sans"/>
              <a:cs typeface="Open Sans"/>
              <a:sym typeface="Open Sans"/>
            </a:endParaRPr>
          </a:p>
          <a:p>
            <a:pPr marL="0" lvl="0" indent="0" rtl="0">
              <a:spcBef>
                <a:spcPts val="900"/>
              </a:spcBef>
              <a:spcAft>
                <a:spcPts val="0"/>
              </a:spcAft>
              <a:buClr>
                <a:srgbClr val="000000"/>
              </a:buClr>
              <a:buSzPts val="1100"/>
              <a:buFont typeface="Arial"/>
              <a:buNone/>
            </a:pPr>
            <a:endParaRPr sz="800" kern="800" spc="-10" dirty="0">
              <a:solidFill>
                <a:srgbClr val="58595B"/>
              </a:solidFill>
              <a:latin typeface="Open Sans"/>
              <a:ea typeface="Open Sans"/>
              <a:cs typeface="Open Sans"/>
              <a:sym typeface="Open Sans"/>
            </a:endParaRPr>
          </a:p>
          <a:p>
            <a:pPr marL="0" lvl="0" indent="0" rtl="0">
              <a:spcBef>
                <a:spcPts val="900"/>
              </a:spcBef>
              <a:spcAft>
                <a:spcPts val="900"/>
              </a:spcAft>
              <a:buClr>
                <a:srgbClr val="000000"/>
              </a:buClr>
              <a:buSzPts val="1100"/>
              <a:buFont typeface="Arial"/>
              <a:buNone/>
            </a:pPr>
            <a:endParaRPr sz="800" kern="800" spc="-10" dirty="0">
              <a:solidFill>
                <a:srgbClr val="58595B"/>
              </a:solidFill>
              <a:latin typeface="Open Sans"/>
              <a:ea typeface="Open Sans"/>
              <a:cs typeface="Open Sans"/>
              <a:sym typeface="Open Sans"/>
            </a:endParaRPr>
          </a:p>
        </p:txBody>
      </p:sp>
      <p:sp>
        <p:nvSpPr>
          <p:cNvPr id="128" name="Shape 128"/>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rgbClr val="000000"/>
              </a:buClr>
              <a:buSzPts val="700"/>
              <a:buFont typeface="Arial"/>
              <a:buNone/>
            </a:pPr>
            <a:r>
              <a:rPr lang="en-US" sz="700" dirty="0">
                <a:solidFill>
                  <a:srgbClr val="58595B"/>
                </a:solidFill>
                <a:latin typeface="Open Sans"/>
                <a:ea typeface="Open Sans"/>
                <a:cs typeface="Open Sans"/>
                <a:sym typeface="Open Sans"/>
              </a:rPr>
              <a:t>Work licensed under Creative Commons Attribution-</a:t>
            </a:r>
            <a:r>
              <a:rPr lang="en-US" sz="700" dirty="0" err="1">
                <a:solidFill>
                  <a:srgbClr val="58595B"/>
                </a:solidFill>
                <a:latin typeface="Open Sans"/>
                <a:ea typeface="Open Sans"/>
                <a:cs typeface="Open Sans"/>
                <a:sym typeface="Open Sans"/>
              </a:rPr>
              <a:t>NoDerivatives</a:t>
            </a:r>
            <a:r>
              <a:rPr lang="en-US" sz="700" dirty="0">
                <a:solidFill>
                  <a:srgbClr val="58595B"/>
                </a:solidFill>
                <a:latin typeface="Open Sans"/>
                <a:ea typeface="Open Sans"/>
                <a:cs typeface="Open Sans"/>
                <a:sym typeface="Open Sans"/>
              </a:rPr>
              <a:t> 4.0 International License. By Growth Institute Inc. For a copy of this license, http://</a:t>
            </a:r>
            <a:r>
              <a:rPr lang="en-US" sz="700" dirty="0" err="1">
                <a:solidFill>
                  <a:srgbClr val="58595B"/>
                </a:solidFill>
                <a:latin typeface="Open Sans"/>
                <a:ea typeface="Open Sans"/>
                <a:cs typeface="Open Sans"/>
                <a:sym typeface="Open Sans"/>
              </a:rPr>
              <a:t>creativecommons.org</a:t>
            </a:r>
            <a:r>
              <a:rPr lang="en-US" sz="700" dirty="0">
                <a:solidFill>
                  <a:srgbClr val="58595B"/>
                </a:solidFill>
                <a:latin typeface="Open Sans"/>
                <a:ea typeface="Open Sans"/>
                <a:cs typeface="Open Sans"/>
                <a:sym typeface="Open Sans"/>
              </a:rPr>
              <a:t>/licenses/by-</a:t>
            </a:r>
            <a:r>
              <a:rPr lang="en-US" sz="700" dirty="0" err="1">
                <a:solidFill>
                  <a:srgbClr val="58595B"/>
                </a:solidFill>
                <a:latin typeface="Open Sans"/>
                <a:ea typeface="Open Sans"/>
                <a:cs typeface="Open Sans"/>
                <a:sym typeface="Open Sans"/>
              </a:rPr>
              <a:t>nd</a:t>
            </a:r>
            <a:r>
              <a:rPr lang="en-US" sz="700" dirty="0">
                <a:solidFill>
                  <a:srgbClr val="58595B"/>
                </a:solidFill>
                <a:latin typeface="Open Sans"/>
                <a:ea typeface="Open Sans"/>
                <a:cs typeface="Open Sans"/>
                <a:sym typeface="Open Sans"/>
              </a:rPr>
              <a:t>/4.0/ </a:t>
            </a:r>
            <a:br>
              <a:rPr lang="en-US" sz="700" dirty="0">
                <a:solidFill>
                  <a:srgbClr val="58595B"/>
                </a:solidFill>
                <a:latin typeface="Open Sans"/>
                <a:ea typeface="Open Sans"/>
                <a:cs typeface="Open Sans"/>
                <a:sym typeface="Open Sans"/>
              </a:rPr>
            </a:br>
            <a:r>
              <a:rPr lang="en-US" sz="700" dirty="0">
                <a:solidFill>
                  <a:srgbClr val="58595B"/>
                </a:solidFill>
                <a:latin typeface="Open Sans"/>
                <a:ea typeface="Open Sans"/>
                <a:cs typeface="Open Sans"/>
                <a:sym typeface="Open Sans"/>
              </a:rPr>
              <a:t>Rev 1.0 2018-07-03  </a:t>
            </a:r>
            <a:r>
              <a:rPr lang="en-US" sz="700" b="1" dirty="0">
                <a:solidFill>
                  <a:srgbClr val="2C3A72"/>
                </a:solidFill>
                <a:latin typeface="Open Sans"/>
                <a:ea typeface="Open Sans"/>
                <a:cs typeface="Open Sans"/>
                <a:sym typeface="Open Sans"/>
              </a:rPr>
              <a:t>TO LEARN HOW TO USE THIS TOOL, VISIT </a:t>
            </a:r>
            <a:r>
              <a:rPr lang="en-US" sz="700" b="1" dirty="0" err="1">
                <a:solidFill>
                  <a:srgbClr val="2C3A72"/>
                </a:solidFill>
                <a:latin typeface="Open Sans"/>
                <a:ea typeface="Open Sans"/>
                <a:cs typeface="Open Sans"/>
                <a:sym typeface="Open Sans"/>
              </a:rPr>
              <a:t>www.growthinstitute.com</a:t>
            </a:r>
            <a:r>
              <a:rPr lang="en-US" sz="700" b="1" dirty="0">
                <a:solidFill>
                  <a:srgbClr val="2C3A72"/>
                </a:solidFill>
                <a:latin typeface="Open Sans"/>
                <a:ea typeface="Open Sans"/>
                <a:cs typeface="Open Sans"/>
                <a:sym typeface="Open Sans"/>
              </a:rPr>
              <a:t>/</a:t>
            </a:r>
            <a:r>
              <a:rPr lang="en-US" sz="700" b="1" dirty="0" err="1">
                <a:solidFill>
                  <a:srgbClr val="2C3A72"/>
                </a:solidFill>
                <a:latin typeface="Open Sans"/>
                <a:ea typeface="Open Sans"/>
                <a:cs typeface="Open Sans"/>
                <a:sym typeface="Open Sans"/>
              </a:rPr>
              <a:t>exo</a:t>
            </a:r>
            <a:r>
              <a:rPr lang="en-US" sz="700" b="1" dirty="0">
                <a:solidFill>
                  <a:srgbClr val="BE1E2D"/>
                </a:solidFill>
                <a:latin typeface="Open Sans"/>
                <a:ea typeface="Open Sans"/>
                <a:cs typeface="Open Sans"/>
                <a:sym typeface="Open Sans"/>
              </a:rPr>
              <a:t> </a:t>
            </a:r>
            <a:endParaRPr sz="700" dirty="0">
              <a:solidFill>
                <a:srgbClr val="BE1E2D"/>
              </a:solidFill>
              <a:latin typeface="Open Sans"/>
              <a:ea typeface="Open Sans"/>
              <a:cs typeface="Open Sans"/>
              <a:sym typeface="Open Sans"/>
            </a:endParaRPr>
          </a:p>
        </p:txBody>
      </p:sp>
      <p:cxnSp>
        <p:nvCxnSpPr>
          <p:cNvPr id="9" name="Shape 81"/>
          <p:cNvCxnSpPr/>
          <p:nvPr/>
        </p:nvCxnSpPr>
        <p:spPr>
          <a:xfrm>
            <a:off x="5124635" y="1197260"/>
            <a:ext cx="0" cy="6060900"/>
          </a:xfrm>
          <a:prstGeom prst="straightConnector1">
            <a:avLst/>
          </a:prstGeom>
          <a:noFill/>
          <a:ln w="12700" cap="flat" cmpd="sng">
            <a:solidFill>
              <a:srgbClr val="2C3A72"/>
            </a:solidFill>
            <a:prstDash val="solid"/>
            <a:round/>
            <a:headEnd type="none" w="sm" len="sm"/>
            <a:tailEnd type="none" w="sm" len="sm"/>
          </a:ln>
        </p:spPr>
      </p:cxnSp>
      <p:sp>
        <p:nvSpPr>
          <p:cNvPr id="2" name="TextBox 1">
            <a:extLst>
              <a:ext uri="{FF2B5EF4-FFF2-40B4-BE49-F238E27FC236}">
                <a16:creationId xmlns:a16="http://schemas.microsoft.com/office/drawing/2014/main" id="{C0DD50AB-2C13-764B-B97E-F6F761400FDB}"/>
              </a:ext>
            </a:extLst>
          </p:cNvPr>
          <p:cNvSpPr txBox="1"/>
          <p:nvPr/>
        </p:nvSpPr>
        <p:spPr>
          <a:xfrm>
            <a:off x="9944100" y="6202680"/>
            <a:ext cx="184731" cy="307777"/>
          </a:xfrm>
          <a:prstGeom prst="rect">
            <a:avLst/>
          </a:prstGeom>
          <a:noFill/>
        </p:spPr>
        <p:txBody>
          <a:bodyPr wrap="non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F7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2693</TotalTime>
  <Words>1312</Words>
  <Application>Microsoft Macintosh PowerPoint</Application>
  <PresentationFormat>Custom</PresentationFormat>
  <Paragraphs>112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Arial</vt:lpstr>
      <vt:lpstr>Open Sans</vt:lpstr>
      <vt:lpstr>Office Theme</vt:lpstr>
      <vt:lpstr>PowerPoint Presentation</vt:lpstr>
      <vt:lpstr>PowerPoint Presentation</vt:lpstr>
      <vt:lpstr>PowerPoint Presentation</vt:lpstr>
    </vt:vector>
  </TitlesOfParts>
  <Manager/>
  <Company>growthinstitute.com</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GGI ExO Tools Autonomy - FINAL 2018-07-03 R1.0.pptx</dc:title>
  <dc:subject>GGI ExO Tools Autonomy</dc:subject>
  <dc:creator>Ann and Gary Ralston, ralstonconsulting.com</dc:creator>
  <cp:keywords/>
  <dc:description>Gazelles Growth Institute - ExO Tools Autonomy
Form created/curated for Gazelles Growth Institute (growthinstitute.com) by Ann and Gary Ralston (ralstonconsulting.com)
TO LEARN HOW TO USE THIS TOOL, VISIT www.growthinstitute.com/exo
Thanks to our contributors: 
Alex Faust
Andrea Argomedo-Halliday
Ann Ralston
Debbie Slye
Gary Ralston
Kent Langley
Paul Epping
Péter Kristóf
Ralf Bamert
Trae Ashlie-Garen
Yan-Erik Decorde
License:
Work licensed under Creative Commons Attribution-NoDerivatives 4.0 International License. By Growth Institute Inc. For a copy of this license, http://creativecommons.org/licenses/by-nd/4.0/ _x000b_Rev 1.0 2018-07-03   
Repositories:
	•	GITHUB - https://github.com/exofoundation/ExO-Tool-Kit/releases
	•	GGI Internal Archives
	•	https://info.growthinstitute.com/autonomy-tool
	•	NEW ExOLever
=============
Change Log:
=============
Rev 1.0 2018-07-03 =============
Original Source Files
	•	GGI ExO Tools Autonomy - FINAL 2018-07-03 R1.0.pdf
	•	GGI ExO Tools Autonomy - FINAL 2018-07-03 R1.0.pptx
	•	README - GGI ExO Tools - Autonomy.rtf</dc:description>
  <cp:lastModifiedBy>Gary Ralston</cp:lastModifiedBy>
  <cp:revision>58</cp:revision>
  <cp:lastPrinted>2018-07-07T21:11:04Z</cp:lastPrinted>
  <dcterms:modified xsi:type="dcterms:W3CDTF">2018-07-07T22:35:50Z</dcterms:modified>
  <cp:category/>
</cp:coreProperties>
</file>