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
  </p:notesMasterIdLst>
  <p:sldIdLst>
    <p:sldId id="257" r:id="rId2"/>
    <p:sldId id="258" r:id="rId3"/>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560" userDrawn="1">
          <p15:clr>
            <a:srgbClr val="A4A3A4"/>
          </p15:clr>
        </p15:guide>
        <p15:guide id="2" pos="33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 Ralst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266E"/>
    <a:srgbClr val="D0B6D0"/>
    <a:srgbClr val="C0A0C1"/>
    <a:srgbClr val="EFE6EF"/>
    <a:srgbClr val="F90B21"/>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43F252-F800-4AFC-AEF3-E8149852491C}">
  <a:tblStyle styleId="{0F43F252-F800-4AFC-AEF3-E814985249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35" autoAdjust="0"/>
    <p:restoredTop sz="90675" autoAdjust="0"/>
  </p:normalViewPr>
  <p:slideViewPr>
    <p:cSldViewPr snapToGrid="0">
      <p:cViewPr varScale="1">
        <p:scale>
          <a:sx n="143" d="100"/>
          <a:sy n="143" d="100"/>
        </p:scale>
        <p:origin x="3152" y="216"/>
      </p:cViewPr>
      <p:guideLst>
        <p:guide orient="horz" pos="4560"/>
        <p:guide pos="33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935742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600"/>
              </a:spcAft>
              <a:buNone/>
            </a:pPr>
            <a:endParaRPr/>
          </a:p>
        </p:txBody>
      </p:sp>
      <p:sp>
        <p:nvSpPr>
          <p:cNvPr id="76" name="Shape 76"/>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sz="900">
              <a:latin typeface="Open Sans"/>
              <a:ea typeface="Open Sans"/>
              <a:cs typeface="Open Sans"/>
              <a:sym typeface="Open Sans"/>
            </a:endParaRPr>
          </a:p>
        </p:txBody>
      </p:sp>
      <p:sp>
        <p:nvSpPr>
          <p:cNvPr id="90" name="Shape 90"/>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TP Blue 30739F" type="blank">
  <p:cSld name="BLANK">
    <p:spTree>
      <p:nvGrpSpPr>
        <p:cNvPr id="1" name="Shape 12"/>
        <p:cNvGrpSpPr/>
        <p:nvPr/>
      </p:nvGrpSpPr>
      <p:grpSpPr>
        <a:xfrm>
          <a:off x="0" y="0"/>
          <a:ext cx="0" cy="0"/>
          <a:chOff x="0" y="0"/>
          <a:chExt cx="0" cy="0"/>
        </a:xfrm>
      </p:grpSpPr>
      <p:sp>
        <p:nvSpPr>
          <p:cNvPr id="13" name="Shape 13"/>
          <p:cNvSpPr/>
          <p:nvPr/>
        </p:nvSpPr>
        <p:spPr>
          <a:xfrm>
            <a:off x="457200" y="532221"/>
            <a:ext cx="107438" cy="222868"/>
          </a:xfrm>
          <a:prstGeom prst="rect">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rgbClr val="58595B"/>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CALE Violet 6D266E">
  <p:cSld name="SCALE Violet 6D266E">
    <p:spTree>
      <p:nvGrpSpPr>
        <p:cNvPr id="1" name="Shape 14"/>
        <p:cNvGrpSpPr/>
        <p:nvPr/>
      </p:nvGrpSpPr>
      <p:grpSpPr>
        <a:xfrm>
          <a:off x="0" y="0"/>
          <a:ext cx="0" cy="0"/>
          <a:chOff x="0" y="0"/>
          <a:chExt cx="0" cy="0"/>
        </a:xfrm>
      </p:grpSpPr>
      <p:sp>
        <p:nvSpPr>
          <p:cNvPr id="15" name="Shape 15"/>
          <p:cNvSpPr/>
          <p:nvPr/>
        </p:nvSpPr>
        <p:spPr>
          <a:xfrm>
            <a:off x="457200" y="532366"/>
            <a:ext cx="107438" cy="222868"/>
          </a:xfrm>
          <a:prstGeom prst="rect">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DEAS Blue 2C3A72">
  <p:cSld name="IDEAS Blue 2C3A72">
    <p:spTree>
      <p:nvGrpSpPr>
        <p:cNvPr id="1" name="Shape 16"/>
        <p:cNvGrpSpPr/>
        <p:nvPr/>
      </p:nvGrpSpPr>
      <p:grpSpPr>
        <a:xfrm>
          <a:off x="0" y="0"/>
          <a:ext cx="0" cy="0"/>
          <a:chOff x="0" y="0"/>
          <a:chExt cx="0" cy="0"/>
        </a:xfrm>
      </p:grpSpPr>
      <p:sp>
        <p:nvSpPr>
          <p:cNvPr id="17" name="Shape 17"/>
          <p:cNvSpPr/>
          <p:nvPr/>
        </p:nvSpPr>
        <p:spPr>
          <a:xfrm>
            <a:off x="457200" y="532366"/>
            <a:ext cx="107438" cy="222868"/>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ther Red BE1E2D">
  <p:cSld name="Other Red BE1E2D">
    <p:spTree>
      <p:nvGrpSpPr>
        <p:cNvPr id="1" name="Shape 18"/>
        <p:cNvGrpSpPr/>
        <p:nvPr/>
      </p:nvGrpSpPr>
      <p:grpSpPr>
        <a:xfrm>
          <a:off x="0" y="0"/>
          <a:ext cx="0" cy="0"/>
          <a:chOff x="0" y="0"/>
          <a:chExt cx="0" cy="0"/>
        </a:xfrm>
      </p:grpSpPr>
      <p:sp>
        <p:nvSpPr>
          <p:cNvPr id="19" name="Shape 19"/>
          <p:cNvSpPr/>
          <p:nvPr/>
        </p:nvSpPr>
        <p:spPr>
          <a:xfrm>
            <a:off x="457200" y="532366"/>
            <a:ext cx="107438" cy="222868"/>
          </a:xfrm>
          <a:prstGeom prst="rect">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eeper of the Master Elements">
  <p:cSld name="Keeper of the Master Elements">
    <p:spTree>
      <p:nvGrpSpPr>
        <p:cNvPr id="1" name="Shape 20"/>
        <p:cNvGrpSpPr/>
        <p:nvPr/>
      </p:nvGrpSpPr>
      <p:grpSpPr>
        <a:xfrm>
          <a:off x="0" y="0"/>
          <a:ext cx="0" cy="0"/>
          <a:chOff x="0" y="0"/>
          <a:chExt cx="0" cy="0"/>
        </a:xfrm>
      </p:grpSpPr>
      <p:sp>
        <p:nvSpPr>
          <p:cNvPr id="21" name="Shape 21"/>
          <p:cNvSpPr txBox="1"/>
          <p:nvPr/>
        </p:nvSpPr>
        <p:spPr>
          <a:xfrm>
            <a:off x="685800" y="532366"/>
            <a:ext cx="5064683" cy="20005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300">
                <a:solidFill>
                  <a:srgbClr val="58595B"/>
                </a:solidFill>
                <a:latin typeface="Open Sans"/>
                <a:ea typeface="Open Sans"/>
                <a:cs typeface="Open Sans"/>
                <a:sym typeface="Open Sans"/>
              </a:rPr>
              <a:t>Keeper of the Master Elements</a:t>
            </a:r>
            <a:endParaRPr/>
          </a:p>
        </p:txBody>
      </p:sp>
      <p:sp>
        <p:nvSpPr>
          <p:cNvPr id="22" name="Shape 22"/>
          <p:cNvSpPr/>
          <p:nvPr/>
        </p:nvSpPr>
        <p:spPr>
          <a:xfrm>
            <a:off x="457200" y="532366"/>
            <a:ext cx="107438" cy="222868"/>
          </a:xfrm>
          <a:prstGeom prst="rect">
            <a:avLst/>
          </a:prstGeom>
          <a:solidFill>
            <a:srgbClr val="3289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3" name="Shape 23"/>
          <p:cNvSpPr txBox="1"/>
          <p:nvPr/>
        </p:nvSpPr>
        <p:spPr>
          <a:xfrm>
            <a:off x="5387798" y="7024404"/>
            <a:ext cx="4250649"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0" i="1">
                <a:solidFill>
                  <a:srgbClr val="7F7F7F"/>
                </a:solidFill>
                <a:latin typeface="Open Sans"/>
                <a:ea typeface="Open Sans"/>
                <a:cs typeface="Open Sans"/>
                <a:sym typeface="Open Sans"/>
              </a:rPr>
              <a:t>The Exponential Organizations Master Business Course is a part of the MBD Program. To learn more, visit www.growthinstitute.com/exo</a:t>
            </a:r>
            <a:endParaRPr sz="800" b="0" i="1">
              <a:solidFill>
                <a:srgbClr val="7F7F7F"/>
              </a:solidFill>
              <a:latin typeface="Open Sans"/>
              <a:ea typeface="Open Sans"/>
              <a:cs typeface="Open Sans"/>
              <a:sym typeface="Open Sans"/>
            </a:endParaRPr>
          </a:p>
        </p:txBody>
      </p:sp>
      <p:sp>
        <p:nvSpPr>
          <p:cNvPr id="24" name="Shape 24"/>
          <p:cNvSpPr txBox="1"/>
          <p:nvPr/>
        </p:nvSpPr>
        <p:spPr>
          <a:xfrm>
            <a:off x="1428708" y="7400184"/>
            <a:ext cx="8168218" cy="258571"/>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Clr>
                <a:srgbClr val="7F7F7F"/>
              </a:buClr>
              <a:buSzPts val="700"/>
              <a:buFont typeface="Arial"/>
              <a:buNone/>
            </a:pPr>
            <a:r>
              <a:rPr lang="en-US" sz="700" b="0" i="0">
                <a:solidFill>
                  <a:srgbClr val="7F7F7F"/>
                </a:solidFill>
                <a:latin typeface="Open Sans"/>
                <a:ea typeface="Open Sans"/>
                <a:cs typeface="Open Sans"/>
                <a:sym typeface="Open Sans"/>
              </a:rPr>
              <a:t>This work is licensed under the Creative Commons Attribution-ShareAlike 4.0 International License. It is attributed to Ralston Consulting Inc. for Growth Institute, Inc. </a:t>
            </a:r>
            <a:br>
              <a:rPr lang="en-US" sz="700" b="0" i="0">
                <a:solidFill>
                  <a:srgbClr val="7F7F7F"/>
                </a:solidFill>
                <a:latin typeface="Open Sans"/>
                <a:ea typeface="Open Sans"/>
                <a:cs typeface="Open Sans"/>
                <a:sym typeface="Open Sans"/>
              </a:rPr>
            </a:br>
            <a:r>
              <a:rPr lang="en-US" sz="700" b="0" i="0">
                <a:solidFill>
                  <a:srgbClr val="7F7F7F"/>
                </a:solidFill>
                <a:latin typeface="Open Sans"/>
                <a:ea typeface="Open Sans"/>
                <a:cs typeface="Open Sans"/>
                <a:sym typeface="Open Sans"/>
              </a:rPr>
              <a:t>To view a copy of this license, visit http://creativecommons.org/licenses/by-sa/4.0/ or send a letter to Creative Commons, PO Box 1866, Mountain View, CA 94042, USA.</a:t>
            </a:r>
            <a:endParaRPr/>
          </a:p>
        </p:txBody>
      </p:sp>
      <p:sp>
        <p:nvSpPr>
          <p:cNvPr id="25" name="Shape 25"/>
          <p:cNvSpPr/>
          <p:nvPr/>
        </p:nvSpPr>
        <p:spPr>
          <a:xfrm>
            <a:off x="685800" y="1143000"/>
            <a:ext cx="8915400" cy="6219701"/>
          </a:xfrm>
          <a:prstGeom prst="rect">
            <a:avLst/>
          </a:prstGeom>
          <a:noFill/>
          <a:ln w="9525" cap="flat" cmpd="sng">
            <a:solidFill>
              <a:srgbClr val="BFBFB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6" name="Shape 26"/>
          <p:cNvSpPr/>
          <p:nvPr/>
        </p:nvSpPr>
        <p:spPr>
          <a:xfrm>
            <a:off x="1296163" y="2670996"/>
            <a:ext cx="641562" cy="641562"/>
          </a:xfrm>
          <a:prstGeom prst="teardrop">
            <a:avLst>
              <a:gd name="adj" fmla="val 100000"/>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 name="Shape 27"/>
          <p:cNvSpPr/>
          <p:nvPr/>
        </p:nvSpPr>
        <p:spPr>
          <a:xfrm>
            <a:off x="1296163" y="3635169"/>
            <a:ext cx="641562" cy="641562"/>
          </a:xfrm>
          <a:prstGeom prst="teardrop">
            <a:avLst>
              <a:gd name="adj" fmla="val 100000"/>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 name="Shape 28"/>
          <p:cNvSpPr/>
          <p:nvPr/>
        </p:nvSpPr>
        <p:spPr>
          <a:xfrm>
            <a:off x="1296163" y="4625528"/>
            <a:ext cx="641562" cy="641562"/>
          </a:xfrm>
          <a:prstGeom prst="teardrop">
            <a:avLst>
              <a:gd name="adj" fmla="val 100000"/>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9" name="Shape 29"/>
          <p:cNvSpPr/>
          <p:nvPr/>
        </p:nvSpPr>
        <p:spPr>
          <a:xfrm>
            <a:off x="1296163" y="5602794"/>
            <a:ext cx="641562" cy="641562"/>
          </a:xfrm>
          <a:prstGeom prst="teardrop">
            <a:avLst>
              <a:gd name="adj" fmla="val 100000"/>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0" name="Shape 30"/>
          <p:cNvSpPr txBox="1"/>
          <p:nvPr/>
        </p:nvSpPr>
        <p:spPr>
          <a:xfrm>
            <a:off x="1296163" y="1977060"/>
            <a:ext cx="3102949" cy="27699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rgbClr val="58595B"/>
                </a:solidFill>
                <a:latin typeface="Open Sans"/>
                <a:ea typeface="Open Sans"/>
                <a:cs typeface="Open Sans"/>
                <a:sym typeface="Open Sans"/>
              </a:rPr>
              <a:t>Suggested 4 color palette:</a:t>
            </a:r>
            <a:endParaRPr/>
          </a:p>
        </p:txBody>
      </p:sp>
      <p:sp>
        <p:nvSpPr>
          <p:cNvPr id="31" name="Shape 31"/>
          <p:cNvSpPr txBox="1"/>
          <p:nvPr/>
        </p:nvSpPr>
        <p:spPr>
          <a:xfrm>
            <a:off x="2186460" y="2579343"/>
            <a:ext cx="2212652" cy="3785652"/>
          </a:xfrm>
          <a:prstGeom prst="rect">
            <a:avLst/>
          </a:prstGeom>
          <a:noFill/>
          <a:ln>
            <a:noFill/>
          </a:ln>
        </p:spPr>
        <p:txBody>
          <a:bodyPr spcFirstLastPara="1" wrap="square" lIns="0" tIns="45700" rIns="0" bIns="0" anchor="t" anchorCtr="0">
            <a:noAutofit/>
          </a:bodyPr>
          <a:lstStyle/>
          <a:p>
            <a:pPr marL="0" marR="0" lvl="0" indent="0" algn="l" rtl="0">
              <a:spcBef>
                <a:spcPts val="0"/>
              </a:spcBef>
              <a:spcAft>
                <a:spcPts val="0"/>
              </a:spcAft>
              <a:buNone/>
            </a:pPr>
            <a:r>
              <a:rPr lang="en-US" sz="1600" b="1">
                <a:solidFill>
                  <a:srgbClr val="30739F"/>
                </a:solidFill>
                <a:latin typeface="Open Sans"/>
                <a:ea typeface="Open Sans"/>
                <a:cs typeface="Open Sans"/>
                <a:sym typeface="Open Sans"/>
              </a:rPr>
              <a:t>MTP Tool - Blue 1</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HEX: 30739F</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RGB:  48   115   159</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2C3A72"/>
                </a:solidFill>
                <a:latin typeface="Open Sans"/>
                <a:ea typeface="Open Sans"/>
                <a:cs typeface="Open Sans"/>
                <a:sym typeface="Open Sans"/>
              </a:rPr>
              <a:t>IDEAS Tools - Blue 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HEX: 2C3A72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RGB:  44   58   114</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6D266E"/>
                </a:solidFill>
                <a:latin typeface="Open Sans"/>
                <a:ea typeface="Open Sans"/>
                <a:cs typeface="Open Sans"/>
                <a:sym typeface="Open Sans"/>
              </a:rPr>
              <a:t>SCALE Tools – Violet</a:t>
            </a:r>
            <a:endParaRPr sz="1600" b="1">
              <a:solidFill>
                <a:srgbClr val="6D266E"/>
              </a:solidFill>
              <a:latin typeface="Open Sans"/>
              <a:ea typeface="Open Sans"/>
              <a:cs typeface="Open Sans"/>
              <a:sym typeface="Open Sans"/>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HEX: 6D266E</a:t>
            </a:r>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RGB:  109   38   110</a:t>
            </a:r>
            <a:endParaRPr sz="1600">
              <a:solidFill>
                <a:srgbClr val="6D266E"/>
              </a:solidFill>
              <a:latin typeface="Open Sans"/>
              <a:ea typeface="Open Sans"/>
              <a:cs typeface="Open Sans"/>
              <a:sym typeface="Open Sans"/>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BE1E2D"/>
                </a:solidFill>
                <a:latin typeface="Open Sans"/>
                <a:ea typeface="Open Sans"/>
                <a:cs typeface="Open Sans"/>
                <a:sym typeface="Open Sans"/>
              </a:rPr>
              <a:t>Other - Red 1</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HEX: BE1E2D</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RGB:  190   30   45</a:t>
            </a:r>
            <a:endParaRPr sz="1600">
              <a:solidFill>
                <a:srgbClr val="BE1E2D"/>
              </a:solidFill>
              <a:latin typeface="Open Sans"/>
              <a:ea typeface="Open Sans"/>
              <a:cs typeface="Open Sans"/>
              <a:sym typeface="Open Sans"/>
            </a:endParaRPr>
          </a:p>
        </p:txBody>
      </p:sp>
      <p:cxnSp>
        <p:nvCxnSpPr>
          <p:cNvPr id="32" name="Shape 32"/>
          <p:cNvCxnSpPr/>
          <p:nvPr/>
        </p:nvCxnSpPr>
        <p:spPr>
          <a:xfrm>
            <a:off x="5143500" y="1197260"/>
            <a:ext cx="0" cy="6060790"/>
          </a:xfrm>
          <a:prstGeom prst="straightConnector1">
            <a:avLst/>
          </a:prstGeom>
          <a:noFill/>
          <a:ln w="9525" cap="flat" cmpd="sng">
            <a:solidFill>
              <a:srgbClr val="30739F"/>
            </a:solidFill>
            <a:prstDash val="solid"/>
            <a:round/>
            <a:headEnd type="none" w="sm" len="sm"/>
            <a:tailEnd type="none" w="sm" len="sm"/>
          </a:ln>
        </p:spPr>
      </p:cxnSp>
      <p:cxnSp>
        <p:nvCxnSpPr>
          <p:cNvPr id="33" name="Shape 33"/>
          <p:cNvCxnSpPr/>
          <p:nvPr/>
        </p:nvCxnSpPr>
        <p:spPr>
          <a:xfrm>
            <a:off x="5245998" y="6825181"/>
            <a:ext cx="4346100" cy="0"/>
          </a:xfrm>
          <a:prstGeom prst="straightConnector1">
            <a:avLst/>
          </a:prstGeom>
          <a:noFill/>
          <a:ln w="9525" cap="flat" cmpd="sng">
            <a:solidFill>
              <a:srgbClr val="58595B"/>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685800" y="1197864"/>
            <a:ext cx="8915400" cy="6062472"/>
          </a:xfrm>
          <a:prstGeom prst="rect">
            <a:avLst/>
          </a:prstGeom>
          <a:noFill/>
          <a:ln w="9525" cap="flat" cmpd="sng">
            <a:solidFill>
              <a:srgbClr val="FFFFF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cxnSp>
        <p:nvCxnSpPr>
          <p:cNvPr id="7" name="Shape 7"/>
          <p:cNvCxnSpPr/>
          <p:nvPr/>
        </p:nvCxnSpPr>
        <p:spPr>
          <a:xfrm>
            <a:off x="8070805" y="497351"/>
            <a:ext cx="0" cy="292608"/>
          </a:xfrm>
          <a:prstGeom prst="straightConnector1">
            <a:avLst/>
          </a:prstGeom>
          <a:noFill/>
          <a:ln w="9525" cap="flat" cmpd="sng">
            <a:solidFill>
              <a:srgbClr val="58595B"/>
            </a:solidFill>
            <a:prstDash val="solid"/>
            <a:round/>
            <a:headEnd type="none" w="sm" len="sm"/>
            <a:tailEnd type="none" w="sm" len="sm"/>
          </a:ln>
        </p:spPr>
      </p:cxnSp>
      <p:pic>
        <p:nvPicPr>
          <p:cNvPr id="8" name="Shape 8" descr="EXO logo.png"/>
          <p:cNvPicPr preferRelativeResize="0"/>
          <p:nvPr/>
        </p:nvPicPr>
        <p:blipFill rotWithShape="1">
          <a:blip r:embed="rId7">
            <a:alphaModFix/>
          </a:blip>
          <a:srcRect t="14944" b="14335"/>
          <a:stretch/>
        </p:blipFill>
        <p:spPr>
          <a:xfrm>
            <a:off x="6562497" y="499637"/>
            <a:ext cx="1408559" cy="288036"/>
          </a:xfrm>
          <a:prstGeom prst="rect">
            <a:avLst/>
          </a:prstGeom>
          <a:noFill/>
          <a:ln>
            <a:noFill/>
          </a:ln>
        </p:spPr>
      </p:pic>
      <p:pic>
        <p:nvPicPr>
          <p:cNvPr id="9" name="Shape 9" descr="GGI logo 2016.png"/>
          <p:cNvPicPr preferRelativeResize="0"/>
          <p:nvPr/>
        </p:nvPicPr>
        <p:blipFill rotWithShape="1">
          <a:blip r:embed="rId8">
            <a:alphaModFix/>
          </a:blip>
          <a:srcRect/>
          <a:stretch/>
        </p:blipFill>
        <p:spPr>
          <a:xfrm>
            <a:off x="8170556" y="499637"/>
            <a:ext cx="1430644" cy="288036"/>
          </a:xfrm>
          <a:prstGeom prst="rect">
            <a:avLst/>
          </a:prstGeom>
          <a:noFill/>
          <a:ln>
            <a:noFill/>
          </a:ln>
        </p:spPr>
      </p:pic>
      <p:pic>
        <p:nvPicPr>
          <p:cNvPr id="11" name="Shape 11"/>
          <p:cNvPicPr preferRelativeResize="0"/>
          <p:nvPr/>
        </p:nvPicPr>
        <p:blipFill rotWithShape="1">
          <a:blip r:embed="rId9">
            <a:alphaModFix/>
          </a:blip>
          <a:srcRect/>
          <a:stretch/>
        </p:blipFill>
        <p:spPr>
          <a:xfrm>
            <a:off x="685790" y="7400915"/>
            <a:ext cx="645150" cy="2257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eetup.com/" TargetMode="External"/><Relationship Id="rId13" Type="http://schemas.openxmlformats.org/officeDocument/2006/relationships/hyperlink" Target="https://www.kickstarter.com/" TargetMode="External"/><Relationship Id="rId3" Type="http://schemas.openxmlformats.org/officeDocument/2006/relationships/image" Target="../media/image4.png"/><Relationship Id="rId7" Type="http://schemas.openxmlformats.org/officeDocument/2006/relationships/hyperlink" Target="https://www.linkedin.com/" TargetMode="External"/><Relationship Id="rId12" Type="http://schemas.openxmlformats.org/officeDocument/2006/relationships/hyperlink" Target="https://blog.growthinstitute.com/exo/staff-on-demand" TargetMode="External"/><Relationship Id="rId2" Type="http://schemas.openxmlformats.org/officeDocument/2006/relationships/notesSlide" Target="../notesSlides/notesSlide1.xml"/><Relationship Id="rId16" Type="http://schemas.openxmlformats.org/officeDocument/2006/relationships/hyperlink" Target="https://ideas.lego.com/projects/7457e3ff-0397-42e1-b37d-fc54c3c651ad" TargetMode="External"/><Relationship Id="rId1" Type="http://schemas.openxmlformats.org/officeDocument/2006/relationships/slideLayout" Target="../slideLayouts/slideLayout2.xml"/><Relationship Id="rId6" Type="http://schemas.openxmlformats.org/officeDocument/2006/relationships/hyperlink" Target="https://www.reddit.com/" TargetMode="External"/><Relationship Id="rId11" Type="http://schemas.openxmlformats.org/officeDocument/2006/relationships/image" Target="../media/image6.png"/><Relationship Id="rId5" Type="http://schemas.openxmlformats.org/officeDocument/2006/relationships/hyperlink" Target="https://blog.growthinstitute.com/exo/massive-transformative-purpose" TargetMode="External"/><Relationship Id="rId15" Type="http://schemas.openxmlformats.org/officeDocument/2006/relationships/hyperlink" Target="https://ideas.lego.com/#all" TargetMode="External"/><Relationship Id="rId10" Type="http://schemas.openxmlformats.org/officeDocument/2006/relationships/image" Target="../media/image5.jpg"/><Relationship Id="rId4" Type="http://schemas.openxmlformats.org/officeDocument/2006/relationships/hyperlink" Target="https://www.ted.com/about/programs-initiatives/tedx-program" TargetMode="External"/><Relationship Id="rId9" Type="http://schemas.openxmlformats.org/officeDocument/2006/relationships/hyperlink" Target="https://www.amazon.com/dp/B00ZAT8VS4/" TargetMode="External"/><Relationship Id="rId14" Type="http://schemas.openxmlformats.org/officeDocument/2006/relationships/hyperlink" Target="https://www.patreon.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blog.growthinstitute.com/exo/massive-transformative-purpose"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xofoundation.net/" TargetMode="External"/><Relationship Id="rId5" Type="http://schemas.openxmlformats.org/officeDocument/2006/relationships/hyperlink" Target="https://www.amazon.com/Exponential-Transformation-Ultimate-Playbook-Business/dp/1635765196/" TargetMode="External"/><Relationship Id="rId4" Type="http://schemas.openxmlformats.org/officeDocument/2006/relationships/hyperlink" Target="http://info.growthinstitute.com/engagement-to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Shape 78"/>
          <p:cNvPicPr preferRelativeResize="0">
            <a:picLocks noChangeAspect="1"/>
          </p:cNvPicPr>
          <p:nvPr/>
        </p:nvPicPr>
        <p:blipFill rotWithShape="1">
          <a:blip r:embed="rId3">
            <a:alphaModFix/>
          </a:blip>
          <a:srcRect l="832" t="2339" r="31989" b="2167"/>
          <a:stretch/>
        </p:blipFill>
        <p:spPr>
          <a:xfrm>
            <a:off x="7134045" y="1209543"/>
            <a:ext cx="2463257" cy="2167343"/>
          </a:xfrm>
          <a:prstGeom prst="rect">
            <a:avLst/>
          </a:prstGeom>
          <a:noFill/>
          <a:ln>
            <a:noFill/>
          </a:ln>
        </p:spPr>
      </p:pic>
      <p:sp>
        <p:nvSpPr>
          <p:cNvPr id="79" name="Shape 79"/>
          <p:cNvSpPr txBox="1"/>
          <p:nvPr/>
        </p:nvSpPr>
        <p:spPr>
          <a:xfrm>
            <a:off x="685800" y="532375"/>
            <a:ext cx="5665800" cy="215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b="1"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Community and Crowd - The Engine of Exponential Growth!</a:t>
            </a:r>
            <a:endParaRPr dirty="0">
              <a:solidFill>
                <a:srgbClr val="6D266E"/>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0" name="Shape 80"/>
          <p:cNvCxnSpPr/>
          <p:nvPr/>
        </p:nvCxnSpPr>
        <p:spPr>
          <a:xfrm>
            <a:off x="5146390" y="1197260"/>
            <a:ext cx="0" cy="6060790"/>
          </a:xfrm>
          <a:prstGeom prst="straightConnector1">
            <a:avLst/>
          </a:prstGeom>
          <a:noFill/>
          <a:ln w="9525" cap="flat" cmpd="sng">
            <a:solidFill>
              <a:srgbClr val="6D266E"/>
            </a:solidFill>
            <a:prstDash val="solid"/>
            <a:round/>
            <a:headEnd type="none" w="sm" len="sm"/>
            <a:tailEnd type="none" w="sm" len="sm"/>
          </a:ln>
        </p:spPr>
      </p:cxnSp>
      <p:sp>
        <p:nvSpPr>
          <p:cNvPr id="81" name="Shape 81"/>
          <p:cNvSpPr txBox="1"/>
          <p:nvPr/>
        </p:nvSpPr>
        <p:spPr>
          <a:xfrm>
            <a:off x="691586" y="1200438"/>
            <a:ext cx="4224966" cy="6004547"/>
          </a:xfrm>
          <a:prstGeom prst="rect">
            <a:avLst/>
          </a:prstGeom>
          <a:noFill/>
          <a:ln>
            <a:noFill/>
          </a:ln>
        </p:spPr>
        <p:txBody>
          <a:bodyPr spcFirstLastPara="1" wrap="square" lIns="0" tIns="0" rIns="0" bIns="0" anchor="t" anchorCtr="0">
            <a:noAutofit/>
          </a:bodyPr>
          <a:lstStyle/>
          <a:p>
            <a:pPr marL="0" lvl="0" indent="0">
              <a:spcAft>
                <a:spcPts val="900"/>
              </a:spcAft>
              <a:buClr>
                <a:schemeClr val="dk1"/>
              </a:buClr>
              <a:buSzPts val="1100"/>
              <a:buFont typeface="Arial"/>
              <a:buNone/>
            </a:pP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Your </a:t>
            </a: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Community</a:t>
            </a:r>
            <a:r>
              <a:rPr lang="en-US" sz="10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is made up of people who are drawn to and aligned with your Massive Transformative Purpose (MTP). It can include employees, alumni, former team members, partners, and others in some actionable relationship with your MTP.   </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rtl="0">
              <a:spcAft>
                <a:spcPts val="900"/>
              </a:spcAft>
              <a:buClr>
                <a:schemeClr val="dk1"/>
              </a:buClr>
              <a:buSzPts val="1100"/>
              <a:buFont typeface="Arial"/>
              <a:buNone/>
            </a:pP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Community in an </a:t>
            </a:r>
            <a:r>
              <a:rPr lang="en-US" sz="10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ExO</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is more than a simple transaction. The community creates a center of gravity that attracts and engages stakeholders in a network of relationships, developing over time through peer-to-peer interactions.</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marR="1206295" lvl="0" indent="0" rtl="0">
              <a:spcAft>
                <a:spcPts val="0"/>
              </a:spcAft>
              <a:buNone/>
            </a:pPr>
            <a:r>
              <a:rPr lang="en-US" sz="1000" b="1" kern="800" spc="-30" dirty="0">
                <a:solidFill>
                  <a:srgbClr val="F90B21"/>
                </a:solidFill>
                <a:latin typeface="Open Sans" panose="020B0606030504020204" pitchFamily="34" charset="0"/>
                <a:ea typeface="Open Sans" panose="020B0606030504020204" pitchFamily="34" charset="0"/>
                <a:cs typeface="Open Sans" panose="020B0606030504020204" pitchFamily="34" charset="0"/>
                <a:sym typeface="Open Sans"/>
              </a:rPr>
              <a:t>TED</a:t>
            </a:r>
            <a:r>
              <a:rPr lang="en-US" sz="1000" b="1" kern="800" spc="-30" baseline="30000" dirty="0">
                <a:solidFill>
                  <a:srgbClr val="F90B21"/>
                </a:solidFill>
                <a:latin typeface="Open Sans" panose="020B0606030504020204" pitchFamily="34" charset="0"/>
                <a:ea typeface="Open Sans" panose="020B0606030504020204" pitchFamily="34" charset="0"/>
                <a:cs typeface="Open Sans" panose="020B0606030504020204" pitchFamily="34" charset="0"/>
                <a:sym typeface="Open Sans"/>
              </a:rPr>
              <a:t>X</a:t>
            </a:r>
            <a:r>
              <a:rPr lang="en-US" sz="1000" kern="800" spc="-30" baseline="300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is an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4"/>
              </a:rPr>
              <a:t>example</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of a successful community. The Technology, Entertainment, Design (</a:t>
            </a:r>
            <a:r>
              <a:rPr lang="en-US" sz="1000" b="1" kern="800" spc="-30" dirty="0">
                <a:solidFill>
                  <a:srgbClr val="F90B21"/>
                </a:solidFill>
                <a:latin typeface="Open Sans" panose="020B0606030504020204" pitchFamily="34" charset="0"/>
                <a:ea typeface="Open Sans" panose="020B0606030504020204" pitchFamily="34" charset="0"/>
                <a:cs typeface="Open Sans" panose="020B0606030504020204" pitchFamily="34" charset="0"/>
                <a:sym typeface="Open Sans"/>
              </a:rPr>
              <a:t>TED</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Conference began in 1984 as a physical event for 1,000 attendees. Today, it’s a global media brand. Since 2009, </a:t>
            </a:r>
            <a:r>
              <a:rPr lang="en-US" sz="1000" b="1" kern="800" spc="-30" dirty="0">
                <a:solidFill>
                  <a:srgbClr val="F90B21"/>
                </a:solidFill>
                <a:latin typeface="Open Sans" panose="020B0606030504020204" pitchFamily="34" charset="0"/>
                <a:ea typeface="Open Sans" panose="020B0606030504020204" pitchFamily="34" charset="0"/>
                <a:cs typeface="Open Sans" panose="020B0606030504020204" pitchFamily="34" charset="0"/>
                <a:sym typeface="Open Sans"/>
              </a:rPr>
              <a:t>TED</a:t>
            </a:r>
            <a:r>
              <a:rPr lang="en-US" sz="1000" b="1" kern="800" spc="-30" baseline="30000" dirty="0">
                <a:solidFill>
                  <a:srgbClr val="F90B21"/>
                </a:solidFill>
                <a:latin typeface="Open Sans" panose="020B0606030504020204" pitchFamily="34" charset="0"/>
                <a:ea typeface="Open Sans" panose="020B0606030504020204" pitchFamily="34" charset="0"/>
                <a:cs typeface="Open Sans" panose="020B0606030504020204" pitchFamily="34" charset="0"/>
                <a:sym typeface="Open Sans"/>
              </a:rPr>
              <a:t>X</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its</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lvl="0">
              <a:spcAft>
                <a:spcPts val="900"/>
              </a:spcAft>
            </a:pP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non-profit volunteer community franchise, has hosted almost 15,000 events. It has created, translated and shared talks garnering over 1 billion views, all of which advances </a:t>
            </a:r>
            <a:r>
              <a:rPr lang="en-US" sz="1000" b="1" kern="800" spc="-30" dirty="0">
                <a:solidFill>
                  <a:srgbClr val="F90B21"/>
                </a:solidFill>
                <a:latin typeface="Open Sans" panose="020B0606030504020204" pitchFamily="34" charset="0"/>
                <a:ea typeface="Open Sans" panose="020B0606030504020204" pitchFamily="34" charset="0"/>
                <a:cs typeface="Open Sans" panose="020B0606030504020204" pitchFamily="34" charset="0"/>
                <a:sym typeface="Open Sans"/>
              </a:rPr>
              <a:t>TED</a:t>
            </a:r>
            <a:r>
              <a:rPr lang="en-US" sz="1000" kern="800" spc="-30" dirty="0">
                <a:solidFill>
                  <a:srgbClr val="F90B21"/>
                </a:solidFill>
                <a:latin typeface="Open Sans" panose="020B0606030504020204" pitchFamily="34" charset="0"/>
                <a:ea typeface="Open Sans" panose="020B0606030504020204" pitchFamily="34" charset="0"/>
                <a:cs typeface="Open Sans" panose="020B0606030504020204" pitchFamily="34" charset="0"/>
                <a:sym typeface="Open Sans"/>
              </a:rPr>
              <a:t>‘s</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MTP to </a:t>
            </a:r>
            <a:r>
              <a:rPr lang="en-US"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spread ideas.</a:t>
            </a:r>
            <a:endParaRPr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spcAft>
                <a:spcPts val="900"/>
              </a:spcAft>
              <a:buNone/>
            </a:pP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For </a:t>
            </a:r>
            <a:r>
              <a:rPr lang="en-US" sz="10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ExOs</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creating community is a </a:t>
            </a:r>
            <a:r>
              <a:rPr lang="en-US"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strategic</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investment of time and leadership that will ultimately foster valuable interactions for </a:t>
            </a:r>
            <a:r>
              <a:rPr lang="en-US"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all</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the stakeholders while helping the organization scale.</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rtl="0">
              <a:spcBef>
                <a:spcPts val="600"/>
              </a:spcBef>
              <a:spcAft>
                <a:spcPts val="300"/>
              </a:spcAft>
              <a:buNone/>
            </a:pPr>
            <a:r>
              <a:rPr lang="en-US" sz="11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Tips for Creating Community</a:t>
            </a:r>
            <a:endParaRPr sz="11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71450" lvl="0" indent="-171450" rtl="0">
              <a:spcAft>
                <a:spcPts val="600"/>
              </a:spcAft>
              <a:buClr>
                <a:srgbClr val="6D266E"/>
              </a:buClr>
              <a:buSzPts val="1000"/>
              <a:buChar char="•"/>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Start with your MTP</a:t>
            </a:r>
            <a:r>
              <a:rPr lang="en-US" sz="10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People form and invest in communities because they share interests, a sense of purpose and a feeling of belonging. In an </a:t>
            </a:r>
            <a:r>
              <a:rPr lang="en-US" sz="10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ExO</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your MTP catalyzes the formation, so if no one is showing up, or the wrong people are, </a:t>
            </a:r>
            <a:r>
              <a:rPr lang="en-US" sz="1000" u="sng"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5"/>
              </a:rPr>
              <a:t>rework your MTP</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71450" lvl="0" indent="-171450" rtl="0">
              <a:spcAft>
                <a:spcPts val="600"/>
              </a:spcAft>
              <a:buClr>
                <a:srgbClr val="6D266E"/>
              </a:buClr>
              <a:buSzPts val="1000"/>
              <a:buChar char="•"/>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Find Like-Minded Communities</a:t>
            </a:r>
            <a:r>
              <a:rPr lang="en-US" sz="10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If an existing organization, start with your customers, employees and partners. For new ventures, ask: </a:t>
            </a:r>
            <a:r>
              <a:rPr lang="en-US"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‘What problem spaces does my MTP address?’</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and </a:t>
            </a:r>
            <a:r>
              <a:rPr lang="en-US"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‘Who else has those problems?’ </a:t>
            </a:r>
            <a:r>
              <a:rPr lang="en-US" sz="1000" u="sng"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6"/>
              </a:rPr>
              <a:t>Reddit</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u="sng"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7"/>
              </a:rPr>
              <a:t>LinkedIn</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u="sng"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8"/>
              </a:rPr>
              <a:t>MeetUp</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and existing industry communities are great places to start.</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71450" lvl="0" indent="-171450" rtl="0">
              <a:spcAft>
                <a:spcPts val="600"/>
              </a:spcAft>
              <a:buClr>
                <a:srgbClr val="6D266E"/>
              </a:buClr>
              <a:buSzPts val="1000"/>
              <a:buChar char="•"/>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Nurture the Community</a:t>
            </a:r>
            <a:r>
              <a:rPr lang="en-US" sz="10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Building and maintaining a community takes responsive attention. Maintain trust through actions of the leaders, and how the community is managed.</a:t>
            </a:r>
          </a:p>
          <a:p>
            <a:pPr marL="171450" lvl="0" indent="-171450" rtl="0">
              <a:spcAft>
                <a:spcPts val="600"/>
              </a:spcAft>
              <a:buClr>
                <a:srgbClr val="6D266E"/>
              </a:buClr>
              <a:buSzPts val="1000"/>
              <a:buFont typeface="Open Sans"/>
              <a:buChar char="•"/>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Create a Platform</a:t>
            </a:r>
            <a:r>
              <a:rPr lang="en-US" sz="10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automate peer-to-peer engagement. </a:t>
            </a:r>
            <a:b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See: </a:t>
            </a:r>
            <a:r>
              <a:rPr lang="en-US" sz="1000" i="1" u="sng"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9"/>
              </a:rPr>
              <a:t>Platform Revolution</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by Parker, Van Alstyne and </a:t>
            </a:r>
            <a:r>
              <a:rPr lang="en-US" sz="1000" i="1"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Choudary</a:t>
            </a:r>
            <a:r>
              <a:rPr lang="en-US"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t>
            </a:r>
          </a:p>
          <a:p>
            <a:pPr marL="0" lvl="0" indent="0" rtl="0">
              <a:spcBef>
                <a:spcPts val="600"/>
              </a:spcBef>
              <a:spcAft>
                <a:spcPts val="0"/>
              </a:spcAft>
              <a:buClr>
                <a:schemeClr val="dk1"/>
              </a:buClr>
              <a:buSzPts val="1100"/>
              <a:buFont typeface="Arial"/>
              <a:buNone/>
            </a:pPr>
            <a:endParaRPr sz="1000" b="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83" name="Shape 83"/>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rgbClr val="000000"/>
              </a:buClr>
              <a:buSzPts val="700"/>
              <a:buFont typeface="Arial"/>
              <a:buNone/>
            </a:pPr>
            <a:r>
              <a:rPr lang="en-US" sz="70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Work licensed under Creative Commons Attribution-NoDerivatives 4.0 International License. By Growth Institute Inc. For a copy of this license, http://creativecommons.org/licenses/by-nd/4.0/ </a:t>
            </a:r>
            <a:br>
              <a:rPr lang="en-US" sz="70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70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Rev 1.0 2018-07-06  </a:t>
            </a:r>
            <a:r>
              <a:rPr lang="en-US" sz="700" b="1">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TO LEARN HOW TO USE THIS TOOL, VISIT www.growthinstitute.com/exo </a:t>
            </a:r>
            <a:endParaRPr sz="70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pic>
        <p:nvPicPr>
          <p:cNvPr id="85" name="Shape 85"/>
          <p:cNvPicPr preferRelativeResize="0">
            <a:picLocks noChangeAspect="1"/>
          </p:cNvPicPr>
          <p:nvPr/>
        </p:nvPicPr>
        <p:blipFill>
          <a:blip r:embed="rId10">
            <a:alphaModFix/>
          </a:blip>
          <a:stretch>
            <a:fillRect/>
          </a:stretch>
        </p:blipFill>
        <p:spPr>
          <a:xfrm>
            <a:off x="3758471" y="2625175"/>
            <a:ext cx="1143000" cy="621506"/>
          </a:xfrm>
          <a:prstGeom prst="rect">
            <a:avLst/>
          </a:prstGeom>
          <a:noFill/>
          <a:ln>
            <a:noFill/>
          </a:ln>
        </p:spPr>
      </p:pic>
      <p:pic>
        <p:nvPicPr>
          <p:cNvPr id="86" name="Shape 86"/>
          <p:cNvPicPr preferRelativeResize="0">
            <a:picLocks noChangeAspect="1"/>
          </p:cNvPicPr>
          <p:nvPr/>
        </p:nvPicPr>
        <p:blipFill>
          <a:blip r:embed="rId11">
            <a:alphaModFix/>
          </a:blip>
          <a:stretch>
            <a:fillRect/>
          </a:stretch>
        </p:blipFill>
        <p:spPr>
          <a:xfrm>
            <a:off x="8107228" y="3848614"/>
            <a:ext cx="1467680" cy="513353"/>
          </a:xfrm>
          <a:prstGeom prst="rect">
            <a:avLst/>
          </a:prstGeom>
          <a:noFill/>
          <a:ln>
            <a:noFill/>
          </a:ln>
        </p:spPr>
      </p:pic>
      <p:sp>
        <p:nvSpPr>
          <p:cNvPr id="87" name="Shape 87"/>
          <p:cNvSpPr txBox="1"/>
          <p:nvPr/>
        </p:nvSpPr>
        <p:spPr>
          <a:xfrm>
            <a:off x="5374741" y="6492591"/>
            <a:ext cx="4476483" cy="956178"/>
          </a:xfrm>
          <a:prstGeom prst="rect">
            <a:avLst/>
          </a:prstGeom>
          <a:noFill/>
          <a:ln>
            <a:noFill/>
          </a:ln>
        </p:spPr>
        <p:txBody>
          <a:bodyPr spcFirstLastPara="1" wrap="square" lIns="0" tIns="0" rIns="0" bIns="0" anchor="t" anchorCtr="0">
            <a:noAutofit/>
          </a:bodyPr>
          <a:lstStyle/>
          <a:p>
            <a:pPr marL="0" lvl="0" indent="0" rtl="0">
              <a:lnSpc>
                <a:spcPct val="115000"/>
              </a:lnSpc>
              <a:spcBef>
                <a:spcPts val="0"/>
              </a:spcBef>
              <a:spcAft>
                <a:spcPts val="900"/>
              </a:spcAft>
              <a:buClr>
                <a:srgbClr val="000000"/>
              </a:buClr>
              <a:buSzPts val="1100"/>
              <a:buFont typeface="Arial"/>
              <a:buNone/>
            </a:pPr>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*See </a:t>
            </a:r>
            <a:r>
              <a:rPr lang="en-US" sz="800" b="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Chapter 3 - The Exponential Organization</a:t>
            </a:r>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in </a:t>
            </a:r>
            <a:r>
              <a:rPr lang="en-US" sz="800" b="1"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Exponential Organizations </a:t>
            </a:r>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by </a:t>
            </a:r>
            <a:r>
              <a:rPr lang="en-US" sz="8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Salim</a:t>
            </a:r>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Ismail, Michael S. Malone &amp; Yuri van </a:t>
            </a:r>
            <a:r>
              <a:rPr lang="en-US" sz="8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Geest</a:t>
            </a:r>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The Exponential Organizations Master Business Course is a part of the Growth Institute MBD Program. To learn more, visit </a:t>
            </a:r>
            <a:r>
              <a:rPr lang="en-US" sz="8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www.growthinstitute.com</a:t>
            </a:r>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t>
            </a:r>
            <a:r>
              <a:rPr lang="en-US" sz="8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exo</a:t>
            </a:r>
            <a:b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8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Share this tool - </a:t>
            </a:r>
            <a:r>
              <a:rPr lang="en-US" sz="800" kern="800" spc="-30" dirty="0" err="1">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info.growthinstitute.com</a:t>
            </a:r>
            <a:r>
              <a:rPr lang="en-US" sz="8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/community-and-crowd-tool</a:t>
            </a:r>
            <a:endParaRPr sz="8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2" name="TextBox 1">
            <a:extLst>
              <a:ext uri="{FF2B5EF4-FFF2-40B4-BE49-F238E27FC236}">
                <a16:creationId xmlns:a16="http://schemas.microsoft.com/office/drawing/2014/main" id="{0685BA6D-D5D8-324D-9C4D-E0B72B20898F}"/>
              </a:ext>
            </a:extLst>
          </p:cNvPr>
          <p:cNvSpPr txBox="1"/>
          <p:nvPr/>
        </p:nvSpPr>
        <p:spPr>
          <a:xfrm>
            <a:off x="5279851" y="1155938"/>
            <a:ext cx="1844622" cy="1938992"/>
          </a:xfrm>
          <a:prstGeom prst="rect">
            <a:avLst/>
          </a:prstGeom>
          <a:noFill/>
        </p:spPr>
        <p:txBody>
          <a:bodyPr wrap="square" rtlCol="0">
            <a:spAutoFit/>
          </a:bodyPr>
          <a:lstStyle/>
          <a:p>
            <a:r>
              <a:rPr lang="en-US" sz="1000" kern="8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The </a:t>
            </a:r>
            <a:r>
              <a:rPr lang="en-US" sz="1000" b="1" kern="80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Crowd</a:t>
            </a:r>
            <a:r>
              <a:rPr lang="en-US" sz="1000" kern="8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is everyone else outside the community except </a:t>
            </a:r>
            <a:r>
              <a:rPr lang="en-US" sz="1000" kern="8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12"/>
              </a:rPr>
              <a:t>Staff-on-Demand</a:t>
            </a:r>
            <a:r>
              <a:rPr lang="en-US" sz="1000" kern="8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They have some awareness of your product, community, MTP or your cause. They are people who </a:t>
            </a:r>
            <a:r>
              <a:rPr lang="en-US" sz="1000" i="1" kern="8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could</a:t>
            </a:r>
            <a:r>
              <a:rPr lang="en-US" sz="1000" kern="8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become a member of your community, if you create enough value or attraction for them </a:t>
            </a:r>
            <a:br>
              <a:rPr lang="en-US" sz="1000" kern="8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1000" kern="8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to opt-in.</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2" name="Shape 82"/>
          <p:cNvSpPr txBox="1"/>
          <p:nvPr/>
        </p:nvSpPr>
        <p:spPr>
          <a:xfrm>
            <a:off x="5375845" y="1196958"/>
            <a:ext cx="4231029" cy="6171492"/>
          </a:xfrm>
          <a:prstGeom prst="rect">
            <a:avLst/>
          </a:prstGeom>
          <a:noFill/>
          <a:ln>
            <a:noFill/>
          </a:ln>
        </p:spPr>
        <p:txBody>
          <a:bodyPr spcFirstLastPara="1" wrap="square" lIns="0" tIns="0" rIns="0" bIns="0" anchor="t" anchorCtr="0">
            <a:noAutofit/>
          </a:bodyPr>
          <a:lstStyle/>
          <a:p>
            <a:pPr marL="0" marR="2292145" lvl="0" indent="0" algn="l" rtl="0">
              <a:lnSpc>
                <a:spcPct val="100000"/>
              </a:lnSpc>
              <a:spcBef>
                <a:spcPts val="0"/>
              </a:spcBef>
              <a:spcAft>
                <a:spcPts val="0"/>
              </a:spcAft>
              <a:buNone/>
            </a:pPr>
            <a:endParaRPr sz="6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endParaRPr>
          </a:p>
          <a:p>
            <a:pPr marR="1663495" lvl="0">
              <a:spcAft>
                <a:spcPts val="300"/>
              </a:spcAft>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R="1663495" lvl="0">
              <a:spcAft>
                <a:spcPts val="300"/>
              </a:spcAft>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R="1663495" lvl="0">
              <a:spcAft>
                <a:spcPts val="300"/>
              </a:spcAft>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R="1663495" lvl="0">
              <a:spcAft>
                <a:spcPts val="300"/>
              </a:spcAft>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R="1663495" lvl="0">
              <a:spcAft>
                <a:spcPts val="300"/>
              </a:spcAft>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R="1663495" lvl="0">
              <a:spcAft>
                <a:spcPts val="300"/>
              </a:spcAft>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R="1663495" lvl="0">
              <a:spcAft>
                <a:spcPts val="300"/>
              </a:spcAft>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R="1663495" lvl="0">
              <a:spcAft>
                <a:spcPts val="300"/>
              </a:spcAft>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L="0" marR="1663495" lvl="0" indent="0" algn="l" rtl="0">
              <a:lnSpc>
                <a:spcPct val="100000"/>
              </a:lnSpc>
              <a:spcBef>
                <a:spcPts val="0"/>
              </a:spcBef>
              <a:spcAft>
                <a:spcPts val="300"/>
              </a:spcAft>
              <a:buNone/>
            </a:pPr>
            <a:endParaRPr lang="en-US" sz="11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endParaRPr>
          </a:p>
          <a:p>
            <a:pPr marL="0" marR="1663495" lvl="0" indent="0" algn="l" rtl="0">
              <a:lnSpc>
                <a:spcPct val="100000"/>
              </a:lnSpc>
              <a:spcBef>
                <a:spcPts val="0"/>
              </a:spcBef>
              <a:buNone/>
            </a:pPr>
            <a:endParaRPr lang="en-US" sz="11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endParaRPr>
          </a:p>
          <a:p>
            <a:pPr marL="0" marR="1663495" lvl="0" indent="0" algn="l" rtl="0">
              <a:lnSpc>
                <a:spcPct val="100000"/>
              </a:lnSpc>
              <a:spcBef>
                <a:spcPts val="0"/>
              </a:spcBef>
              <a:spcAft>
                <a:spcPts val="300"/>
              </a:spcAft>
              <a:buNone/>
            </a:pPr>
            <a:r>
              <a:rPr lang="en-US" sz="11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rPr>
              <a:t>Harnessing the power of the Crowd</a:t>
            </a:r>
            <a:endParaRPr sz="11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rtl="0">
              <a:lnSpc>
                <a:spcPct val="100000"/>
              </a:lnSpc>
              <a:spcAft>
                <a:spcPts val="900"/>
              </a:spcAft>
              <a:buClr>
                <a:srgbClr val="6D266E"/>
              </a:buClr>
              <a:buSzPts val="1000"/>
              <a:buChar char="•"/>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Crowd-funding</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 Sites like </a:t>
            </a:r>
            <a:r>
              <a:rPr lang="en-US" sz="10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13"/>
              </a:rPr>
              <a:t>KickStarter</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or </a:t>
            </a:r>
            <a:r>
              <a:rPr lang="en-US" sz="10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14"/>
              </a:rPr>
              <a:t>Patreon</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provide opportunities for people to fund what matters to them.</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71450" marR="1601898" lvl="0" indent="-171450" algn="l" rtl="0">
              <a:lnSpc>
                <a:spcPct val="100000"/>
              </a:lnSpc>
              <a:buClr>
                <a:srgbClr val="6D266E"/>
              </a:buClr>
              <a:buSzPts val="1000"/>
              <a:buChar char="•"/>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Crowdsourcing Innovation</a:t>
            </a:r>
            <a:r>
              <a:rPr lang="en-US" sz="10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Tap into the diverse experience of the crowd. </a:t>
            </a:r>
            <a:r>
              <a:rPr lang="en-US" sz="1000" b="1" u="sng"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15"/>
              </a:rPr>
              <a:t>Lego Ideas</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15"/>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is a crowdsourcing and co-creating site where Lego enthusiasts post </a:t>
            </a:r>
            <a:r>
              <a:rPr lang="en-US" sz="10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incredible </a:t>
            </a:r>
          </a:p>
          <a:p>
            <a:pPr marL="171450" lvl="0">
              <a:spcAft>
                <a:spcPts val="900"/>
              </a:spcAft>
              <a:buClr>
                <a:srgbClr val="6D266E"/>
              </a:buClr>
            </a:pPr>
            <a:r>
              <a:rPr lang="en-US" sz="1000" u="sng"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16"/>
              </a:rPr>
              <a:t>model designs</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Others vote on them, and Lego reviews the best, most popular ideas for a commercial deal! Enthusiasts can then purchase these </a:t>
            </a:r>
            <a:r>
              <a:rPr lang="en-US" sz="10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crowdsourced</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sets. This community is a meeting ground for Lego’s enthusiast / builders (community), Lego fans (crowd) and customers!</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71450" marR="0" lvl="0" indent="-171450" algn="l" rtl="0">
              <a:lnSpc>
                <a:spcPct val="100000"/>
              </a:lnSpc>
              <a:spcAft>
                <a:spcPts val="900"/>
              </a:spcAft>
              <a:buClr>
                <a:srgbClr val="6D266E"/>
              </a:buClr>
              <a:buSzPts val="1000"/>
              <a:buChar char="•"/>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Validating and Supporting Ideas</a:t>
            </a:r>
            <a:r>
              <a:rPr lang="en-US" sz="10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As you test your hypotheses and validate your business models on the journey to become an </a:t>
            </a:r>
            <a:r>
              <a:rPr lang="en-US" sz="10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ExO</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reach out to the crowd to validate your tests, find early adopters and receive other kinds of support for your ideas.</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71450" marR="0" lvl="0" indent="-171450" algn="l" rtl="0">
              <a:lnSpc>
                <a:spcPct val="100000"/>
              </a:lnSpc>
              <a:spcAft>
                <a:spcPts val="900"/>
              </a:spcAft>
              <a:buClr>
                <a:srgbClr val="6D266E"/>
              </a:buClr>
              <a:buSzPts val="1000"/>
              <a:buChar char="•"/>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Growing your Community</a:t>
            </a:r>
            <a:r>
              <a:rPr lang="en-US" sz="1000"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The crowd is a great recruiting ground. To fuel exponential growth, how will you attract a bigger crowd, and how will you invite them to opt-in?</a:t>
            </a:r>
            <a:endParaRPr sz="10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685800" y="532366"/>
            <a:ext cx="5064600" cy="215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b="1">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Community and Crowd - Designing your Community</a:t>
            </a:r>
            <a:endParaRPr>
              <a:solidFill>
                <a:srgbClr val="6D266E"/>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93" name="Shape 93"/>
          <p:cNvCxnSpPr/>
          <p:nvPr/>
        </p:nvCxnSpPr>
        <p:spPr>
          <a:xfrm>
            <a:off x="5146390" y="1197260"/>
            <a:ext cx="0" cy="6060900"/>
          </a:xfrm>
          <a:prstGeom prst="straightConnector1">
            <a:avLst/>
          </a:prstGeom>
          <a:noFill/>
          <a:ln w="9525" cap="flat" cmpd="sng">
            <a:solidFill>
              <a:srgbClr val="6D266E"/>
            </a:solidFill>
            <a:prstDash val="solid"/>
            <a:round/>
            <a:headEnd type="none" w="sm" len="sm"/>
            <a:tailEnd type="none" w="sm" len="sm"/>
          </a:ln>
        </p:spPr>
      </p:cxnSp>
      <p:sp>
        <p:nvSpPr>
          <p:cNvPr id="94" name="Shape 94"/>
          <p:cNvSpPr txBox="1"/>
          <p:nvPr/>
        </p:nvSpPr>
        <p:spPr>
          <a:xfrm>
            <a:off x="695671" y="1207363"/>
            <a:ext cx="4224965" cy="6228156"/>
          </a:xfrm>
          <a:prstGeom prst="rect">
            <a:avLst/>
          </a:prstGeom>
          <a:noFill/>
          <a:ln>
            <a:noFill/>
          </a:ln>
        </p:spPr>
        <p:txBody>
          <a:bodyPr spcFirstLastPara="1" wrap="square" lIns="0" tIns="0" rIns="0" bIns="0" anchor="t" anchorCtr="0">
            <a:noAutofit/>
          </a:bodyPr>
          <a:lstStyle/>
          <a:p>
            <a:pPr marL="228600" lvl="0" indent="-228600" rtl="0">
              <a:spcBef>
                <a:spcPts val="0"/>
              </a:spcBef>
              <a:spcAft>
                <a:spcPts val="0"/>
              </a:spcAft>
              <a:buClr>
                <a:srgbClr val="6D266E"/>
              </a:buClr>
              <a:buSzPts val="1000"/>
              <a:buFont typeface="+mj-lt"/>
              <a:buAutoNum type="arabicPeriod"/>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What is your MTP?</a:t>
            </a:r>
            <a:r>
              <a:rPr lang="en-US" sz="1000" b="1" kern="800" spc="-30"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Who is attracted to your MTP? Are they the </a:t>
            </a:r>
            <a:r>
              <a:rPr lang="en-US" sz="9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right</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people? (If not, access the </a:t>
            </a:r>
            <a:r>
              <a:rPr lang="en-US" sz="900" u="sng"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3"/>
              </a:rPr>
              <a:t>MTP Tool</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hlinkClick r:id="rId3"/>
              </a:rPr>
              <a:t> </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9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cocktail party</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exercise to hone your MTP)</a:t>
            </a:r>
            <a:b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endPar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28600" lvl="0" indent="-228600" rtl="0">
              <a:spcBef>
                <a:spcPts val="0"/>
              </a:spcBef>
              <a:spcAft>
                <a:spcPts val="0"/>
              </a:spcAft>
              <a:buClr>
                <a:srgbClr val="6D266E"/>
              </a:buClr>
              <a:buSzPts val="1000"/>
              <a:buFont typeface="+mj-lt"/>
              <a:buAutoNum type="arabicPeriod"/>
            </a:pPr>
            <a:endPar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28600" lvl="0" indent="-228600" rtl="0">
              <a:spcBef>
                <a:spcPts val="0"/>
              </a:spcBef>
              <a:spcAft>
                <a:spcPts val="0"/>
              </a:spcAft>
              <a:buClr>
                <a:srgbClr val="6D266E"/>
              </a:buClr>
              <a:buSzPts val="1000"/>
              <a:buFont typeface="+mj-lt"/>
              <a:buAutoNum type="arabicPeriod"/>
            </a:pPr>
            <a:endParaRPr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28600" lvl="0" indent="-228600" rtl="0">
              <a:spcBef>
                <a:spcPts val="600"/>
              </a:spcBef>
              <a:spcAft>
                <a:spcPts val="0"/>
              </a:spcAft>
              <a:buClr>
                <a:srgbClr val="6D266E"/>
              </a:buClr>
              <a:buSzPts val="1000"/>
              <a:buFont typeface="+mj-lt"/>
              <a:buAutoNum type="arabicPeriod"/>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Why are you hosting a community?</a:t>
            </a:r>
            <a:r>
              <a:rPr lang="en-US" sz="1000" b="1" kern="800" spc="-30"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Are you creating a community to reduce cost of customer support? Get feedback on new ideas? Realize your MTP? Generate sales? (</a:t>
            </a:r>
            <a:r>
              <a:rPr lang="en-US" sz="9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Tip - focus on listening before selling!</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t>
            </a:r>
            <a:endParaRPr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28600" lvl="0" indent="-228600" rtl="0">
              <a:spcBef>
                <a:spcPts val="600"/>
              </a:spcBef>
              <a:spcAft>
                <a:spcPts val="0"/>
              </a:spcAft>
              <a:buFont typeface="+mj-lt"/>
              <a:buAutoNum type="arabicPeriod"/>
            </a:pPr>
            <a:endParaRPr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28600" lvl="0" indent="-228600" rtl="0">
              <a:spcBef>
                <a:spcPts val="0"/>
              </a:spcBef>
              <a:spcAft>
                <a:spcPts val="0"/>
              </a:spcAft>
              <a:buFont typeface="+mj-lt"/>
              <a:buAutoNum type="arabicPeriod"/>
            </a:pPr>
            <a:endParaRPr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28600" lvl="0" indent="-228600" rtl="0">
              <a:spcBef>
                <a:spcPts val="0"/>
              </a:spcBef>
              <a:spcAft>
                <a:spcPts val="0"/>
              </a:spcAft>
              <a:buFont typeface="+mj-lt"/>
              <a:buAutoNum type="arabicPeriod"/>
            </a:pPr>
            <a:endParaRPr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28600" lvl="0" indent="-228600" rtl="0">
              <a:spcBef>
                <a:spcPts val="0"/>
              </a:spcBef>
              <a:spcAft>
                <a:spcPts val="0"/>
              </a:spcAft>
              <a:buClr>
                <a:srgbClr val="6D266E"/>
              </a:buClr>
              <a:buSzPts val="1000"/>
              <a:buFont typeface="+mj-lt"/>
              <a:buAutoNum type="arabicPeriod"/>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What groups are you already interacting with?</a:t>
            </a:r>
            <a:r>
              <a:rPr lang="en-US" sz="1000" b="1" kern="800" spc="-30"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Customers? Vendors? Employees? LinkedIn or Facebook Communities? Independent user groups? Linking communities to yours may jump-start adoption.</a:t>
            </a:r>
            <a:b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endParaRPr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28600" lvl="0" indent="-228600" rtl="0">
              <a:spcBef>
                <a:spcPts val="600"/>
              </a:spcBef>
              <a:spcAft>
                <a:spcPts val="0"/>
              </a:spcAft>
              <a:buFont typeface="+mj-lt"/>
              <a:buAutoNum type="arabicPeriod"/>
            </a:pPr>
            <a:endParaRPr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228600" lvl="0" indent="-228600" rtl="0">
              <a:spcBef>
                <a:spcPts val="600"/>
              </a:spcBef>
              <a:spcAft>
                <a:spcPts val="0"/>
              </a:spcAft>
              <a:buClr>
                <a:srgbClr val="6D266E"/>
              </a:buClr>
              <a:buSzPts val="1000"/>
              <a:buFont typeface="+mj-lt"/>
              <a:buAutoNum type="arabicPeriod"/>
            </a:pP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What </a:t>
            </a:r>
            <a:r>
              <a:rPr lang="en-US" sz="1000" b="1" i="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units of value</a:t>
            </a:r>
            <a:r>
              <a:rPr lang="en-US" sz="10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 are being exchanged?</a:t>
            </a:r>
            <a:r>
              <a:rPr lang="en-US" sz="1000" b="1" kern="800" spc="-30"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900" b="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Your community will only stay on your platform to </a:t>
            </a:r>
            <a:r>
              <a:rPr lang="en-US" sz="900" b="1"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offer</a:t>
            </a:r>
            <a:r>
              <a:rPr lang="en-US" sz="900" b="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value </a:t>
            </a:r>
            <a:r>
              <a:rPr lang="en-US" sz="900" b="1"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to</a:t>
            </a:r>
            <a:r>
              <a:rPr lang="en-US" sz="900" b="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the community if they also </a:t>
            </a:r>
            <a:r>
              <a:rPr lang="en-US" sz="900" b="1"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receive what they need from the community.</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Likewise, your company </a:t>
            </a:r>
            <a:r>
              <a:rPr lang="en-US" sz="9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needs</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something from the community to support investment. </a:t>
            </a:r>
            <a:b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t>
            </a:r>
            <a:r>
              <a:rPr lang="en-US" sz="9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credit for model: Bill Johnston, structure3c.com</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t>
            </a:r>
            <a:endParaRPr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20650" lvl="0" indent="-120650" rtl="0">
              <a:spcBef>
                <a:spcPts val="600"/>
              </a:spcBef>
              <a:spcAft>
                <a:spcPts val="600"/>
              </a:spcAft>
              <a:buNone/>
            </a:pPr>
            <a:endParaRPr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96" name="Shape 96"/>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rgbClr val="000000"/>
              </a:buClr>
              <a:buSzPts val="700"/>
              <a:buFont typeface="Arial"/>
              <a:buNone/>
            </a:pPr>
            <a:r>
              <a:rPr lang="en-US" sz="7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Work licensed under Creative Commons Attribution-</a:t>
            </a:r>
            <a:r>
              <a:rPr lang="en-US" sz="70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NoDerivatives</a:t>
            </a:r>
            <a:r>
              <a:rPr lang="en-US" sz="7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4.0 International License. By Growth Institute Inc. For a copy of this license, http://</a:t>
            </a:r>
            <a:r>
              <a:rPr lang="en-US" sz="70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creativecommons.org</a:t>
            </a:r>
            <a:r>
              <a:rPr lang="en-US" sz="7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/licenses/by-</a:t>
            </a:r>
            <a:r>
              <a:rPr lang="en-US" sz="700" dirty="0" err="1">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nd</a:t>
            </a:r>
            <a:r>
              <a:rPr lang="en-US" sz="7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/4.0/ </a:t>
            </a:r>
            <a:br>
              <a:rPr lang="en-US" sz="7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7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Rev 1.0 2018-07-06  </a:t>
            </a:r>
            <a:r>
              <a:rPr lang="en-US" sz="700" b="1"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TO LEARN HOW TO USE THIS TOOL, VISIT </a:t>
            </a:r>
            <a:r>
              <a:rPr lang="en-US" sz="700" b="1" dirty="0" err="1">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www.growthinstitute.com</a:t>
            </a:r>
            <a:r>
              <a:rPr lang="en-US" sz="700" b="1"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a:t>
            </a:r>
            <a:r>
              <a:rPr lang="en-US" sz="700" b="1" dirty="0" err="1">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exo</a:t>
            </a:r>
            <a:r>
              <a:rPr lang="en-US" sz="700" b="1" dirty="0">
                <a:solidFill>
                  <a:srgbClr val="2C3A72"/>
                </a:solidFill>
                <a:latin typeface="Open Sans" panose="020B0606030504020204" pitchFamily="34" charset="0"/>
                <a:ea typeface="Open Sans" panose="020B0606030504020204" pitchFamily="34" charset="0"/>
                <a:cs typeface="Open Sans" panose="020B0606030504020204" pitchFamily="34" charset="0"/>
                <a:sym typeface="Open Sans"/>
              </a:rPr>
              <a:t> </a:t>
            </a:r>
            <a:endParaRPr sz="70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graphicFrame>
        <p:nvGraphicFramePr>
          <p:cNvPr id="98" name="Shape 98"/>
          <p:cNvGraphicFramePr/>
          <p:nvPr>
            <p:extLst>
              <p:ext uri="{D42A27DB-BD31-4B8C-83A1-F6EECF244321}">
                <p14:modId xmlns:p14="http://schemas.microsoft.com/office/powerpoint/2010/main" val="17417986"/>
              </p:ext>
            </p:extLst>
          </p:nvPr>
        </p:nvGraphicFramePr>
        <p:xfrm>
          <a:off x="685826" y="4641011"/>
          <a:ext cx="4287315" cy="2599812"/>
        </p:xfrm>
        <a:graphic>
          <a:graphicData uri="http://schemas.openxmlformats.org/drawingml/2006/table">
            <a:tbl>
              <a:tblPr>
                <a:noFill/>
                <a:tableStyleId>{0F43F252-F800-4AFC-AEF3-E8149852491C}</a:tableStyleId>
              </a:tblPr>
              <a:tblGrid>
                <a:gridCol w="856694">
                  <a:extLst>
                    <a:ext uri="{9D8B030D-6E8A-4147-A177-3AD203B41FA5}">
                      <a16:colId xmlns:a16="http://schemas.microsoft.com/office/drawing/2014/main" val="20000"/>
                    </a:ext>
                  </a:extLst>
                </a:gridCol>
                <a:gridCol w="1819656">
                  <a:extLst>
                    <a:ext uri="{9D8B030D-6E8A-4147-A177-3AD203B41FA5}">
                      <a16:colId xmlns:a16="http://schemas.microsoft.com/office/drawing/2014/main" val="20001"/>
                    </a:ext>
                  </a:extLst>
                </a:gridCol>
                <a:gridCol w="1610965">
                  <a:extLst>
                    <a:ext uri="{9D8B030D-6E8A-4147-A177-3AD203B41FA5}">
                      <a16:colId xmlns:a16="http://schemas.microsoft.com/office/drawing/2014/main" val="20002"/>
                    </a:ext>
                  </a:extLst>
                </a:gridCol>
              </a:tblGrid>
              <a:tr h="301752">
                <a:tc>
                  <a:txBody>
                    <a:bodyPr/>
                    <a:lstStyle/>
                    <a:p>
                      <a:pPr marL="0" lvl="0" indent="0" algn="ctr">
                        <a:lnSpc>
                          <a:spcPct val="95000"/>
                        </a:lnSpc>
                        <a:spcBef>
                          <a:spcPts val="0"/>
                        </a:spcBef>
                        <a:spcAft>
                          <a:spcPts val="0"/>
                        </a:spcAft>
                        <a:buNone/>
                      </a:pPr>
                      <a:endParaRPr sz="900" b="1" i="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tc>
                  <a:txBody>
                    <a:bodyPr/>
                    <a:lstStyle/>
                    <a:p>
                      <a:pPr marL="0" lvl="0" indent="0" algn="ctr">
                        <a:lnSpc>
                          <a:spcPct val="90000"/>
                        </a:lnSpc>
                        <a:spcBef>
                          <a:spcPts val="0"/>
                        </a:spcBef>
                        <a:spcAft>
                          <a:spcPts val="0"/>
                        </a:spcAft>
                        <a:buNone/>
                      </a:pPr>
                      <a:r>
                        <a:rPr lang="en-US"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The Member </a:t>
                      </a:r>
                      <a:br>
                        <a:rPr lang="en-US"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(i.e. your customer)</a:t>
                      </a:r>
                      <a:endParaRPr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tc>
                  <a:txBody>
                    <a:bodyPr/>
                    <a:lstStyle/>
                    <a:p>
                      <a:pPr marL="0" lvl="0" indent="0" algn="ctr" rtl="0">
                        <a:lnSpc>
                          <a:spcPct val="90000"/>
                        </a:lnSpc>
                        <a:spcBef>
                          <a:spcPts val="0"/>
                        </a:spcBef>
                        <a:spcAft>
                          <a:spcPts val="0"/>
                        </a:spcAft>
                        <a:buNone/>
                      </a:pPr>
                      <a:r>
                        <a:rPr lang="en-US"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Host</a:t>
                      </a:r>
                      <a:endParaRPr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ctr">
                        <a:lnSpc>
                          <a:spcPct val="90000"/>
                        </a:lnSpc>
                        <a:spcBef>
                          <a:spcPts val="0"/>
                        </a:spcBef>
                        <a:spcAft>
                          <a:spcPts val="0"/>
                        </a:spcAft>
                        <a:buNone/>
                      </a:pPr>
                      <a:r>
                        <a:rPr lang="en-US"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(your company)</a:t>
                      </a:r>
                      <a:endParaRPr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extLst>
                  <a:ext uri="{0D108BD9-81ED-4DB2-BD59-A6C34878D82A}">
                    <a16:rowId xmlns:a16="http://schemas.microsoft.com/office/drawing/2014/main" val="10000"/>
                  </a:ext>
                </a:extLst>
              </a:tr>
              <a:tr h="1134608">
                <a:tc>
                  <a:txBody>
                    <a:bodyPr/>
                    <a:lstStyle/>
                    <a:p>
                      <a:pPr marL="0" lvl="0" indent="0" algn="ctr" rtl="0">
                        <a:lnSpc>
                          <a:spcPct val="95000"/>
                        </a:lnSpc>
                        <a:spcBef>
                          <a:spcPts val="0"/>
                        </a:spcBef>
                        <a:spcAft>
                          <a:spcPts val="0"/>
                        </a:spcAft>
                        <a:buNone/>
                      </a:pPr>
                      <a:r>
                        <a:rPr lang="en-US"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Offers to the Community</a:t>
                      </a:r>
                      <a:endParaRPr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tc>
                  <a:txBody>
                    <a:bodyPr/>
                    <a:lstStyle/>
                    <a:p>
                      <a:pPr marL="114300" lvl="0" indent="-114300" rtl="0">
                        <a:lnSpc>
                          <a:spcPct val="110000"/>
                        </a:lnSpc>
                        <a:spcBef>
                          <a:spcPts val="0"/>
                        </a:spcBef>
                        <a:spcAft>
                          <a:spcPts val="0"/>
                        </a:spcAft>
                        <a:buClr>
                          <a:srgbClr val="58595B"/>
                        </a:buClr>
                        <a:buSzPts val="900"/>
                        <a:buFont typeface="Open Sans"/>
                        <a:buChar char="●"/>
                      </a:pPr>
                      <a: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Builders</a:t>
                      </a: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create and post </a:t>
                      </a:r>
                      <a:b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their design entries</a:t>
                      </a:r>
                      <a:endParaRPr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114300" rtl="0">
                        <a:lnSpc>
                          <a:spcPct val="110000"/>
                        </a:lnSpc>
                        <a:spcBef>
                          <a:spcPts val="0"/>
                        </a:spcBef>
                        <a:spcAft>
                          <a:spcPts val="0"/>
                        </a:spcAft>
                        <a:buClr>
                          <a:srgbClr val="58595B"/>
                        </a:buClr>
                        <a:buSzPts val="900"/>
                        <a:buFont typeface="Open Sans"/>
                        <a:buChar char="●"/>
                      </a:pPr>
                      <a: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Enthusiasts</a:t>
                      </a: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view, vote and share to other sites; offer feedback and ideas on designs; buy winning sets</a:t>
                      </a:r>
                      <a:endParaRPr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T="9144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noFill/>
                  </a:tcPr>
                </a:tc>
                <a:tc>
                  <a:txBody>
                    <a:bodyPr/>
                    <a:lstStyle/>
                    <a:p>
                      <a:pPr marL="114300" lvl="0" indent="-114300" rtl="0">
                        <a:lnSpc>
                          <a:spcPct val="110000"/>
                        </a:lnSpc>
                        <a:spcBef>
                          <a:spcPts val="0"/>
                        </a:spcBef>
                        <a:spcAft>
                          <a:spcPts val="0"/>
                        </a:spcAft>
                        <a:buClr>
                          <a:srgbClr val="58595B"/>
                        </a:buClr>
                        <a:buSzPts val="900"/>
                        <a:buFont typeface="Open Sans"/>
                        <a:buChar char="●"/>
                      </a:pPr>
                      <a: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1% net sales </a:t>
                      </a:r>
                      <a:b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on winning sets </a:t>
                      </a:r>
                      <a:endParaRPr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114300" rtl="0">
                        <a:lnSpc>
                          <a:spcPct val="110000"/>
                        </a:lnSpc>
                        <a:spcBef>
                          <a:spcPts val="0"/>
                        </a:spcBef>
                        <a:spcAft>
                          <a:spcPts val="0"/>
                        </a:spcAft>
                        <a:buClr>
                          <a:srgbClr val="58595B"/>
                        </a:buClr>
                        <a:buSzPts val="900"/>
                        <a:buFont typeface="Open Sans"/>
                        <a:buChar char="●"/>
                      </a:pP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Prizes, recognition, involvement</a:t>
                      </a:r>
                      <a:endParaRPr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114300" rtl="0">
                        <a:lnSpc>
                          <a:spcPct val="110000"/>
                        </a:lnSpc>
                        <a:spcBef>
                          <a:spcPts val="0"/>
                        </a:spcBef>
                        <a:spcAft>
                          <a:spcPts val="0"/>
                        </a:spcAft>
                        <a:buClr>
                          <a:srgbClr val="58595B"/>
                        </a:buClr>
                        <a:buSzPts val="900"/>
                        <a:buFont typeface="Open Sans"/>
                        <a:buChar char="●"/>
                      </a:pP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Community forum </a:t>
                      </a:r>
                      <a:endParaRPr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114300" rtl="0">
                        <a:lnSpc>
                          <a:spcPct val="110000"/>
                        </a:lnSpc>
                        <a:spcBef>
                          <a:spcPts val="0"/>
                        </a:spcBef>
                        <a:spcAft>
                          <a:spcPts val="0"/>
                        </a:spcAft>
                        <a:buClr>
                          <a:srgbClr val="58595B"/>
                        </a:buClr>
                        <a:buSzPts val="900"/>
                        <a:buFont typeface="Open Sans"/>
                        <a:buChar char="●"/>
                      </a:pP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Implied: job opportunity?</a:t>
                      </a:r>
                      <a:endParaRPr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T="9144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noFill/>
                  </a:tcPr>
                </a:tc>
                <a:extLst>
                  <a:ext uri="{0D108BD9-81ED-4DB2-BD59-A6C34878D82A}">
                    <a16:rowId xmlns:a16="http://schemas.microsoft.com/office/drawing/2014/main" val="10001"/>
                  </a:ext>
                </a:extLst>
              </a:tr>
              <a:tr h="1163452">
                <a:tc>
                  <a:txBody>
                    <a:bodyPr/>
                    <a:lstStyle/>
                    <a:p>
                      <a:pPr marL="0" lvl="0" indent="0" algn="ctr" rtl="0">
                        <a:lnSpc>
                          <a:spcPct val="95000"/>
                        </a:lnSpc>
                        <a:spcBef>
                          <a:spcPts val="0"/>
                        </a:spcBef>
                        <a:spcAft>
                          <a:spcPts val="0"/>
                        </a:spcAft>
                        <a:buNone/>
                      </a:pPr>
                      <a:r>
                        <a:rPr lang="en-US"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rPr>
                        <a:t>Needs from the Community / Company</a:t>
                      </a:r>
                      <a:endParaRPr sz="900" b="1" kern="800" spc="-30" baseline="0" dirty="0">
                        <a:solidFill>
                          <a:srgbClr val="6D266E"/>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tc>
                  <a:txBody>
                    <a:bodyPr/>
                    <a:lstStyle/>
                    <a:p>
                      <a:pPr marL="114300" lvl="0" indent="-114300" rtl="0">
                        <a:lnSpc>
                          <a:spcPct val="110000"/>
                        </a:lnSpc>
                        <a:spcBef>
                          <a:spcPts val="0"/>
                        </a:spcBef>
                        <a:spcAft>
                          <a:spcPts val="0"/>
                        </a:spcAft>
                        <a:buClr>
                          <a:srgbClr val="58595B"/>
                        </a:buClr>
                        <a:buSzPts val="900"/>
                        <a:buFont typeface="Open Sans"/>
                        <a:buChar char="●"/>
                      </a:pPr>
                      <a: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Builders</a:t>
                      </a: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feedback, votes, recognition, prizes; </a:t>
                      </a:r>
                      <a:b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b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commercial deal</a:t>
                      </a:r>
                      <a:endParaRPr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114300" rtl="0">
                        <a:lnSpc>
                          <a:spcPct val="110000"/>
                        </a:lnSpc>
                        <a:spcBef>
                          <a:spcPts val="0"/>
                        </a:spcBef>
                        <a:spcAft>
                          <a:spcPts val="0"/>
                        </a:spcAft>
                        <a:buClr>
                          <a:srgbClr val="58595B"/>
                        </a:buClr>
                        <a:buSzPts val="900"/>
                        <a:buFont typeface="Open Sans"/>
                        <a:buChar char="●"/>
                      </a:pPr>
                      <a: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Enthusiasts</a:t>
                      </a: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 belonging; involvement; ideas for their own models; access to new Lego Sets they influenced</a:t>
                      </a:r>
                      <a:endParaRPr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T="9144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noFill/>
                  </a:tcPr>
                </a:tc>
                <a:tc>
                  <a:txBody>
                    <a:bodyPr/>
                    <a:lstStyle/>
                    <a:p>
                      <a:pPr marL="114300" lvl="0" indent="-114300" rtl="0">
                        <a:lnSpc>
                          <a:spcPct val="110000"/>
                        </a:lnSpc>
                        <a:spcBef>
                          <a:spcPts val="0"/>
                        </a:spcBef>
                        <a:spcAft>
                          <a:spcPts val="0"/>
                        </a:spcAft>
                        <a:buClr>
                          <a:srgbClr val="58595B"/>
                        </a:buClr>
                        <a:buSzPts val="900"/>
                        <a:buFont typeface="Open Sans"/>
                        <a:buChar char="●"/>
                      </a:pP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Builders AND enthusiasts</a:t>
                      </a:r>
                      <a:endParaRPr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114300" rtl="0">
                        <a:lnSpc>
                          <a:spcPct val="110000"/>
                        </a:lnSpc>
                        <a:spcBef>
                          <a:spcPts val="0"/>
                        </a:spcBef>
                        <a:spcAft>
                          <a:spcPts val="0"/>
                        </a:spcAft>
                        <a:buClr>
                          <a:srgbClr val="58595B"/>
                        </a:buClr>
                        <a:buSzPts val="900"/>
                        <a:buFont typeface="Open Sans"/>
                        <a:buChar char="●"/>
                      </a:pPr>
                      <a: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New product ideas</a:t>
                      </a:r>
                      <a:endParaRPr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114300" rtl="0">
                        <a:lnSpc>
                          <a:spcPct val="110000"/>
                        </a:lnSpc>
                        <a:spcBef>
                          <a:spcPts val="0"/>
                        </a:spcBef>
                        <a:spcAft>
                          <a:spcPts val="0"/>
                        </a:spcAft>
                        <a:buClr>
                          <a:srgbClr val="58595B"/>
                        </a:buClr>
                        <a:buSzPts val="900"/>
                        <a:buFont typeface="Open Sans"/>
                        <a:buChar char="●"/>
                      </a:pPr>
                      <a: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Visibility on other online sites and communities</a:t>
                      </a:r>
                      <a:endParaRPr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114300" rtl="0">
                        <a:lnSpc>
                          <a:spcPct val="110000"/>
                        </a:lnSpc>
                        <a:spcBef>
                          <a:spcPts val="0"/>
                        </a:spcBef>
                        <a:spcAft>
                          <a:spcPts val="0"/>
                        </a:spcAft>
                        <a:buClr>
                          <a:srgbClr val="58595B"/>
                        </a:buClr>
                        <a:buSzPts val="900"/>
                        <a:buFont typeface="Open Sans"/>
                        <a:buChar char="●"/>
                      </a:pPr>
                      <a:r>
                        <a:rPr lang="en-US"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Sales/Purchases</a:t>
                      </a:r>
                      <a:endParaRPr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114300" lvl="0" indent="-114300" rtl="0">
                        <a:lnSpc>
                          <a:spcPct val="110000"/>
                        </a:lnSpc>
                        <a:spcBef>
                          <a:spcPts val="0"/>
                        </a:spcBef>
                        <a:spcAft>
                          <a:spcPts val="0"/>
                        </a:spcAft>
                        <a:buClr>
                          <a:srgbClr val="58595B"/>
                        </a:buClr>
                        <a:buSzPts val="900"/>
                        <a:buFont typeface="Open Sans"/>
                        <a:buChar char="●"/>
                      </a:pPr>
                      <a:r>
                        <a:rPr lang="en-US" sz="800"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rPr>
                        <a:t>Audition talent to recruit</a:t>
                      </a:r>
                      <a:endParaRPr sz="800" b="1" kern="800" spc="-30" baseline="0" dirty="0">
                        <a:solidFill>
                          <a:srgbClr val="58595B"/>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T="9144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graphicFrame>
        <p:nvGraphicFramePr>
          <p:cNvPr id="99" name="Shape 99"/>
          <p:cNvGraphicFramePr/>
          <p:nvPr>
            <p:extLst>
              <p:ext uri="{D42A27DB-BD31-4B8C-83A1-F6EECF244321}">
                <p14:modId xmlns:p14="http://schemas.microsoft.com/office/powerpoint/2010/main" val="1210511313"/>
              </p:ext>
            </p:extLst>
          </p:nvPr>
        </p:nvGraphicFramePr>
        <p:xfrm>
          <a:off x="5335298" y="1201101"/>
          <a:ext cx="4268382" cy="2879193"/>
        </p:xfrm>
        <a:graphic>
          <a:graphicData uri="http://schemas.openxmlformats.org/drawingml/2006/table">
            <a:tbl>
              <a:tblPr>
                <a:noFill/>
                <a:tableStyleId>{0F43F252-F800-4AFC-AEF3-E8149852491C}</a:tableStyleId>
              </a:tblPr>
              <a:tblGrid>
                <a:gridCol w="872516">
                  <a:extLst>
                    <a:ext uri="{9D8B030D-6E8A-4147-A177-3AD203B41FA5}">
                      <a16:colId xmlns:a16="http://schemas.microsoft.com/office/drawing/2014/main" val="20000"/>
                    </a:ext>
                  </a:extLst>
                </a:gridCol>
                <a:gridCol w="1688062">
                  <a:extLst>
                    <a:ext uri="{9D8B030D-6E8A-4147-A177-3AD203B41FA5}">
                      <a16:colId xmlns:a16="http://schemas.microsoft.com/office/drawing/2014/main" val="20001"/>
                    </a:ext>
                  </a:extLst>
                </a:gridCol>
                <a:gridCol w="1707804">
                  <a:extLst>
                    <a:ext uri="{9D8B030D-6E8A-4147-A177-3AD203B41FA5}">
                      <a16:colId xmlns:a16="http://schemas.microsoft.com/office/drawing/2014/main" val="20002"/>
                    </a:ext>
                  </a:extLst>
                </a:gridCol>
              </a:tblGrid>
              <a:tr h="351281">
                <a:tc>
                  <a:txBody>
                    <a:bodyPr/>
                    <a:lstStyle/>
                    <a:p>
                      <a:pPr marL="0" lvl="0" indent="0" algn="ctr" rtl="0">
                        <a:lnSpc>
                          <a:spcPct val="90000"/>
                        </a:lnSpc>
                        <a:spcBef>
                          <a:spcPts val="0"/>
                        </a:spcBef>
                        <a:spcAft>
                          <a:spcPts val="0"/>
                        </a:spcAft>
                        <a:buNone/>
                      </a:pPr>
                      <a:r>
                        <a:rPr lang="en-US" sz="900" b="1" i="1" kern="800" spc="-30" baseline="0" dirty="0">
                          <a:solidFill>
                            <a:srgbClr val="6D266E"/>
                          </a:solidFill>
                          <a:latin typeface="Open Sans"/>
                          <a:ea typeface="Open Sans"/>
                          <a:cs typeface="Open Sans"/>
                          <a:sym typeface="Open Sans"/>
                        </a:rPr>
                        <a:t>Your community</a:t>
                      </a:r>
                      <a:endParaRPr sz="900" b="1" i="1" kern="800" spc="-30" baseline="0" dirty="0">
                        <a:solidFill>
                          <a:srgbClr val="6D266E"/>
                        </a:solidFill>
                        <a:latin typeface="Open Sans"/>
                        <a:ea typeface="Open Sans"/>
                        <a:cs typeface="Open Sans"/>
                        <a:sym typeface="Open Sans"/>
                      </a:endParaRPr>
                    </a:p>
                  </a:txBody>
                  <a:tcPr marL="91425" marR="91425"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tc>
                  <a:txBody>
                    <a:bodyPr/>
                    <a:lstStyle/>
                    <a:p>
                      <a:pPr marL="0" lvl="0" indent="0" algn="ctr" rtl="0">
                        <a:lnSpc>
                          <a:spcPct val="90000"/>
                        </a:lnSpc>
                        <a:spcBef>
                          <a:spcPts val="0"/>
                        </a:spcBef>
                        <a:spcAft>
                          <a:spcPts val="0"/>
                        </a:spcAft>
                        <a:buNone/>
                      </a:pPr>
                      <a:r>
                        <a:rPr lang="en-US" sz="900" b="1" kern="800" spc="-30" baseline="0" dirty="0">
                          <a:solidFill>
                            <a:srgbClr val="6D266E"/>
                          </a:solidFill>
                          <a:latin typeface="Open Sans"/>
                          <a:ea typeface="Open Sans"/>
                          <a:cs typeface="Open Sans"/>
                          <a:sym typeface="Open Sans"/>
                        </a:rPr>
                        <a:t>The Member </a:t>
                      </a:r>
                      <a:br>
                        <a:rPr lang="en-US" sz="900" b="1" kern="800" spc="-30" baseline="0" dirty="0">
                          <a:solidFill>
                            <a:srgbClr val="6D266E"/>
                          </a:solidFill>
                          <a:latin typeface="Open Sans"/>
                          <a:ea typeface="Open Sans"/>
                          <a:cs typeface="Open Sans"/>
                          <a:sym typeface="Open Sans"/>
                        </a:rPr>
                      </a:br>
                      <a:r>
                        <a:rPr lang="en-US" sz="900" b="1" kern="800" spc="-30" baseline="0" dirty="0">
                          <a:solidFill>
                            <a:srgbClr val="6D266E"/>
                          </a:solidFill>
                          <a:latin typeface="Open Sans"/>
                          <a:ea typeface="Open Sans"/>
                          <a:cs typeface="Open Sans"/>
                          <a:sym typeface="Open Sans"/>
                        </a:rPr>
                        <a:t>(i.e. your customer)</a:t>
                      </a:r>
                      <a:endParaRPr sz="900" b="1" kern="800" spc="-30" baseline="0" dirty="0">
                        <a:solidFill>
                          <a:srgbClr val="6D266E"/>
                        </a:solidFill>
                        <a:latin typeface="Open Sans"/>
                        <a:ea typeface="Open Sans"/>
                        <a:cs typeface="Open Sans"/>
                        <a:sym typeface="Open Sans"/>
                      </a:endParaRPr>
                    </a:p>
                  </a:txBody>
                  <a:tcPr marL="91425" marR="91425"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tc>
                  <a:txBody>
                    <a:bodyPr/>
                    <a:lstStyle/>
                    <a:p>
                      <a:pPr marL="0" lvl="0" indent="0" algn="ctr" rtl="0">
                        <a:lnSpc>
                          <a:spcPct val="90000"/>
                        </a:lnSpc>
                        <a:spcBef>
                          <a:spcPts val="0"/>
                        </a:spcBef>
                        <a:spcAft>
                          <a:spcPts val="0"/>
                        </a:spcAft>
                        <a:buNone/>
                      </a:pPr>
                      <a:r>
                        <a:rPr lang="en-US" sz="900" b="1" kern="800" spc="-30" baseline="0" dirty="0">
                          <a:solidFill>
                            <a:srgbClr val="6D266E"/>
                          </a:solidFill>
                          <a:latin typeface="Open Sans"/>
                          <a:ea typeface="Open Sans"/>
                          <a:cs typeface="Open Sans"/>
                          <a:sym typeface="Open Sans"/>
                        </a:rPr>
                        <a:t>Host</a:t>
                      </a:r>
                      <a:endParaRPr sz="900" b="1" kern="800" spc="-30" baseline="0" dirty="0">
                        <a:solidFill>
                          <a:srgbClr val="6D266E"/>
                        </a:solidFill>
                        <a:latin typeface="Open Sans"/>
                        <a:ea typeface="Open Sans"/>
                        <a:cs typeface="Open Sans"/>
                        <a:sym typeface="Open Sans"/>
                      </a:endParaRPr>
                    </a:p>
                    <a:p>
                      <a:pPr marL="0" lvl="0" indent="0" algn="ctr" rtl="0">
                        <a:lnSpc>
                          <a:spcPct val="90000"/>
                        </a:lnSpc>
                        <a:spcBef>
                          <a:spcPts val="0"/>
                        </a:spcBef>
                        <a:spcAft>
                          <a:spcPts val="0"/>
                        </a:spcAft>
                        <a:buNone/>
                      </a:pPr>
                      <a:r>
                        <a:rPr lang="en-US" sz="900" b="1" kern="800" spc="-30" baseline="0" dirty="0">
                          <a:solidFill>
                            <a:srgbClr val="6D266E"/>
                          </a:solidFill>
                          <a:latin typeface="Open Sans"/>
                          <a:ea typeface="Open Sans"/>
                          <a:cs typeface="Open Sans"/>
                          <a:sym typeface="Open Sans"/>
                        </a:rPr>
                        <a:t>(your company)</a:t>
                      </a:r>
                      <a:endParaRPr sz="900" b="1" kern="800" spc="-30" baseline="0" dirty="0">
                        <a:solidFill>
                          <a:srgbClr val="6D266E"/>
                        </a:solidFill>
                        <a:latin typeface="Open Sans"/>
                        <a:ea typeface="Open Sans"/>
                        <a:cs typeface="Open Sans"/>
                        <a:sym typeface="Open Sans"/>
                      </a:endParaRPr>
                    </a:p>
                  </a:txBody>
                  <a:tcPr marL="91425" marR="91425"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extLst>
                  <a:ext uri="{0D108BD9-81ED-4DB2-BD59-A6C34878D82A}">
                    <a16:rowId xmlns:a16="http://schemas.microsoft.com/office/drawing/2014/main" val="10000"/>
                  </a:ext>
                </a:extLst>
              </a:tr>
              <a:tr h="1263956">
                <a:tc>
                  <a:txBody>
                    <a:bodyPr/>
                    <a:lstStyle/>
                    <a:p>
                      <a:pPr marL="0" lvl="0" indent="0" algn="ctr" rtl="0">
                        <a:lnSpc>
                          <a:spcPct val="95000"/>
                        </a:lnSpc>
                        <a:spcBef>
                          <a:spcPts val="0"/>
                        </a:spcBef>
                        <a:spcAft>
                          <a:spcPts val="0"/>
                        </a:spcAft>
                        <a:buNone/>
                      </a:pPr>
                      <a:r>
                        <a:rPr lang="en-US" sz="900" b="1" kern="800" spc="-30" baseline="0" dirty="0">
                          <a:solidFill>
                            <a:srgbClr val="6D266E"/>
                          </a:solidFill>
                          <a:latin typeface="Open Sans"/>
                          <a:ea typeface="Open Sans"/>
                          <a:cs typeface="Open Sans"/>
                          <a:sym typeface="Open Sans"/>
                        </a:rPr>
                        <a:t>Offers to the Community</a:t>
                      </a:r>
                      <a:endParaRPr sz="900" b="1" kern="800" spc="-30" baseline="0" dirty="0">
                        <a:solidFill>
                          <a:srgbClr val="6D266E"/>
                        </a:solidFill>
                        <a:latin typeface="Open Sans"/>
                        <a:ea typeface="Open Sans"/>
                        <a:cs typeface="Open Sans"/>
                        <a:sym typeface="Open Sans"/>
                      </a:endParaRPr>
                    </a:p>
                  </a:txBody>
                  <a:tcPr marL="91425" marR="91425"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tc>
                  <a:txBody>
                    <a:bodyPr/>
                    <a:lstStyle/>
                    <a:p>
                      <a:pPr marL="0" lvl="0" indent="0" rtl="0">
                        <a:lnSpc>
                          <a:spcPct val="95000"/>
                        </a:lnSpc>
                        <a:spcBef>
                          <a:spcPts val="0"/>
                        </a:spcBef>
                        <a:spcAft>
                          <a:spcPts val="0"/>
                        </a:spcAft>
                        <a:buNone/>
                      </a:pPr>
                      <a:endParaRPr sz="900" kern="800" spc="-30" baseline="0" dirty="0">
                        <a:solidFill>
                          <a:srgbClr val="58595B"/>
                        </a:solidFill>
                        <a:latin typeface="Open Sans"/>
                        <a:ea typeface="Open Sans"/>
                        <a:cs typeface="Open Sans"/>
                        <a:sym typeface="Open Sans"/>
                      </a:endParaRPr>
                    </a:p>
                  </a:txBody>
                  <a:tcPr marL="91425" marR="91425"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rtl="0">
                        <a:lnSpc>
                          <a:spcPct val="95000"/>
                        </a:lnSpc>
                        <a:spcBef>
                          <a:spcPts val="0"/>
                        </a:spcBef>
                        <a:spcAft>
                          <a:spcPts val="0"/>
                        </a:spcAft>
                        <a:buNone/>
                      </a:pPr>
                      <a:endParaRPr kern="800" spc="-30" baseline="0"/>
                    </a:p>
                  </a:txBody>
                  <a:tcPr marL="91425" marR="91425"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1"/>
                  </a:ext>
                </a:extLst>
              </a:tr>
              <a:tr h="1263956">
                <a:tc>
                  <a:txBody>
                    <a:bodyPr/>
                    <a:lstStyle/>
                    <a:p>
                      <a:pPr marL="0" lvl="0" indent="0" algn="ctr" rtl="0">
                        <a:lnSpc>
                          <a:spcPct val="95000"/>
                        </a:lnSpc>
                        <a:spcBef>
                          <a:spcPts val="0"/>
                        </a:spcBef>
                        <a:spcAft>
                          <a:spcPts val="0"/>
                        </a:spcAft>
                        <a:buNone/>
                      </a:pPr>
                      <a:r>
                        <a:rPr lang="en-US" sz="900" b="1" kern="800" spc="-30" baseline="0" dirty="0">
                          <a:solidFill>
                            <a:srgbClr val="6D266E"/>
                          </a:solidFill>
                          <a:latin typeface="Open Sans"/>
                          <a:ea typeface="Open Sans"/>
                          <a:cs typeface="Open Sans"/>
                          <a:sym typeface="Open Sans"/>
                        </a:rPr>
                        <a:t>Needs from the Community / Company</a:t>
                      </a:r>
                      <a:endParaRPr sz="900" b="1" kern="800" spc="-30" baseline="0" dirty="0">
                        <a:solidFill>
                          <a:srgbClr val="6D266E"/>
                        </a:solidFill>
                        <a:latin typeface="Open Sans"/>
                        <a:ea typeface="Open Sans"/>
                        <a:cs typeface="Open Sans"/>
                        <a:sym typeface="Open Sans"/>
                      </a:endParaRPr>
                    </a:p>
                  </a:txBody>
                  <a:tcPr marL="91425" marR="91425"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solidFill>
                      <a:srgbClr val="EFE6EF"/>
                    </a:solidFill>
                  </a:tcPr>
                </a:tc>
                <a:tc>
                  <a:txBody>
                    <a:bodyPr/>
                    <a:lstStyle/>
                    <a:p>
                      <a:pPr marL="0" lvl="0" indent="0" rtl="0">
                        <a:lnSpc>
                          <a:spcPct val="95000"/>
                        </a:lnSpc>
                        <a:spcBef>
                          <a:spcPts val="0"/>
                        </a:spcBef>
                        <a:spcAft>
                          <a:spcPts val="0"/>
                        </a:spcAft>
                        <a:buNone/>
                      </a:pPr>
                      <a:endParaRPr kern="800" spc="-30" baseline="0" dirty="0"/>
                    </a:p>
                  </a:txBody>
                  <a:tcPr marL="91425" marR="91425"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noFill/>
                  </a:tcPr>
                </a:tc>
                <a:tc>
                  <a:txBody>
                    <a:bodyPr/>
                    <a:lstStyle/>
                    <a:p>
                      <a:pPr marL="0" lvl="0" indent="0" rtl="0">
                        <a:lnSpc>
                          <a:spcPct val="95000"/>
                        </a:lnSpc>
                        <a:spcBef>
                          <a:spcPts val="0"/>
                        </a:spcBef>
                        <a:spcAft>
                          <a:spcPts val="0"/>
                        </a:spcAft>
                        <a:buNone/>
                      </a:pPr>
                      <a:endParaRPr kern="800" spc="-30" baseline="0" dirty="0"/>
                    </a:p>
                  </a:txBody>
                  <a:tcPr marL="91425" marR="91425" marT="0" marB="0"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sp>
        <p:nvSpPr>
          <p:cNvPr id="2" name="TextBox 1"/>
          <p:cNvSpPr txBox="1"/>
          <p:nvPr/>
        </p:nvSpPr>
        <p:spPr>
          <a:xfrm>
            <a:off x="5330970" y="4259349"/>
            <a:ext cx="4259482" cy="2529923"/>
          </a:xfrm>
          <a:prstGeom prst="rect">
            <a:avLst/>
          </a:prstGeom>
          <a:noFill/>
        </p:spPr>
        <p:txBody>
          <a:bodyPr wrap="square" lIns="0" tIns="0" rIns="0" bIns="0" rtlCol="0">
            <a:spAutoFit/>
          </a:bodyPr>
          <a:lstStyle/>
          <a:p>
            <a:pPr>
              <a:spcAft>
                <a:spcPts val="600"/>
              </a:spcAft>
            </a:pPr>
            <a:r>
              <a:rPr lang="en-US" sz="1100" b="1" kern="800" spc="-30" dirty="0">
                <a:solidFill>
                  <a:srgbClr val="6D266E"/>
                </a:solidFill>
                <a:latin typeface="Open Sans" panose="020B0606030504020204" pitchFamily="34" charset="0"/>
                <a:ea typeface="Open Sans" panose="020B0606030504020204" pitchFamily="34" charset="0"/>
                <a:cs typeface="Open Sans" panose="020B0606030504020204" pitchFamily="34" charset="0"/>
              </a:rPr>
              <a:t>Community and Crowd - Checklist for Success*</a:t>
            </a:r>
          </a:p>
          <a:p>
            <a:pPr marL="344488" lvl="2" indent="-171450">
              <a:lnSpc>
                <a:spcPct val="90000"/>
              </a:lnSpc>
              <a:spcAft>
                <a:spcPts val="600"/>
              </a:spcAft>
              <a:buClr>
                <a:srgbClr val="6D266E"/>
              </a:buClr>
              <a:buFont typeface="Wingdings" charset="2"/>
              <a:buChar char="q"/>
            </a:pP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Are we using our MTP to attract and drive community and crowd engagement globally?</a:t>
            </a:r>
          </a:p>
          <a:p>
            <a:pPr marL="344488" lvl="2" indent="-171450">
              <a:lnSpc>
                <a:spcPct val="90000"/>
              </a:lnSpc>
              <a:spcAft>
                <a:spcPts val="600"/>
              </a:spcAft>
              <a:buClr>
                <a:srgbClr val="6D266E"/>
              </a:buClr>
              <a:buFont typeface="Wingdings" charset="2"/>
              <a:buChar char="q"/>
            </a:pP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Are the MTPs or purpose statements of individual community members </a:t>
            </a:r>
            <a:b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b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in alignment with ours?</a:t>
            </a:r>
          </a:p>
          <a:p>
            <a:pPr marL="344488" lvl="2" indent="-171450">
              <a:lnSpc>
                <a:spcPct val="90000"/>
              </a:lnSpc>
              <a:spcAft>
                <a:spcPts val="600"/>
              </a:spcAft>
              <a:buClr>
                <a:srgbClr val="6D266E"/>
              </a:buClr>
              <a:buFont typeface="Wingdings" charset="2"/>
              <a:buChar char="q"/>
            </a:pP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Is our community engaged and participating in creating value?</a:t>
            </a:r>
          </a:p>
          <a:p>
            <a:pPr marL="344488" lvl="2" indent="-171450">
              <a:lnSpc>
                <a:spcPct val="90000"/>
              </a:lnSpc>
              <a:spcAft>
                <a:spcPts val="600"/>
              </a:spcAft>
              <a:buClr>
                <a:srgbClr val="6D266E"/>
              </a:buClr>
              <a:buFont typeface="Wingdings" charset="2"/>
              <a:buChar char="q"/>
            </a:pP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Are we using </a:t>
            </a:r>
            <a:r>
              <a:rPr lang="en-US" sz="900" kern="800" dirty="0">
                <a:solidFill>
                  <a:srgbClr val="58595B"/>
                </a:solidFill>
                <a:latin typeface="Open Sans" panose="020B0606030504020204" pitchFamily="34" charset="0"/>
                <a:ea typeface="Open Sans" panose="020B0606030504020204" pitchFamily="34" charset="0"/>
                <a:cs typeface="Open Sans" panose="020B0606030504020204" pitchFamily="34" charset="0"/>
                <a:hlinkClick r:id="rId4"/>
              </a:rPr>
              <a:t>gamification</a:t>
            </a: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 to increase engagement within the community?</a:t>
            </a:r>
          </a:p>
          <a:p>
            <a:pPr marL="344488" lvl="2" indent="-171450">
              <a:lnSpc>
                <a:spcPct val="90000"/>
              </a:lnSpc>
              <a:spcAft>
                <a:spcPts val="600"/>
              </a:spcAft>
              <a:buClr>
                <a:srgbClr val="6D266E"/>
              </a:buClr>
              <a:buFont typeface="Wingdings" charset="2"/>
              <a:buChar char="q"/>
            </a:pP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Have we established thresholds and clear expectations for our participating community and crowd members?</a:t>
            </a:r>
          </a:p>
          <a:p>
            <a:pPr marL="344488" lvl="2" indent="-171450">
              <a:lnSpc>
                <a:spcPct val="90000"/>
              </a:lnSpc>
              <a:spcAft>
                <a:spcPts val="600"/>
              </a:spcAft>
              <a:buClr>
                <a:srgbClr val="6D266E"/>
              </a:buClr>
              <a:buFont typeface="Wingdings" charset="2"/>
              <a:buChar char="q"/>
            </a:pP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Have we attracted first-movers in the field, including those </a:t>
            </a:r>
            <a:b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b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with expertise that is scarce?</a:t>
            </a:r>
          </a:p>
          <a:p>
            <a:pPr marL="344488" lvl="2" indent="-171450">
              <a:lnSpc>
                <a:spcPct val="90000"/>
              </a:lnSpc>
              <a:spcAft>
                <a:spcPts val="600"/>
              </a:spcAft>
              <a:buClr>
                <a:srgbClr val="6D266E"/>
              </a:buClr>
              <a:buFont typeface="Wingdings" charset="2"/>
              <a:buChar char="q"/>
            </a:pP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Are we receiving product/service feedback and market insight </a:t>
            </a:r>
            <a:b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b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from our community and crowd?</a:t>
            </a:r>
          </a:p>
          <a:p>
            <a:pPr marL="344488" lvl="2" indent="-171450">
              <a:lnSpc>
                <a:spcPct val="90000"/>
              </a:lnSpc>
              <a:spcAft>
                <a:spcPts val="600"/>
              </a:spcAft>
              <a:buClr>
                <a:srgbClr val="6D266E"/>
              </a:buClr>
              <a:buFont typeface="Wingdings" charset="2"/>
              <a:buChar char="q"/>
            </a:pPr>
            <a:r>
              <a:rPr lang="en-US" sz="9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Do we offer performance and engagement incentive prizes to move individuals from crowd into community?</a:t>
            </a:r>
          </a:p>
        </p:txBody>
      </p:sp>
      <p:sp>
        <p:nvSpPr>
          <p:cNvPr id="4" name="TextBox 3"/>
          <p:cNvSpPr txBox="1"/>
          <p:nvPr/>
        </p:nvSpPr>
        <p:spPr>
          <a:xfrm>
            <a:off x="5330968" y="6905279"/>
            <a:ext cx="4259484" cy="369332"/>
          </a:xfrm>
          <a:prstGeom prst="rect">
            <a:avLst/>
          </a:prstGeom>
          <a:noFill/>
        </p:spPr>
        <p:txBody>
          <a:bodyPr wrap="square" lIns="0" tIns="0" rIns="0" bIns="0" rtlCol="0">
            <a:spAutoFit/>
          </a:bodyPr>
          <a:lstStyle/>
          <a:p>
            <a:pPr marL="58738" indent="-50800"/>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*From </a:t>
            </a:r>
            <a:r>
              <a:rPr lang="en-US" sz="800" i="1" u="sng"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hlinkClick r:id="rId5"/>
              </a:rPr>
              <a:t>Exponential Transformation</a:t>
            </a:r>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hlinkClick r:id="rId5"/>
              </a:rPr>
              <a:t> </a:t>
            </a:r>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 </a:t>
            </a:r>
            <a:r>
              <a:rPr lang="en-US" sz="800" i="1"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The Ultimate Playbook to Evolve Your Business and Change the World for the Better</a:t>
            </a:r>
            <a:r>
              <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rPr>
              <a:t> ©2018 by Francisco Palao, Michelle Lapierre and Salim Ismail. Used with permission. </a:t>
            </a:r>
            <a:r>
              <a:rPr lang="en-US" sz="800" kern="800" spc="-30" dirty="0" err="1">
                <a:solidFill>
                  <a:srgbClr val="58595B"/>
                </a:solidFill>
                <a:latin typeface="Open Sans" panose="020B0606030504020204" pitchFamily="34" charset="0"/>
                <a:ea typeface="Open Sans" panose="020B0606030504020204" pitchFamily="34" charset="0"/>
                <a:cs typeface="Open Sans" panose="020B0606030504020204" pitchFamily="34" charset="0"/>
                <a:hlinkClick r:id="rId6"/>
              </a:rPr>
              <a:t>ExOFoundation.net</a:t>
            </a:r>
            <a:endParaRPr lang="en-US" sz="800" kern="800" spc="-30" dirty="0">
              <a:solidFill>
                <a:srgbClr val="58595B"/>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Shape 86">
            <a:extLst>
              <a:ext uri="{FF2B5EF4-FFF2-40B4-BE49-F238E27FC236}">
                <a16:creationId xmlns:a16="http://schemas.microsoft.com/office/drawing/2014/main" id="{1D6B42D8-19F2-1D4A-B399-D97407DE0EDD}"/>
              </a:ext>
            </a:extLst>
          </p:cNvPr>
          <p:cNvPicPr preferRelativeResize="0">
            <a:picLocks noChangeAspect="1"/>
          </p:cNvPicPr>
          <p:nvPr/>
        </p:nvPicPr>
        <p:blipFill>
          <a:blip r:embed="rId7">
            <a:alphaModFix/>
          </a:blip>
          <a:stretch>
            <a:fillRect/>
          </a:stretch>
        </p:blipFill>
        <p:spPr>
          <a:xfrm>
            <a:off x="692928" y="4648398"/>
            <a:ext cx="841537" cy="29434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7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1888</TotalTime>
  <Words>887</Words>
  <Application>Microsoft Macintosh PowerPoint</Application>
  <PresentationFormat>Custom</PresentationFormat>
  <Paragraphs>77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Open Sans</vt:lpstr>
      <vt:lpstr>Calibri</vt:lpstr>
      <vt:lpstr>Arial</vt:lpstr>
      <vt:lpstr>Wingdings</vt:lpstr>
      <vt:lpstr>Office Theme</vt:lpstr>
      <vt:lpstr>PowerPoint Presentation</vt:lpstr>
      <vt:lpstr>PowerPoint Presentation</vt:lpstr>
    </vt:vector>
  </TitlesOfParts>
  <Manager/>
  <Company>growthinstitute.com</Company>
  <LinksUpToDate>false</LinksUpToDate>
  <SharedDoc>false</SharedDoc>
  <HyperlinkBase/>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ExO Tools Community and Crowd</dc:title>
  <dc:subject>ExO Tools</dc:subject>
  <dc:creator>Ann and Gary Ralston</dc:creator>
  <cp:keywords/>
  <dc:description>Gazelles Growth Institute - ExO Tools Community and Crowd
Form created/curated for Gazelles Growth Institute (growthinstitute.com) by Ann and Gary Ralston (ralstonconsulting.com)
TO LEARN HOW TO USE THIS TOOL, VISIT www.growthinstitute.com/exo
Thanks to our contributors: 
Alex Faust
Andrea Argomedo-Halliday
Ann Ralston
Bill Johnston
Debbie Slye
Gary Ralston
Kent Langley
Paul Epping
Péter Kristóf
Zé Vieira
License:
Work licensed under Creative Commons Attribution-NoDerivatives 4.0 International License. By Growth Institute Inc. For a copy of this license, http://creativecommons.org/licenses/by-nd/4.0/ _x000b_Rev 1.0 2018-07-06   
Repositories:
	•	GITHUB - https://github.com/exofoundation/ExO-Tool-Kit/releases
	•	GGI Internal Archives
	•	https://info.growthinstitute.com/community-and-crowd-tool
	•	NEW ExOLever</dc:description>
  <cp:lastModifiedBy>Gary Ralston</cp:lastModifiedBy>
  <cp:revision>27</cp:revision>
  <cp:lastPrinted>2018-07-11T06:02:15Z</cp:lastPrinted>
  <dcterms:modified xsi:type="dcterms:W3CDTF">2018-07-11T06:24:56Z</dcterms:modified>
  <cp:category/>
</cp:coreProperties>
</file>