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
  </p:notesMasterIdLst>
  <p:sldIdLst>
    <p:sldId id="257" r:id="rId2"/>
    <p:sldId id="258" r:id="rId3"/>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04" userDrawn="1">
          <p15:clr>
            <a:srgbClr val="A4A3A4"/>
          </p15:clr>
        </p15:guide>
        <p15:guide id="2" pos="3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A5C3"/>
    <a:srgbClr val="2C3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50" autoAdjust="0"/>
    <p:restoredTop sz="94017" autoAdjust="0"/>
  </p:normalViewPr>
  <p:slideViewPr>
    <p:cSldViewPr snapToGrid="0" snapToObjects="1">
      <p:cViewPr varScale="1">
        <p:scale>
          <a:sx n="132" d="100"/>
          <a:sy n="132" d="100"/>
        </p:scale>
        <p:origin x="2424" y="160"/>
      </p:cViewPr>
      <p:guideLst>
        <p:guide orient="horz" pos="1104"/>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369350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t>Contributors:</a:t>
            </a:r>
          </a:p>
          <a:p>
            <a:pPr marL="0" lvl="0" indent="0">
              <a:spcBef>
                <a:spcPts val="0"/>
              </a:spcBef>
              <a:spcAft>
                <a:spcPts val="0"/>
              </a:spcAft>
              <a:buNone/>
            </a:pPr>
            <a:r>
              <a:rPr lang="en-US" dirty="0"/>
              <a:t>Alex Faust</a:t>
            </a:r>
          </a:p>
          <a:p>
            <a:pPr marL="0" lvl="0" indent="0" rtl="0">
              <a:spcBef>
                <a:spcPts val="0"/>
              </a:spcBef>
              <a:spcAft>
                <a:spcPts val="0"/>
              </a:spcAft>
              <a:buNone/>
            </a:pPr>
            <a:r>
              <a:rPr lang="en-US" dirty="0"/>
              <a:t>Ann Ralston</a:t>
            </a:r>
          </a:p>
          <a:p>
            <a:pPr marL="0" lvl="0" indent="0" rtl="0">
              <a:spcBef>
                <a:spcPts val="0"/>
              </a:spcBef>
              <a:spcAft>
                <a:spcPts val="0"/>
              </a:spcAft>
              <a:buNone/>
            </a:pPr>
            <a:r>
              <a:rPr lang="en-US" dirty="0"/>
              <a:t>Gary Ralston</a:t>
            </a:r>
          </a:p>
          <a:p>
            <a:pPr marL="0" lvl="0" indent="0" rtl="0">
              <a:spcBef>
                <a:spcPts val="0"/>
              </a:spcBef>
              <a:spcAft>
                <a:spcPts val="0"/>
              </a:spcAft>
              <a:buNone/>
            </a:pPr>
            <a:r>
              <a:rPr lang="en-US" dirty="0"/>
              <a:t>Kent Langley</a:t>
            </a:r>
          </a:p>
          <a:p>
            <a:pPr marL="0" lvl="0" indent="0">
              <a:spcBef>
                <a:spcPts val="0"/>
              </a:spcBef>
              <a:spcAft>
                <a:spcPts val="0"/>
              </a:spcAft>
              <a:buNone/>
            </a:pPr>
            <a:r>
              <a:rPr lang="en-US" dirty="0"/>
              <a:t>Kevin Allen</a:t>
            </a:r>
          </a:p>
          <a:p>
            <a:pPr marL="0" lvl="0" indent="0">
              <a:spcBef>
                <a:spcPts val="0"/>
              </a:spcBef>
              <a:spcAft>
                <a:spcPts val="0"/>
              </a:spcAft>
              <a:buNone/>
            </a:pPr>
            <a:r>
              <a:rPr lang="en-US" dirty="0" err="1"/>
              <a:t>Péter</a:t>
            </a:r>
            <a:r>
              <a:rPr lang="en-US" dirty="0"/>
              <a:t> </a:t>
            </a:r>
            <a:r>
              <a:rPr lang="en-US" dirty="0" err="1"/>
              <a:t>Kristóf</a:t>
            </a:r>
            <a:endParaRPr lang="en-US" dirty="0"/>
          </a:p>
          <a:p>
            <a:pPr marL="0" lvl="0" indent="0">
              <a:spcBef>
                <a:spcPts val="0"/>
              </a:spcBef>
              <a:spcAft>
                <a:spcPts val="0"/>
              </a:spcAft>
              <a:buNone/>
            </a:pPr>
            <a:r>
              <a:rPr lang="en-US" dirty="0"/>
              <a:t>Ralf </a:t>
            </a:r>
            <a:r>
              <a:rPr lang="en-US" dirty="0" err="1"/>
              <a:t>Bamert</a:t>
            </a:r>
            <a:endParaRPr lang="en-US" dirty="0"/>
          </a:p>
          <a:p>
            <a:pPr marL="0" lvl="0" indent="0">
              <a:spcBef>
                <a:spcPts val="0"/>
              </a:spcBef>
              <a:spcAft>
                <a:spcPts val="0"/>
              </a:spcAft>
              <a:buNone/>
            </a:pPr>
            <a:r>
              <a:rPr lang="en-US" dirty="0"/>
              <a:t>Trae Ashlie-</a:t>
            </a:r>
            <a:r>
              <a:rPr lang="en-US" dirty="0" err="1"/>
              <a:t>Garen</a:t>
            </a:r>
            <a:endParaRPr lang="en-US" dirty="0"/>
          </a:p>
        </p:txBody>
      </p:sp>
      <p:sp>
        <p:nvSpPr>
          <p:cNvPr id="77" name="Shape 77"/>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CALE Violet 6D266E">
  <p:cSld name="SCALE Violet 6D266E">
    <p:spTree>
      <p:nvGrpSpPr>
        <p:cNvPr id="1" name="Shape 12"/>
        <p:cNvGrpSpPr/>
        <p:nvPr/>
      </p:nvGrpSpPr>
      <p:grpSpPr>
        <a:xfrm>
          <a:off x="0" y="0"/>
          <a:ext cx="0" cy="0"/>
          <a:chOff x="0" y="0"/>
          <a:chExt cx="0" cy="0"/>
        </a:xfrm>
      </p:grpSpPr>
      <p:sp>
        <p:nvSpPr>
          <p:cNvPr id="13" name="Shape 13"/>
          <p:cNvSpPr/>
          <p:nvPr/>
        </p:nvSpPr>
        <p:spPr>
          <a:xfrm>
            <a:off x="457200" y="532366"/>
            <a:ext cx="107438" cy="222868"/>
          </a:xfrm>
          <a:prstGeom prst="rect">
            <a:avLst/>
          </a:prstGeom>
          <a:solidFill>
            <a:srgbClr val="6D26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TP Blue 30739F" type="blank">
  <p:cSld name="BLANK">
    <p:spTree>
      <p:nvGrpSpPr>
        <p:cNvPr id="1" name="Shape 14"/>
        <p:cNvGrpSpPr/>
        <p:nvPr/>
      </p:nvGrpSpPr>
      <p:grpSpPr>
        <a:xfrm>
          <a:off x="0" y="0"/>
          <a:ext cx="0" cy="0"/>
          <a:chOff x="0" y="0"/>
          <a:chExt cx="0" cy="0"/>
        </a:xfrm>
      </p:grpSpPr>
      <p:sp>
        <p:nvSpPr>
          <p:cNvPr id="15" name="Shape 15"/>
          <p:cNvSpPr/>
          <p:nvPr/>
        </p:nvSpPr>
        <p:spPr>
          <a:xfrm>
            <a:off x="457200" y="532221"/>
            <a:ext cx="107438" cy="222868"/>
          </a:xfrm>
          <a:prstGeom prst="rect">
            <a:avLst/>
          </a:prstGeom>
          <a:solidFill>
            <a:srgbClr val="3073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58595B"/>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DEAS Blue 2C3A72">
  <p:cSld name="IDEAS Blue 2C3A72">
    <p:spTree>
      <p:nvGrpSpPr>
        <p:cNvPr id="1" name="Shape 16"/>
        <p:cNvGrpSpPr/>
        <p:nvPr/>
      </p:nvGrpSpPr>
      <p:grpSpPr>
        <a:xfrm>
          <a:off x="0" y="0"/>
          <a:ext cx="0" cy="0"/>
          <a:chOff x="0" y="0"/>
          <a:chExt cx="0" cy="0"/>
        </a:xfrm>
      </p:grpSpPr>
      <p:sp>
        <p:nvSpPr>
          <p:cNvPr id="17" name="Shape 17"/>
          <p:cNvSpPr/>
          <p:nvPr/>
        </p:nvSpPr>
        <p:spPr>
          <a:xfrm>
            <a:off x="457200" y="532366"/>
            <a:ext cx="107438" cy="222868"/>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ther Red BE1E2D">
  <p:cSld name="Other Red BE1E2D">
    <p:spTree>
      <p:nvGrpSpPr>
        <p:cNvPr id="1" name="Shape 18"/>
        <p:cNvGrpSpPr/>
        <p:nvPr/>
      </p:nvGrpSpPr>
      <p:grpSpPr>
        <a:xfrm>
          <a:off x="0" y="0"/>
          <a:ext cx="0" cy="0"/>
          <a:chOff x="0" y="0"/>
          <a:chExt cx="0" cy="0"/>
        </a:xfrm>
      </p:grpSpPr>
      <p:sp>
        <p:nvSpPr>
          <p:cNvPr id="19" name="Shape 19"/>
          <p:cNvSpPr/>
          <p:nvPr/>
        </p:nvSpPr>
        <p:spPr>
          <a:xfrm>
            <a:off x="457200" y="532366"/>
            <a:ext cx="107438" cy="222868"/>
          </a:xfrm>
          <a:prstGeom prst="rect">
            <a:avLst/>
          </a:prstGeom>
          <a:solidFill>
            <a:srgbClr val="BE1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eeper of the Master Elements">
  <p:cSld name="Keeper of the Master Elements">
    <p:spTree>
      <p:nvGrpSpPr>
        <p:cNvPr id="1" name="Shape 20"/>
        <p:cNvGrpSpPr/>
        <p:nvPr/>
      </p:nvGrpSpPr>
      <p:grpSpPr>
        <a:xfrm>
          <a:off x="0" y="0"/>
          <a:ext cx="0" cy="0"/>
          <a:chOff x="0" y="0"/>
          <a:chExt cx="0" cy="0"/>
        </a:xfrm>
      </p:grpSpPr>
      <p:sp>
        <p:nvSpPr>
          <p:cNvPr id="21" name="Shape 21"/>
          <p:cNvSpPr txBox="1"/>
          <p:nvPr/>
        </p:nvSpPr>
        <p:spPr>
          <a:xfrm>
            <a:off x="685800" y="532366"/>
            <a:ext cx="5064683" cy="2000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58595B"/>
                </a:solidFill>
                <a:latin typeface="Open Sans"/>
                <a:ea typeface="Open Sans"/>
                <a:cs typeface="Open Sans"/>
                <a:sym typeface="Open Sans"/>
              </a:rPr>
              <a:t>Keeper of the Master Elements</a:t>
            </a:r>
            <a:endParaRPr sz="1400" b="0" i="0" u="none" strike="noStrike" cap="none">
              <a:solidFill>
                <a:srgbClr val="000000"/>
              </a:solidFill>
              <a:latin typeface="Arial"/>
              <a:ea typeface="Arial"/>
              <a:cs typeface="Arial"/>
              <a:sym typeface="Arial"/>
            </a:endParaRPr>
          </a:p>
        </p:txBody>
      </p:sp>
      <p:sp>
        <p:nvSpPr>
          <p:cNvPr id="22" name="Shape 22"/>
          <p:cNvSpPr/>
          <p:nvPr/>
        </p:nvSpPr>
        <p:spPr>
          <a:xfrm>
            <a:off x="457200" y="532366"/>
            <a:ext cx="107438" cy="222868"/>
          </a:xfrm>
          <a:prstGeom prst="rect">
            <a:avLst/>
          </a:prstGeom>
          <a:solidFill>
            <a:srgbClr val="3289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23" name="Shape 23"/>
          <p:cNvSpPr txBox="1"/>
          <p:nvPr/>
        </p:nvSpPr>
        <p:spPr>
          <a:xfrm>
            <a:off x="5387798" y="7024404"/>
            <a:ext cx="4250649" cy="24622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1" u="none" strike="noStrike" cap="none">
                <a:solidFill>
                  <a:srgbClr val="7F7F7F"/>
                </a:solidFill>
                <a:latin typeface="Open Sans"/>
                <a:ea typeface="Open Sans"/>
                <a:cs typeface="Open Sans"/>
                <a:sym typeface="Open Sans"/>
              </a:rPr>
              <a:t>The Exponential Organizations Master Business Course is a part of the MBD Program. To learn more, visit www.growthinstitute.com/exo</a:t>
            </a:r>
            <a:endParaRPr sz="800" b="0" i="1" u="none" strike="noStrike" cap="none">
              <a:solidFill>
                <a:srgbClr val="7F7F7F"/>
              </a:solidFill>
              <a:latin typeface="Open Sans"/>
              <a:ea typeface="Open Sans"/>
              <a:cs typeface="Open Sans"/>
              <a:sym typeface="Open Sans"/>
            </a:endParaRPr>
          </a:p>
        </p:txBody>
      </p:sp>
      <p:sp>
        <p:nvSpPr>
          <p:cNvPr id="24" name="Shape 24"/>
          <p:cNvSpPr txBox="1"/>
          <p:nvPr/>
        </p:nvSpPr>
        <p:spPr>
          <a:xfrm>
            <a:off x="1428708" y="7400184"/>
            <a:ext cx="8168218" cy="258571"/>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Clr>
                <a:srgbClr val="7F7F7F"/>
              </a:buClr>
              <a:buSzPts val="700"/>
              <a:buFont typeface="Arial"/>
              <a:buNone/>
            </a:pPr>
            <a:r>
              <a:rPr lang="en-US" sz="700" b="0" i="0" u="none" strike="noStrike" cap="none">
                <a:solidFill>
                  <a:srgbClr val="7F7F7F"/>
                </a:solidFill>
                <a:latin typeface="Open Sans"/>
                <a:ea typeface="Open Sans"/>
                <a:cs typeface="Open Sans"/>
                <a:sym typeface="Open Sans"/>
              </a:rPr>
              <a:t>This work is licensed under the Creative Commons Attribution-ShareAlike 4.0 International License. It is attributed to Ralston Consulting Inc. for Growth Institute, Inc. </a:t>
            </a:r>
            <a:br>
              <a:rPr lang="en-US" sz="700" b="0" i="0" u="none" strike="noStrike" cap="none">
                <a:solidFill>
                  <a:srgbClr val="7F7F7F"/>
                </a:solidFill>
                <a:latin typeface="Open Sans"/>
                <a:ea typeface="Open Sans"/>
                <a:cs typeface="Open Sans"/>
                <a:sym typeface="Open Sans"/>
              </a:rPr>
            </a:br>
            <a:r>
              <a:rPr lang="en-US" sz="700" b="0" i="0" u="none" strike="noStrike" cap="none">
                <a:solidFill>
                  <a:srgbClr val="7F7F7F"/>
                </a:solidFill>
                <a:latin typeface="Open Sans"/>
                <a:ea typeface="Open Sans"/>
                <a:cs typeface="Open Sans"/>
                <a:sym typeface="Open Sans"/>
              </a:rPr>
              <a:t>To view a copy of this license, visit http://creativecommons.org/licenses/by-sa/4.0/ or send a letter to Creative Commons, PO Box 1866, Mountain View, CA 94042, USA.</a:t>
            </a:r>
            <a:endParaRPr sz="1400" b="0" i="0" u="none" strike="noStrike" cap="none">
              <a:solidFill>
                <a:srgbClr val="000000"/>
              </a:solidFill>
              <a:latin typeface="Arial"/>
              <a:ea typeface="Arial"/>
              <a:cs typeface="Arial"/>
              <a:sym typeface="Arial"/>
            </a:endParaRPr>
          </a:p>
        </p:txBody>
      </p:sp>
      <p:sp>
        <p:nvSpPr>
          <p:cNvPr id="25" name="Shape 25"/>
          <p:cNvSpPr/>
          <p:nvPr/>
        </p:nvSpPr>
        <p:spPr>
          <a:xfrm>
            <a:off x="685800" y="1143000"/>
            <a:ext cx="8915400" cy="6219701"/>
          </a:xfrm>
          <a:prstGeom prst="rect">
            <a:avLst/>
          </a:prstGeom>
          <a:noFill/>
          <a:ln w="9525" cap="flat" cmpd="sng">
            <a:solidFill>
              <a:srgbClr val="BFBFB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26" name="Shape 26"/>
          <p:cNvSpPr/>
          <p:nvPr/>
        </p:nvSpPr>
        <p:spPr>
          <a:xfrm>
            <a:off x="1296163" y="2670996"/>
            <a:ext cx="641562" cy="641562"/>
          </a:xfrm>
          <a:prstGeom prst="teardrop">
            <a:avLst>
              <a:gd name="adj" fmla="val 100000"/>
            </a:avLst>
          </a:prstGeom>
          <a:solidFill>
            <a:srgbClr val="3073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27" name="Shape 27"/>
          <p:cNvSpPr/>
          <p:nvPr/>
        </p:nvSpPr>
        <p:spPr>
          <a:xfrm>
            <a:off x="1296163" y="3635169"/>
            <a:ext cx="641562" cy="641562"/>
          </a:xfrm>
          <a:prstGeom prst="teardrop">
            <a:avLst>
              <a:gd name="adj" fmla="val 100000"/>
            </a:avLst>
          </a:prstGeom>
          <a:solidFill>
            <a:srgbClr val="2C3A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28" name="Shape 28"/>
          <p:cNvSpPr/>
          <p:nvPr/>
        </p:nvSpPr>
        <p:spPr>
          <a:xfrm>
            <a:off x="1296163" y="4625528"/>
            <a:ext cx="641562" cy="641562"/>
          </a:xfrm>
          <a:prstGeom prst="teardrop">
            <a:avLst>
              <a:gd name="adj" fmla="val 100000"/>
            </a:avLst>
          </a:prstGeom>
          <a:solidFill>
            <a:srgbClr val="6D26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29" name="Shape 29"/>
          <p:cNvSpPr/>
          <p:nvPr/>
        </p:nvSpPr>
        <p:spPr>
          <a:xfrm>
            <a:off x="1296163" y="5602794"/>
            <a:ext cx="641562" cy="641562"/>
          </a:xfrm>
          <a:prstGeom prst="teardrop">
            <a:avLst>
              <a:gd name="adj" fmla="val 100000"/>
            </a:avLst>
          </a:prstGeom>
          <a:solidFill>
            <a:srgbClr val="BE1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30" name="Shape 30"/>
          <p:cNvSpPr txBox="1"/>
          <p:nvPr/>
        </p:nvSpPr>
        <p:spPr>
          <a:xfrm>
            <a:off x="1296163" y="1977060"/>
            <a:ext cx="3102949" cy="2769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8595B"/>
                </a:solidFill>
                <a:latin typeface="Open Sans"/>
                <a:ea typeface="Open Sans"/>
                <a:cs typeface="Open Sans"/>
                <a:sym typeface="Open Sans"/>
              </a:rPr>
              <a:t>Suggested 4 color palette:</a:t>
            </a:r>
            <a:endParaRPr sz="1400" b="0" i="0" u="none" strike="noStrike" cap="none">
              <a:solidFill>
                <a:srgbClr val="000000"/>
              </a:solidFill>
              <a:latin typeface="Arial"/>
              <a:ea typeface="Arial"/>
              <a:cs typeface="Arial"/>
              <a:sym typeface="Arial"/>
            </a:endParaRPr>
          </a:p>
        </p:txBody>
      </p:sp>
      <p:sp>
        <p:nvSpPr>
          <p:cNvPr id="31" name="Shape 31"/>
          <p:cNvSpPr txBox="1"/>
          <p:nvPr/>
        </p:nvSpPr>
        <p:spPr>
          <a:xfrm>
            <a:off x="2186460" y="2579343"/>
            <a:ext cx="2212652" cy="3785652"/>
          </a:xfrm>
          <a:prstGeom prst="rect">
            <a:avLst/>
          </a:prstGeom>
          <a:noFill/>
          <a:ln>
            <a:noFill/>
          </a:ln>
        </p:spPr>
        <p:txBody>
          <a:bodyPr spcFirstLastPara="1" wrap="square" lIns="0" tIns="4570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0739F"/>
                </a:solidFill>
                <a:latin typeface="Open Sans"/>
                <a:ea typeface="Open Sans"/>
                <a:cs typeface="Open Sans"/>
                <a:sym typeface="Open Sans"/>
              </a:rPr>
              <a:t>MTP Tool - Blue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30739F"/>
                </a:solidFill>
                <a:latin typeface="Open Sans"/>
                <a:ea typeface="Open Sans"/>
                <a:cs typeface="Open Sans"/>
                <a:sym typeface="Open Sans"/>
              </a:rPr>
              <a:t>HEX: 30739F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30739F"/>
                </a:solidFill>
                <a:latin typeface="Open Sans"/>
                <a:ea typeface="Open Sans"/>
                <a:cs typeface="Open Sans"/>
                <a:sym typeface="Open Sans"/>
              </a:rPr>
              <a:t>RGB:  48   115   159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2C3A72"/>
                </a:solidFill>
                <a:latin typeface="Open Sans"/>
                <a:ea typeface="Open Sans"/>
                <a:cs typeface="Open Sans"/>
                <a:sym typeface="Open Sans"/>
              </a:rPr>
              <a:t>IDEAS Tools - Blue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C3A72"/>
                </a:solidFill>
                <a:latin typeface="Open Sans"/>
                <a:ea typeface="Open Sans"/>
                <a:cs typeface="Open Sans"/>
                <a:sym typeface="Open Sans"/>
              </a:rPr>
              <a:t>HEX: 2C3A72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C3A72"/>
                </a:solidFill>
                <a:latin typeface="Open Sans"/>
                <a:ea typeface="Open Sans"/>
                <a:cs typeface="Open Sans"/>
                <a:sym typeface="Open Sans"/>
              </a:rPr>
              <a:t>RGB:  44   58   114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6D266E"/>
                </a:solidFill>
                <a:latin typeface="Open Sans"/>
                <a:ea typeface="Open Sans"/>
                <a:cs typeface="Open Sans"/>
                <a:sym typeface="Open Sans"/>
              </a:rPr>
              <a:t>SCALE Tools – Violet</a:t>
            </a:r>
            <a:endParaRPr sz="1600" b="1" i="0" u="none" strike="noStrike" cap="none">
              <a:solidFill>
                <a:srgbClr val="6D266E"/>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D266E"/>
                </a:solidFill>
                <a:latin typeface="Open Sans"/>
                <a:ea typeface="Open Sans"/>
                <a:cs typeface="Open Sans"/>
                <a:sym typeface="Open Sans"/>
              </a:rPr>
              <a:t>HEX: 6D266E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D266E"/>
                </a:solidFill>
                <a:latin typeface="Open Sans"/>
                <a:ea typeface="Open Sans"/>
                <a:cs typeface="Open Sans"/>
                <a:sym typeface="Open Sans"/>
              </a:rPr>
              <a:t>RGB:  109   38   110</a:t>
            </a:r>
            <a:endParaRPr sz="1600" b="0" i="0" u="none" strike="noStrike" cap="none">
              <a:solidFill>
                <a:srgbClr val="6D266E"/>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E1E2D"/>
                </a:solidFill>
                <a:latin typeface="Open Sans"/>
                <a:ea typeface="Open Sans"/>
                <a:cs typeface="Open Sans"/>
                <a:sym typeface="Open Sans"/>
              </a:rPr>
              <a:t>Other - Red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BE1E2D"/>
                </a:solidFill>
                <a:latin typeface="Open Sans"/>
                <a:ea typeface="Open Sans"/>
                <a:cs typeface="Open Sans"/>
                <a:sym typeface="Open Sans"/>
              </a:rPr>
              <a:t>HEX: BE1E2D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BE1E2D"/>
                </a:solidFill>
                <a:latin typeface="Open Sans"/>
                <a:ea typeface="Open Sans"/>
                <a:cs typeface="Open Sans"/>
                <a:sym typeface="Open Sans"/>
              </a:rPr>
              <a:t>RGB:  190   30   45</a:t>
            </a:r>
            <a:endParaRPr sz="1600" b="0" i="0" u="none" strike="noStrike" cap="none">
              <a:solidFill>
                <a:srgbClr val="BE1E2D"/>
              </a:solidFill>
              <a:latin typeface="Open Sans"/>
              <a:ea typeface="Open Sans"/>
              <a:cs typeface="Open Sans"/>
              <a:sym typeface="Open Sans"/>
            </a:endParaRPr>
          </a:p>
        </p:txBody>
      </p:sp>
      <p:cxnSp>
        <p:nvCxnSpPr>
          <p:cNvPr id="32" name="Shape 32"/>
          <p:cNvCxnSpPr/>
          <p:nvPr/>
        </p:nvCxnSpPr>
        <p:spPr>
          <a:xfrm>
            <a:off x="5143500" y="1197260"/>
            <a:ext cx="0" cy="6060790"/>
          </a:xfrm>
          <a:prstGeom prst="straightConnector1">
            <a:avLst/>
          </a:prstGeom>
          <a:noFill/>
          <a:ln w="9525" cap="flat" cmpd="sng">
            <a:solidFill>
              <a:srgbClr val="30739F"/>
            </a:solidFill>
            <a:prstDash val="solid"/>
            <a:round/>
            <a:headEnd type="none" w="sm" len="sm"/>
            <a:tailEnd type="none" w="sm" len="sm"/>
          </a:ln>
        </p:spPr>
      </p:cxnSp>
      <p:cxnSp>
        <p:nvCxnSpPr>
          <p:cNvPr id="33" name="Shape 33"/>
          <p:cNvCxnSpPr/>
          <p:nvPr/>
        </p:nvCxnSpPr>
        <p:spPr>
          <a:xfrm>
            <a:off x="5245998" y="6825181"/>
            <a:ext cx="4346100" cy="0"/>
          </a:xfrm>
          <a:prstGeom prst="straightConnector1">
            <a:avLst/>
          </a:prstGeom>
          <a:noFill/>
          <a:ln w="9525" cap="flat" cmpd="sng">
            <a:solidFill>
              <a:srgbClr val="58595B"/>
            </a:solidFill>
            <a:prstDash val="solid"/>
            <a:round/>
            <a:headEnd type="none" w="sm" len="sm"/>
            <a:tailEnd type="none" w="sm" len="sm"/>
          </a:ln>
        </p:spPr>
      </p:cxnSp>
      <p:pic>
        <p:nvPicPr>
          <p:cNvPr id="34" name="Shape 34"/>
          <p:cNvPicPr preferRelativeResize="0"/>
          <p:nvPr/>
        </p:nvPicPr>
        <p:blipFill rotWithShape="1">
          <a:blip r:embed="rId2">
            <a:alphaModFix/>
          </a:blip>
          <a:srcRect/>
          <a:stretch/>
        </p:blipFill>
        <p:spPr>
          <a:xfrm>
            <a:off x="685800" y="7397496"/>
            <a:ext cx="645160" cy="22468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685800" y="1197864"/>
            <a:ext cx="8915400" cy="6062472"/>
          </a:xfrm>
          <a:prstGeom prst="rect">
            <a:avLst/>
          </a:prstGeom>
          <a:noFill/>
          <a:ln w="9525" cap="flat" cmpd="sng">
            <a:solidFill>
              <a:schemeClr val="bg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cxnSp>
        <p:nvCxnSpPr>
          <p:cNvPr id="7" name="Shape 7"/>
          <p:cNvCxnSpPr/>
          <p:nvPr/>
        </p:nvCxnSpPr>
        <p:spPr>
          <a:xfrm>
            <a:off x="8070805" y="497351"/>
            <a:ext cx="0" cy="292608"/>
          </a:xfrm>
          <a:prstGeom prst="straightConnector1">
            <a:avLst/>
          </a:prstGeom>
          <a:noFill/>
          <a:ln w="9525" cap="flat" cmpd="sng">
            <a:solidFill>
              <a:srgbClr val="58595B"/>
            </a:solidFill>
            <a:prstDash val="solid"/>
            <a:round/>
            <a:headEnd type="none" w="sm" len="sm"/>
            <a:tailEnd type="none" w="sm" len="sm"/>
          </a:ln>
        </p:spPr>
      </p:cxnSp>
      <p:pic>
        <p:nvPicPr>
          <p:cNvPr id="8" name="Shape 8" descr="EXO logo.png"/>
          <p:cNvPicPr preferRelativeResize="0"/>
          <p:nvPr/>
        </p:nvPicPr>
        <p:blipFill rotWithShape="1">
          <a:blip r:embed="rId7">
            <a:alphaModFix/>
          </a:blip>
          <a:srcRect t="14944" b="14335"/>
          <a:stretch/>
        </p:blipFill>
        <p:spPr>
          <a:xfrm>
            <a:off x="6562497" y="499637"/>
            <a:ext cx="1408559" cy="288036"/>
          </a:xfrm>
          <a:prstGeom prst="rect">
            <a:avLst/>
          </a:prstGeom>
          <a:noFill/>
          <a:ln>
            <a:noFill/>
          </a:ln>
        </p:spPr>
      </p:pic>
      <p:pic>
        <p:nvPicPr>
          <p:cNvPr id="9" name="Shape 9" descr="GGI logo 2016.png"/>
          <p:cNvPicPr preferRelativeResize="0"/>
          <p:nvPr/>
        </p:nvPicPr>
        <p:blipFill rotWithShape="1">
          <a:blip r:embed="rId8">
            <a:alphaModFix/>
          </a:blip>
          <a:srcRect/>
          <a:stretch/>
        </p:blipFill>
        <p:spPr>
          <a:xfrm>
            <a:off x="8170556" y="499637"/>
            <a:ext cx="1430644" cy="288036"/>
          </a:xfrm>
          <a:prstGeom prst="rect">
            <a:avLst/>
          </a:prstGeom>
          <a:noFill/>
          <a:ln>
            <a:noFill/>
          </a:ln>
        </p:spPr>
      </p:pic>
      <p:pic>
        <p:nvPicPr>
          <p:cNvPr id="10" name="Shape 10"/>
          <p:cNvPicPr preferRelativeResize="0"/>
          <p:nvPr/>
        </p:nvPicPr>
        <p:blipFill rotWithShape="1">
          <a:blip r:embed="rId9">
            <a:alphaModFix/>
          </a:blip>
          <a:srcRect/>
          <a:stretch/>
        </p:blipFill>
        <p:spPr>
          <a:xfrm>
            <a:off x="685790" y="7400915"/>
            <a:ext cx="645150" cy="2257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p:nvPr/>
        </p:nvSpPr>
        <p:spPr>
          <a:xfrm>
            <a:off x="685799" y="1197260"/>
            <a:ext cx="4237023" cy="6060900"/>
          </a:xfrm>
          <a:prstGeom prst="rect">
            <a:avLst/>
          </a:prstGeom>
          <a:noFill/>
          <a:ln>
            <a:noFill/>
          </a:ln>
        </p:spPr>
        <p:txBody>
          <a:bodyPr spcFirstLastPara="1" wrap="square" lIns="0" tIns="0" rIns="0" bIns="0" anchor="t" anchorCtr="0">
            <a:noAutofit/>
          </a:bodyPr>
          <a:lstStyle/>
          <a:p>
            <a:pPr marR="0" lvl="0" rtl="0">
              <a:spcAft>
                <a:spcPts val="600"/>
              </a:spcAft>
              <a:buClr>
                <a:schemeClr val="dk1"/>
              </a:buClr>
              <a:buSzPts val="1100"/>
              <a:buFont typeface="Arial"/>
              <a:buNone/>
            </a:pPr>
            <a:r>
              <a:rPr lang="en-US" sz="1000" b="1" kern="600" spc="-10" dirty="0">
                <a:solidFill>
                  <a:srgbClr val="2C3A72"/>
                </a:solidFill>
                <a:latin typeface="Open Sans"/>
                <a:ea typeface="Open Sans"/>
                <a:cs typeface="Open Sans"/>
                <a:sym typeface="Open Sans"/>
              </a:rPr>
              <a:t>Dashboards</a:t>
            </a:r>
            <a:r>
              <a:rPr lang="en-US" sz="1000" b="1" kern="600" spc="-10" dirty="0">
                <a:solidFill>
                  <a:srgbClr val="6D266E"/>
                </a:solidFill>
                <a:latin typeface="Open Sans"/>
                <a:ea typeface="Open Sans"/>
                <a:cs typeface="Open Sans"/>
                <a:sym typeface="Open Sans"/>
              </a:rPr>
              <a:t> </a:t>
            </a:r>
            <a:r>
              <a:rPr lang="en-US" sz="1000" kern="600" spc="-10" dirty="0">
                <a:solidFill>
                  <a:srgbClr val="58595B"/>
                </a:solidFill>
                <a:latin typeface="Open Sans"/>
                <a:ea typeface="Open Sans"/>
                <a:cs typeface="Open Sans"/>
                <a:sym typeface="Open Sans"/>
              </a:rPr>
              <a:t>provide your Exponential Organization (</a:t>
            </a:r>
            <a:r>
              <a:rPr lang="en-US" sz="1000" kern="600" spc="-10" dirty="0" err="1">
                <a:solidFill>
                  <a:srgbClr val="58595B"/>
                </a:solidFill>
                <a:latin typeface="Open Sans"/>
                <a:ea typeface="Open Sans"/>
                <a:cs typeface="Open Sans"/>
                <a:sym typeface="Open Sans"/>
              </a:rPr>
              <a:t>ExO</a:t>
            </a:r>
            <a:r>
              <a:rPr lang="en-US" sz="1000" kern="600" spc="-10" dirty="0">
                <a:solidFill>
                  <a:srgbClr val="58595B"/>
                </a:solidFill>
                <a:latin typeface="Open Sans"/>
                <a:ea typeface="Open Sans"/>
                <a:cs typeface="Open Sans"/>
                <a:sym typeface="Open Sans"/>
              </a:rPr>
              <a:t>) a control framework to keep things on-track, and people aligned, even through growth so rapid, you can’t hold it all in your head!</a:t>
            </a:r>
          </a:p>
          <a:p>
            <a:pPr>
              <a:buClr>
                <a:schemeClr val="dk1"/>
              </a:buClr>
              <a:buSzPts val="1100"/>
            </a:pPr>
            <a:r>
              <a:rPr lang="en-US" sz="1000" kern="600" spc="-10" dirty="0" err="1">
                <a:solidFill>
                  <a:srgbClr val="58595B"/>
                </a:solidFill>
                <a:latin typeface="Open Sans"/>
                <a:ea typeface="Open Sans"/>
                <a:cs typeface="Open Sans"/>
                <a:sym typeface="Open Sans"/>
              </a:rPr>
              <a:t>ExOs</a:t>
            </a:r>
            <a:r>
              <a:rPr lang="en-US" sz="1000" kern="600" spc="-10" dirty="0">
                <a:solidFill>
                  <a:srgbClr val="58595B"/>
                </a:solidFill>
                <a:latin typeface="Open Sans"/>
                <a:ea typeface="Open Sans"/>
                <a:cs typeface="Open Sans"/>
                <a:sym typeface="Open Sans"/>
              </a:rPr>
              <a:t> need this new way to </a:t>
            </a:r>
          </a:p>
          <a:p>
            <a:pPr>
              <a:buClr>
                <a:schemeClr val="dk1"/>
              </a:buClr>
              <a:buSzPts val="1100"/>
            </a:pPr>
            <a:r>
              <a:rPr lang="en-US" sz="1000" kern="600" spc="-10" dirty="0">
                <a:solidFill>
                  <a:srgbClr val="58595B"/>
                </a:solidFill>
                <a:latin typeface="Open Sans"/>
                <a:ea typeface="Open Sans"/>
                <a:cs typeface="Open Sans"/>
                <a:sym typeface="Open Sans"/>
              </a:rPr>
              <a:t>measure and manage the </a:t>
            </a:r>
          </a:p>
          <a:p>
            <a:pPr>
              <a:buClr>
                <a:schemeClr val="dk1"/>
              </a:buClr>
              <a:buSzPts val="1100"/>
            </a:pPr>
            <a:r>
              <a:rPr lang="en-US" sz="1000" kern="600" spc="-10" dirty="0">
                <a:solidFill>
                  <a:srgbClr val="58595B"/>
                </a:solidFill>
                <a:latin typeface="Open Sans"/>
                <a:ea typeface="Open Sans"/>
                <a:cs typeface="Open Sans"/>
                <a:sym typeface="Open Sans"/>
              </a:rPr>
              <a:t>organization: a real-time, </a:t>
            </a:r>
          </a:p>
          <a:p>
            <a:pPr>
              <a:buClr>
                <a:schemeClr val="dk1"/>
              </a:buClr>
              <a:buSzPts val="1100"/>
            </a:pPr>
            <a:r>
              <a:rPr lang="en-US" sz="1000" kern="600" spc="-10" dirty="0">
                <a:solidFill>
                  <a:srgbClr val="58595B"/>
                </a:solidFill>
                <a:latin typeface="Open Sans"/>
                <a:ea typeface="Open Sans"/>
                <a:cs typeface="Open Sans"/>
                <a:sym typeface="Open Sans"/>
              </a:rPr>
              <a:t>adaptable dashboard with </a:t>
            </a:r>
          </a:p>
          <a:p>
            <a:pPr>
              <a:buClr>
                <a:schemeClr val="dk1"/>
              </a:buClr>
              <a:buSzPts val="1100"/>
            </a:pPr>
            <a:r>
              <a:rPr lang="en-US" sz="1000" kern="600" spc="-10" dirty="0">
                <a:solidFill>
                  <a:srgbClr val="58595B"/>
                </a:solidFill>
                <a:latin typeface="Open Sans"/>
                <a:ea typeface="Open Sans"/>
                <a:cs typeface="Open Sans"/>
                <a:sym typeface="Open Sans"/>
              </a:rPr>
              <a:t>all essential company and </a:t>
            </a:r>
          </a:p>
          <a:p>
            <a:pPr>
              <a:buClr>
                <a:schemeClr val="dk1"/>
              </a:buClr>
              <a:buSzPts val="1100"/>
            </a:pPr>
            <a:r>
              <a:rPr lang="en-US" sz="1000" kern="600" spc="-10" dirty="0">
                <a:solidFill>
                  <a:srgbClr val="58595B"/>
                </a:solidFill>
                <a:latin typeface="Open Sans"/>
                <a:ea typeface="Open Sans"/>
                <a:cs typeface="Open Sans"/>
                <a:sym typeface="Open Sans"/>
              </a:rPr>
              <a:t>employee metrics, </a:t>
            </a:r>
          </a:p>
          <a:p>
            <a:pPr>
              <a:buClr>
                <a:schemeClr val="dk1"/>
              </a:buClr>
              <a:buSzPts val="1100"/>
            </a:pPr>
            <a:r>
              <a:rPr lang="en-US" sz="1000" kern="600" spc="-10" dirty="0">
                <a:solidFill>
                  <a:srgbClr val="58595B"/>
                </a:solidFill>
                <a:latin typeface="Open Sans"/>
                <a:ea typeface="Open Sans"/>
                <a:cs typeface="Open Sans"/>
                <a:sym typeface="Open Sans"/>
              </a:rPr>
              <a:t>accessible to everyone in </a:t>
            </a:r>
          </a:p>
          <a:p>
            <a:pPr>
              <a:buClr>
                <a:schemeClr val="dk1"/>
              </a:buClr>
              <a:buSzPts val="1100"/>
            </a:pPr>
            <a:r>
              <a:rPr lang="en-US" sz="1000" kern="600" spc="-10" dirty="0">
                <a:solidFill>
                  <a:srgbClr val="58595B"/>
                </a:solidFill>
                <a:latin typeface="Open Sans"/>
                <a:ea typeface="Open Sans"/>
                <a:cs typeface="Open Sans"/>
                <a:sym typeface="Open Sans"/>
              </a:rPr>
              <a:t>the organization.</a:t>
            </a:r>
          </a:p>
          <a:p>
            <a:pPr>
              <a:buClr>
                <a:schemeClr val="dk1"/>
              </a:buClr>
              <a:buSzPts val="1100"/>
            </a:pPr>
            <a:endParaRPr sz="1000" kern="600" spc="-10" dirty="0">
              <a:solidFill>
                <a:srgbClr val="58595B"/>
              </a:solidFill>
              <a:latin typeface="Open Sans"/>
              <a:ea typeface="Open Sans"/>
              <a:cs typeface="Open Sans"/>
              <a:sym typeface="Open Sans"/>
            </a:endParaRPr>
          </a:p>
          <a:p>
            <a:pPr>
              <a:buClr>
                <a:schemeClr val="dk1"/>
              </a:buClr>
              <a:buSzPts val="1100"/>
            </a:pPr>
            <a:r>
              <a:rPr lang="en-US" sz="1000" kern="600" spc="-10" dirty="0">
                <a:solidFill>
                  <a:srgbClr val="58595B"/>
                </a:solidFill>
                <a:latin typeface="Open Sans"/>
                <a:ea typeface="Open Sans"/>
                <a:cs typeface="Open Sans"/>
                <a:sym typeface="Open Sans"/>
              </a:rPr>
              <a:t>Where </a:t>
            </a:r>
            <a:r>
              <a:rPr lang="en-US" sz="1000" b="1" kern="600" spc="-10" dirty="0">
                <a:solidFill>
                  <a:srgbClr val="2C3A72"/>
                </a:solidFill>
                <a:latin typeface="Open Sans"/>
                <a:ea typeface="Open Sans"/>
                <a:cs typeface="Open Sans"/>
                <a:sym typeface="Open Sans"/>
              </a:rPr>
              <a:t>Interfaces</a:t>
            </a:r>
            <a:r>
              <a:rPr lang="en-US" sz="1000" kern="600" spc="-10" dirty="0">
                <a:solidFill>
                  <a:srgbClr val="58595B"/>
                </a:solidFill>
                <a:latin typeface="Open Sans"/>
                <a:ea typeface="Open Sans"/>
                <a:cs typeface="Open Sans"/>
                <a:sym typeface="Open Sans"/>
              </a:rPr>
              <a:t> help </a:t>
            </a:r>
          </a:p>
          <a:p>
            <a:pPr>
              <a:buClr>
                <a:schemeClr val="dk1"/>
              </a:buClr>
              <a:buSzPts val="1100"/>
            </a:pPr>
            <a:r>
              <a:rPr lang="en-US" sz="1000" kern="600" spc="-10" dirty="0">
                <a:solidFill>
                  <a:srgbClr val="58595B"/>
                </a:solidFill>
                <a:latin typeface="Open Sans"/>
                <a:ea typeface="Open Sans"/>
                <a:cs typeface="Open Sans"/>
                <a:sym typeface="Open Sans"/>
              </a:rPr>
              <a:t>automate transactions at-scale, </a:t>
            </a:r>
            <a:r>
              <a:rPr lang="en-US" sz="1000" b="1" kern="600" spc="-10" dirty="0">
                <a:solidFill>
                  <a:srgbClr val="2C3A72"/>
                </a:solidFill>
                <a:latin typeface="Open Sans"/>
                <a:ea typeface="Open Sans"/>
                <a:cs typeface="Open Sans"/>
                <a:sym typeface="Open Sans"/>
              </a:rPr>
              <a:t>Dashboards</a:t>
            </a:r>
            <a:r>
              <a:rPr lang="en-US" sz="1000" kern="600" spc="-10" dirty="0">
                <a:solidFill>
                  <a:srgbClr val="58595B"/>
                </a:solidFill>
                <a:latin typeface="Open Sans"/>
                <a:ea typeface="Open Sans"/>
                <a:cs typeface="Open Sans"/>
                <a:sym typeface="Open Sans"/>
              </a:rPr>
              <a:t> make </a:t>
            </a:r>
            <a:r>
              <a:rPr lang="en-US" sz="1000" i="1" kern="600" spc="-10" dirty="0">
                <a:solidFill>
                  <a:srgbClr val="58595B"/>
                </a:solidFill>
                <a:latin typeface="Open Sans"/>
                <a:ea typeface="Open Sans"/>
                <a:cs typeface="Open Sans"/>
                <a:sym typeface="Open Sans"/>
              </a:rPr>
              <a:t>visible</a:t>
            </a:r>
            <a:r>
              <a:rPr lang="en-US" sz="1000" kern="600" spc="-10" dirty="0">
                <a:solidFill>
                  <a:srgbClr val="58595B"/>
                </a:solidFill>
                <a:latin typeface="Open Sans"/>
                <a:ea typeface="Open Sans"/>
                <a:cs typeface="Open Sans"/>
                <a:sym typeface="Open Sans"/>
              </a:rPr>
              <a:t> key information to those who need it for decision-making.</a:t>
            </a:r>
          </a:p>
          <a:p>
            <a:pPr>
              <a:buClr>
                <a:schemeClr val="dk1"/>
              </a:buClr>
              <a:buSzPts val="1100"/>
            </a:pPr>
            <a:endParaRPr sz="1000" kern="600" spc="-10" dirty="0">
              <a:solidFill>
                <a:srgbClr val="58595B"/>
              </a:solidFill>
              <a:latin typeface="Open Sans"/>
              <a:ea typeface="Open Sans"/>
              <a:cs typeface="Open Sans"/>
              <a:sym typeface="Open Sans"/>
            </a:endParaRPr>
          </a:p>
          <a:p>
            <a:pPr marR="0" lvl="0" rtl="0">
              <a:spcAft>
                <a:spcPts val="600"/>
              </a:spcAft>
              <a:buClr>
                <a:schemeClr val="dk1"/>
              </a:buClr>
              <a:buSzPts val="1100"/>
              <a:buFont typeface="Arial"/>
              <a:buNone/>
            </a:pPr>
            <a:r>
              <a:rPr lang="en-US" sz="1100" b="1" kern="600" spc="-10" dirty="0">
                <a:solidFill>
                  <a:srgbClr val="2C3A72"/>
                </a:solidFill>
                <a:latin typeface="Open Sans"/>
                <a:ea typeface="Open Sans"/>
                <a:cs typeface="Open Sans"/>
                <a:sym typeface="Open Sans"/>
              </a:rPr>
              <a:t>Why Dashboards?</a:t>
            </a:r>
            <a:endParaRPr sz="1100" b="1" kern="600" spc="-10" dirty="0">
              <a:solidFill>
                <a:srgbClr val="2C3A72"/>
              </a:solidFill>
              <a:latin typeface="Open Sans"/>
              <a:ea typeface="Open Sans"/>
              <a:cs typeface="Open Sans"/>
              <a:sym typeface="Open Sans"/>
            </a:endParaRPr>
          </a:p>
          <a:p>
            <a:pPr marL="171450" lvl="0" indent="-171450" rtl="0">
              <a:spcAft>
                <a:spcPts val="600"/>
              </a:spcAft>
              <a:buClr>
                <a:srgbClr val="58595B"/>
              </a:buClr>
              <a:buSzPts val="1000"/>
              <a:buFont typeface="Arial"/>
              <a:buChar char="•"/>
            </a:pPr>
            <a:r>
              <a:rPr lang="en-US" sz="1000" b="1" kern="600" spc="-10" dirty="0">
                <a:solidFill>
                  <a:srgbClr val="58595B"/>
                </a:solidFill>
                <a:latin typeface="Open Sans"/>
                <a:ea typeface="Open Sans"/>
                <a:cs typeface="Open Sans"/>
                <a:sym typeface="Open Sans"/>
              </a:rPr>
              <a:t>Visibility and Transparency</a:t>
            </a:r>
            <a:r>
              <a:rPr lang="en-US" sz="1000" kern="600" spc="-10" dirty="0">
                <a:solidFill>
                  <a:srgbClr val="58595B"/>
                </a:solidFill>
                <a:latin typeface="Open Sans"/>
                <a:ea typeface="Open Sans"/>
                <a:cs typeface="Open Sans"/>
                <a:sym typeface="Open Sans"/>
              </a:rPr>
              <a:t> - What are my objectives? Who is doing what? How do I coordinate? What info do I need?  Visibility supports alignment of effort, accountability and autonomy. Transparency - exposing the information people need to be successful - is also critical to the success of  the </a:t>
            </a:r>
            <a:r>
              <a:rPr lang="en-US" sz="1000" kern="600" spc="-10" dirty="0" err="1">
                <a:solidFill>
                  <a:srgbClr val="58595B"/>
                </a:solidFill>
                <a:latin typeface="Open Sans"/>
                <a:ea typeface="Open Sans"/>
                <a:cs typeface="Open Sans"/>
                <a:sym typeface="Open Sans"/>
              </a:rPr>
              <a:t>ExO</a:t>
            </a:r>
            <a:r>
              <a:rPr lang="en-US" sz="1000" kern="600" spc="-10" dirty="0">
                <a:solidFill>
                  <a:srgbClr val="58595B"/>
                </a:solidFill>
                <a:latin typeface="Open Sans"/>
                <a:ea typeface="Open Sans"/>
                <a:cs typeface="Open Sans"/>
                <a:sym typeface="Open Sans"/>
              </a:rPr>
              <a:t> Attribute: </a:t>
            </a:r>
            <a:r>
              <a:rPr lang="en-US" sz="1000" b="1" kern="600" spc="-10" dirty="0">
                <a:solidFill>
                  <a:srgbClr val="58595B"/>
                </a:solidFill>
                <a:latin typeface="Open Sans"/>
                <a:ea typeface="Open Sans"/>
                <a:cs typeface="Open Sans"/>
                <a:sym typeface="Open Sans"/>
              </a:rPr>
              <a:t>Autonomy</a:t>
            </a:r>
            <a:r>
              <a:rPr lang="en-US" sz="1000" kern="600" spc="-10" dirty="0">
                <a:solidFill>
                  <a:srgbClr val="58595B"/>
                </a:solidFill>
                <a:latin typeface="Open Sans"/>
                <a:ea typeface="Open Sans"/>
                <a:cs typeface="Open Sans"/>
                <a:sym typeface="Open Sans"/>
              </a:rPr>
              <a:t>.</a:t>
            </a:r>
            <a:endParaRPr sz="1000" kern="600" spc="-1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Arial"/>
              <a:buChar char="•"/>
            </a:pPr>
            <a:r>
              <a:rPr lang="en-US" sz="1000" b="1" kern="600" spc="-10" dirty="0">
                <a:solidFill>
                  <a:srgbClr val="58595B"/>
                </a:solidFill>
                <a:latin typeface="Open Sans"/>
                <a:ea typeface="Open Sans"/>
                <a:cs typeface="Open Sans"/>
                <a:sym typeface="Open Sans"/>
              </a:rPr>
              <a:t>Shorten Feedback Loops</a:t>
            </a:r>
            <a:r>
              <a:rPr lang="en-US" sz="1000" kern="600" spc="-10" dirty="0">
                <a:solidFill>
                  <a:srgbClr val="58595B"/>
                </a:solidFill>
                <a:latin typeface="Open Sans"/>
                <a:ea typeface="Open Sans"/>
                <a:cs typeface="Open Sans"/>
                <a:sym typeface="Open Sans"/>
              </a:rPr>
              <a:t> - Real-time data makes for better, faster decisions, increasing the tempo of Build-Measure-Learn. Anyone raised on online games and the Internet </a:t>
            </a:r>
            <a:r>
              <a:rPr lang="en-US" sz="1000" i="1" kern="600" spc="-10" dirty="0">
                <a:solidFill>
                  <a:srgbClr val="58595B"/>
                </a:solidFill>
                <a:latin typeface="Open Sans"/>
                <a:ea typeface="Open Sans"/>
                <a:cs typeface="Open Sans"/>
                <a:sym typeface="Open Sans"/>
              </a:rPr>
              <a:t>thrives</a:t>
            </a:r>
            <a:r>
              <a:rPr lang="en-US" sz="1000" kern="600" spc="-10" dirty="0">
                <a:solidFill>
                  <a:srgbClr val="58595B"/>
                </a:solidFill>
                <a:latin typeface="Open Sans"/>
                <a:ea typeface="Open Sans"/>
                <a:cs typeface="Open Sans"/>
                <a:sym typeface="Open Sans"/>
              </a:rPr>
              <a:t> in this environment.</a:t>
            </a:r>
            <a:endParaRPr sz="1000" kern="600" spc="-1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Arial"/>
              <a:buChar char="•"/>
            </a:pPr>
            <a:r>
              <a:rPr lang="en-US" sz="1000" b="1" kern="600" spc="-10" dirty="0">
                <a:solidFill>
                  <a:srgbClr val="58595B"/>
                </a:solidFill>
                <a:latin typeface="Open Sans"/>
                <a:ea typeface="Open Sans"/>
                <a:cs typeface="Open Sans"/>
                <a:sym typeface="Open Sans"/>
              </a:rPr>
              <a:t>Reduce Cognitive Load</a:t>
            </a:r>
            <a:r>
              <a:rPr lang="en-US" sz="1000" kern="600" spc="-10" dirty="0">
                <a:solidFill>
                  <a:srgbClr val="58595B"/>
                </a:solidFill>
                <a:latin typeface="Open Sans"/>
                <a:ea typeface="Open Sans"/>
                <a:cs typeface="Open Sans"/>
                <a:sym typeface="Open Sans"/>
              </a:rPr>
              <a:t> - Great dashboards are as simple as possible, but never sacrifice clarity. They don’t make you work for your insights. They get your attention if something unexpected happens or goes out-of-bounds, but otherwise keep quiet. They use visuals and colors </a:t>
            </a:r>
            <a:r>
              <a:rPr lang="en-US" sz="1000" i="1" kern="600" spc="-10" dirty="0">
                <a:solidFill>
                  <a:srgbClr val="58595B"/>
                </a:solidFill>
                <a:latin typeface="Open Sans"/>
                <a:ea typeface="Open Sans"/>
                <a:cs typeface="Open Sans"/>
                <a:sym typeface="Open Sans"/>
              </a:rPr>
              <a:t>everyone</a:t>
            </a:r>
            <a:r>
              <a:rPr lang="en-US" sz="1000" kern="600" spc="-10" dirty="0">
                <a:solidFill>
                  <a:srgbClr val="58595B"/>
                </a:solidFill>
                <a:latin typeface="Open Sans"/>
                <a:ea typeface="Open Sans"/>
                <a:cs typeface="Open Sans"/>
                <a:sym typeface="Open Sans"/>
              </a:rPr>
              <a:t> can distinguish.</a:t>
            </a:r>
            <a:endParaRPr sz="1000" kern="600" spc="-1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Arial"/>
              <a:buChar char="•"/>
            </a:pPr>
            <a:r>
              <a:rPr lang="en-US" sz="1000" b="1" kern="600" spc="-10" dirty="0">
                <a:solidFill>
                  <a:srgbClr val="58595B"/>
                </a:solidFill>
                <a:latin typeface="Open Sans"/>
                <a:ea typeface="Open Sans"/>
                <a:cs typeface="Open Sans"/>
                <a:sym typeface="Open Sans"/>
              </a:rPr>
              <a:t>Constantly Improve and Evolve </a:t>
            </a:r>
            <a:r>
              <a:rPr lang="en-US" sz="1000" kern="600" spc="-10" dirty="0">
                <a:solidFill>
                  <a:srgbClr val="58595B"/>
                </a:solidFill>
                <a:latin typeface="Open Sans"/>
                <a:ea typeface="Open Sans"/>
                <a:cs typeface="Open Sans"/>
                <a:sym typeface="Open Sans"/>
              </a:rPr>
              <a:t>- If you are growing business in a fluid environment, your dashboard will evolve. As an early startup you might measure progress in terms of business hypotheses validated. As an established firm, you might measure value creation and profitability. A new competitor may prompt you to track market share and customer churn more closely. </a:t>
            </a:r>
            <a:br>
              <a:rPr lang="en-US" sz="1000" kern="600" spc="-10" dirty="0">
                <a:solidFill>
                  <a:srgbClr val="58595B"/>
                </a:solidFill>
                <a:latin typeface="Open Sans"/>
                <a:ea typeface="Open Sans"/>
                <a:cs typeface="Open Sans"/>
                <a:sym typeface="Open Sans"/>
              </a:rPr>
            </a:br>
            <a:r>
              <a:rPr lang="en-US" sz="1000" i="1" kern="600" spc="-10" dirty="0">
                <a:solidFill>
                  <a:srgbClr val="58595B"/>
                </a:solidFill>
                <a:latin typeface="Open Sans"/>
                <a:ea typeface="Open Sans"/>
                <a:cs typeface="Open Sans"/>
                <a:sym typeface="Open Sans"/>
              </a:rPr>
              <a:t>Build-Measure-Learn. Repeat.</a:t>
            </a:r>
            <a:endParaRPr sz="1000" i="1" kern="600" spc="-10" dirty="0">
              <a:solidFill>
                <a:srgbClr val="58595B"/>
              </a:solidFill>
              <a:latin typeface="Open Sans"/>
              <a:ea typeface="Open Sans"/>
              <a:cs typeface="Open Sans"/>
              <a:sym typeface="Open Sans"/>
            </a:endParaRPr>
          </a:p>
        </p:txBody>
      </p:sp>
      <p:sp>
        <p:nvSpPr>
          <p:cNvPr id="80" name="Shape 80"/>
          <p:cNvSpPr txBox="1"/>
          <p:nvPr/>
        </p:nvSpPr>
        <p:spPr>
          <a:xfrm>
            <a:off x="685800" y="532375"/>
            <a:ext cx="6215700" cy="215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2C3A72"/>
                </a:solidFill>
                <a:latin typeface="Open Sans"/>
                <a:ea typeface="Open Sans"/>
                <a:cs typeface="Open Sans"/>
                <a:sym typeface="Open Sans"/>
              </a:rPr>
              <a:t>Dashboards - Steer your ExO RocketShip! </a:t>
            </a:r>
            <a:endParaRPr sz="1400" i="0" u="none" strike="noStrike" cap="none">
              <a:solidFill>
                <a:srgbClr val="2C3A72"/>
              </a:solidFill>
              <a:latin typeface="Open Sans"/>
              <a:ea typeface="Open Sans"/>
              <a:cs typeface="Open Sans"/>
              <a:sym typeface="Open Sans"/>
            </a:endParaRPr>
          </a:p>
        </p:txBody>
      </p:sp>
      <p:cxnSp>
        <p:nvCxnSpPr>
          <p:cNvPr id="81" name="Shape 81"/>
          <p:cNvCxnSpPr/>
          <p:nvPr/>
        </p:nvCxnSpPr>
        <p:spPr>
          <a:xfrm>
            <a:off x="5142550" y="1197260"/>
            <a:ext cx="0" cy="6060900"/>
          </a:xfrm>
          <a:prstGeom prst="straightConnector1">
            <a:avLst/>
          </a:prstGeom>
          <a:noFill/>
          <a:ln w="12700" cap="flat" cmpd="sng">
            <a:solidFill>
              <a:srgbClr val="2C3A72"/>
            </a:solidFill>
            <a:prstDash val="solid"/>
            <a:round/>
            <a:headEnd type="none" w="sm" len="sm"/>
            <a:tailEnd type="none" w="sm" len="sm"/>
          </a:ln>
        </p:spPr>
      </p:cxnSp>
      <p:sp>
        <p:nvSpPr>
          <p:cNvPr id="82" name="Shape 82"/>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chemeClr val="dk1"/>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1.1 2018-06-07  </a:t>
            </a:r>
            <a:r>
              <a:rPr lang="en-US" sz="700" b="1" dirty="0">
                <a:solidFill>
                  <a:srgbClr val="2C3A72"/>
                </a:solidFill>
                <a:latin typeface="Open Sans"/>
                <a:ea typeface="Open Sans"/>
                <a:cs typeface="Open Sans"/>
                <a:sym typeface="Open Sans"/>
              </a:rPr>
              <a:t>TO LEARN HOW TO USE THIS TOOL, VISIT </a:t>
            </a:r>
            <a:r>
              <a:rPr lang="en-US" sz="700" b="1" dirty="0" err="1">
                <a:solidFill>
                  <a:srgbClr val="2C3A72"/>
                </a:solidFill>
                <a:latin typeface="Open Sans"/>
                <a:ea typeface="Open Sans"/>
                <a:cs typeface="Open Sans"/>
                <a:sym typeface="Open Sans"/>
              </a:rPr>
              <a:t>www.growthinstitute.com</a:t>
            </a:r>
            <a:r>
              <a:rPr lang="en-US" sz="700" b="1" dirty="0">
                <a:solidFill>
                  <a:srgbClr val="2C3A72"/>
                </a:solidFill>
                <a:latin typeface="Open Sans"/>
                <a:ea typeface="Open Sans"/>
                <a:cs typeface="Open Sans"/>
                <a:sym typeface="Open Sans"/>
              </a:rPr>
              <a:t>/</a:t>
            </a:r>
            <a:r>
              <a:rPr lang="en-US" sz="700" b="1" dirty="0" err="1">
                <a:solidFill>
                  <a:srgbClr val="2C3A72"/>
                </a:solidFill>
                <a:latin typeface="Open Sans"/>
                <a:ea typeface="Open Sans"/>
                <a:cs typeface="Open Sans"/>
                <a:sym typeface="Open Sans"/>
              </a:rPr>
              <a:t>exo</a:t>
            </a:r>
            <a:r>
              <a:rPr lang="en-US" sz="700" b="1" dirty="0">
                <a:solidFill>
                  <a:srgbClr val="2C3A72"/>
                </a:solidFill>
                <a:latin typeface="Open Sans"/>
                <a:ea typeface="Open Sans"/>
                <a:cs typeface="Open Sans"/>
                <a:sym typeface="Open Sans"/>
              </a:rPr>
              <a:t> </a:t>
            </a:r>
            <a:endParaRPr sz="700" dirty="0">
              <a:solidFill>
                <a:srgbClr val="58595B"/>
              </a:solidFill>
              <a:latin typeface="Open Sans"/>
              <a:ea typeface="Open Sans"/>
              <a:cs typeface="Open Sans"/>
              <a:sym typeface="Open Sans"/>
            </a:endParaRPr>
          </a:p>
        </p:txBody>
      </p:sp>
      <p:sp>
        <p:nvSpPr>
          <p:cNvPr id="83" name="Shape 83"/>
          <p:cNvSpPr txBox="1"/>
          <p:nvPr/>
        </p:nvSpPr>
        <p:spPr>
          <a:xfrm>
            <a:off x="5333600" y="1197259"/>
            <a:ext cx="4265700" cy="6174337"/>
          </a:xfrm>
          <a:prstGeom prst="rect">
            <a:avLst/>
          </a:prstGeom>
          <a:noFill/>
          <a:ln>
            <a:noFill/>
          </a:ln>
        </p:spPr>
        <p:txBody>
          <a:bodyPr spcFirstLastPara="1" wrap="square" lIns="0" tIns="0" rIns="0" bIns="0" anchor="t" anchorCtr="0">
            <a:noAutofit/>
          </a:bodyPr>
          <a:lstStyle/>
          <a:p>
            <a:pPr lvl="0" rtl="0">
              <a:spcAft>
                <a:spcPts val="0"/>
              </a:spcAft>
              <a:buClr>
                <a:schemeClr val="dk1"/>
              </a:buClr>
              <a:buSzPts val="1100"/>
              <a:buFont typeface="Arial"/>
              <a:buNone/>
            </a:pPr>
            <a:r>
              <a:rPr lang="en-US" sz="1200" b="1" kern="600" spc="-10" dirty="0">
                <a:solidFill>
                  <a:srgbClr val="2C3A72"/>
                </a:solidFill>
                <a:latin typeface="Open Sans"/>
                <a:ea typeface="Open Sans"/>
                <a:cs typeface="Open Sans"/>
                <a:sym typeface="Open Sans"/>
              </a:rPr>
              <a:t>Your First Dashboard Experiment</a:t>
            </a:r>
            <a:endParaRPr sz="1200" b="1" kern="600" spc="-10" dirty="0">
              <a:solidFill>
                <a:srgbClr val="2C3A72"/>
              </a:solidFill>
              <a:latin typeface="Open Sans"/>
              <a:ea typeface="Open Sans"/>
              <a:cs typeface="Open Sans"/>
              <a:sym typeface="Open Sans"/>
            </a:endParaRPr>
          </a:p>
          <a:p>
            <a:pPr lvl="0" rtl="0">
              <a:spcAft>
                <a:spcPts val="0"/>
              </a:spcAft>
              <a:buClr>
                <a:schemeClr val="dk1"/>
              </a:buClr>
              <a:buSzPts val="1100"/>
            </a:pPr>
            <a:r>
              <a:rPr lang="en-US" sz="1000" kern="600" spc="-10" dirty="0">
                <a:solidFill>
                  <a:srgbClr val="2C3A72"/>
                </a:solidFill>
                <a:latin typeface="Open Sans"/>
                <a:ea typeface="Open Sans"/>
                <a:cs typeface="Open Sans"/>
                <a:sym typeface="Open Sans"/>
              </a:rPr>
              <a:t>Let’s generate a well-formed metric (or KPI) for your dashboard.</a:t>
            </a:r>
          </a:p>
          <a:p>
            <a:pPr lvl="0" rtl="0">
              <a:spcAft>
                <a:spcPts val="0"/>
              </a:spcAft>
              <a:buClr>
                <a:schemeClr val="dk1"/>
              </a:buClr>
              <a:buSzPts val="1100"/>
            </a:pPr>
            <a:endParaRPr sz="1000" kern="600" spc="-10" dirty="0">
              <a:solidFill>
                <a:srgbClr val="2C3A72"/>
              </a:solidFill>
              <a:latin typeface="Open Sans"/>
              <a:ea typeface="Open Sans"/>
              <a:cs typeface="Open Sans"/>
              <a:sym typeface="Open Sans"/>
            </a:endParaRPr>
          </a:p>
          <a:p>
            <a:pPr lvl="0" rtl="0">
              <a:spcAft>
                <a:spcPts val="0"/>
              </a:spcAft>
              <a:buClr>
                <a:srgbClr val="2C3A72"/>
              </a:buClr>
              <a:buSzPts val="1100"/>
            </a:pPr>
            <a:r>
              <a:rPr lang="en-US" sz="1000" b="1" kern="600" spc="-10" dirty="0">
                <a:solidFill>
                  <a:srgbClr val="2C3A72"/>
                </a:solidFill>
                <a:latin typeface="Open Sans"/>
                <a:ea typeface="Open Sans"/>
                <a:cs typeface="Open Sans"/>
                <a:sym typeface="Open Sans"/>
              </a:rPr>
              <a:t>1. Select what to measure: </a:t>
            </a:r>
          </a:p>
          <a:p>
            <a:pPr marL="284163" lvl="6" indent="-112713">
              <a:buClr>
                <a:srgbClr val="2C3A72"/>
              </a:buClr>
              <a:buSzPts val="1100"/>
            </a:pPr>
            <a:r>
              <a:rPr lang="en-US" sz="900" kern="600" spc="-10" dirty="0">
                <a:solidFill>
                  <a:srgbClr val="41A5C3"/>
                </a:solidFill>
                <a:latin typeface="Open Sans"/>
                <a:ea typeface="Open Sans"/>
                <a:cs typeface="Open Sans"/>
                <a:sym typeface="Open Sans"/>
              </a:rPr>
              <a:t>a) </a:t>
            </a:r>
            <a:r>
              <a:rPr lang="en-US" sz="900" i="1" kern="600" spc="-10" dirty="0">
                <a:solidFill>
                  <a:srgbClr val="41A5C3"/>
                </a:solidFill>
                <a:latin typeface="Open Sans"/>
                <a:ea typeface="Open Sans"/>
                <a:cs typeface="Open Sans"/>
                <a:sym typeface="Open Sans"/>
              </a:rPr>
              <a:t>List 3-5 critical business activities</a:t>
            </a:r>
            <a:r>
              <a:rPr lang="en-US" sz="900" kern="600" spc="-10" dirty="0">
                <a:solidFill>
                  <a:srgbClr val="41A5C3"/>
                </a:solidFill>
                <a:latin typeface="Open Sans"/>
                <a:ea typeface="Open Sans"/>
                <a:cs typeface="Open Sans"/>
                <a:sym typeface="Open Sans"/>
              </a:rPr>
              <a:t> that would be valuable to track and report in real-time. e.g. call-center hold times; ecommerce store outages; car-sharing ride cancellation rates; late deliveries; NPS; social media activity and themes. </a:t>
            </a:r>
          </a:p>
          <a:p>
            <a:pPr marL="284163" lvl="6" indent="-112713">
              <a:buClr>
                <a:srgbClr val="2C3A72"/>
              </a:buClr>
              <a:buSzPts val="1100"/>
            </a:pPr>
            <a:r>
              <a:rPr lang="en-US" sz="900" kern="600" spc="-10" dirty="0">
                <a:solidFill>
                  <a:srgbClr val="41A5C3"/>
                </a:solidFill>
                <a:latin typeface="Open Sans"/>
                <a:ea typeface="Open Sans"/>
                <a:cs typeface="Open Sans"/>
                <a:sym typeface="Open Sans"/>
              </a:rPr>
              <a:t>b) </a:t>
            </a:r>
            <a:r>
              <a:rPr lang="en-US" sz="900" i="1" kern="600" spc="-10" dirty="0">
                <a:solidFill>
                  <a:srgbClr val="41A5C3"/>
                </a:solidFill>
                <a:latin typeface="Open Sans"/>
                <a:ea typeface="Open Sans"/>
                <a:cs typeface="Open Sans"/>
                <a:sym typeface="Open Sans"/>
              </a:rPr>
              <a:t>Select your most important one</a:t>
            </a:r>
            <a:r>
              <a:rPr lang="en-US" sz="1000" i="1" kern="600" spc="-10" dirty="0">
                <a:solidFill>
                  <a:srgbClr val="41A5C3"/>
                </a:solidFill>
                <a:latin typeface="Open Sans"/>
                <a:ea typeface="Open Sans"/>
                <a:cs typeface="Open Sans"/>
                <a:sym typeface="Open Sans"/>
              </a:rPr>
              <a:t>.</a:t>
            </a:r>
            <a:endParaRPr sz="1000" i="1" kern="600" spc="-10" dirty="0">
              <a:solidFill>
                <a:srgbClr val="41A5C3"/>
              </a:solidFill>
              <a:latin typeface="Open Sans"/>
              <a:ea typeface="Open Sans"/>
              <a:cs typeface="Open Sans"/>
              <a:sym typeface="Open Sans"/>
            </a:endParaRPr>
          </a:p>
          <a:p>
            <a:pPr lvl="0" rtl="0">
              <a:spcAft>
                <a:spcPts val="0"/>
              </a:spcAft>
              <a:buClr>
                <a:schemeClr val="dk1"/>
              </a:buClr>
              <a:buSzPts val="1100"/>
            </a:pPr>
            <a:endParaRPr sz="1000" kern="600" spc="-10" dirty="0">
              <a:solidFill>
                <a:srgbClr val="2C3A72"/>
              </a:solidFill>
              <a:latin typeface="Open Sans"/>
              <a:ea typeface="Open Sans"/>
              <a:cs typeface="Open Sans"/>
              <a:sym typeface="Open Sans"/>
            </a:endParaRPr>
          </a:p>
          <a:p>
            <a:pPr lvl="0" rtl="0">
              <a:spcAft>
                <a:spcPts val="0"/>
              </a:spcAft>
              <a:buClr>
                <a:schemeClr val="dk1"/>
              </a:buClr>
              <a:buSzPts val="1100"/>
            </a:pPr>
            <a:endParaRPr sz="1000" kern="600" spc="-10" dirty="0">
              <a:solidFill>
                <a:srgbClr val="2C3A72"/>
              </a:solidFill>
              <a:latin typeface="Open Sans"/>
              <a:ea typeface="Open Sans"/>
              <a:cs typeface="Open Sans"/>
              <a:sym typeface="Open Sans"/>
            </a:endParaRPr>
          </a:p>
          <a:p>
            <a:pPr lvl="0" rtl="0">
              <a:spcAft>
                <a:spcPts val="0"/>
              </a:spcAft>
              <a:buClr>
                <a:schemeClr val="dk1"/>
              </a:buClr>
              <a:buSzPts val="1100"/>
            </a:pPr>
            <a:endParaRPr lang="en-US" sz="1000" kern="600" spc="-10" dirty="0">
              <a:solidFill>
                <a:srgbClr val="2C3A72"/>
              </a:solidFill>
              <a:latin typeface="Open Sans"/>
              <a:ea typeface="Open Sans"/>
              <a:cs typeface="Open Sans"/>
              <a:sym typeface="Open Sans"/>
            </a:endParaRPr>
          </a:p>
          <a:p>
            <a:pPr lvl="0" rtl="0">
              <a:spcAft>
                <a:spcPts val="0"/>
              </a:spcAft>
              <a:buClr>
                <a:schemeClr val="dk1"/>
              </a:buClr>
              <a:buSzPts val="1100"/>
            </a:pPr>
            <a:endParaRPr sz="1000" kern="600" spc="-10" dirty="0">
              <a:solidFill>
                <a:srgbClr val="2C3A72"/>
              </a:solidFill>
              <a:latin typeface="Open Sans"/>
              <a:ea typeface="Open Sans"/>
              <a:cs typeface="Open Sans"/>
              <a:sym typeface="Open Sans"/>
            </a:endParaRPr>
          </a:p>
          <a:p>
            <a:pPr lvl="0" rtl="0">
              <a:spcAft>
                <a:spcPts val="0"/>
              </a:spcAft>
              <a:buClr>
                <a:schemeClr val="dk1"/>
              </a:buClr>
              <a:buSzPts val="1100"/>
            </a:pPr>
            <a:endParaRPr sz="1000" kern="600" spc="-10" dirty="0">
              <a:solidFill>
                <a:srgbClr val="2C3A72"/>
              </a:solidFill>
              <a:latin typeface="Open Sans"/>
              <a:ea typeface="Open Sans"/>
              <a:cs typeface="Open Sans"/>
              <a:sym typeface="Open Sans"/>
            </a:endParaRPr>
          </a:p>
          <a:p>
            <a:pPr lvl="0" rtl="0">
              <a:spcAft>
                <a:spcPts val="0"/>
              </a:spcAft>
              <a:buClr>
                <a:schemeClr val="dk1"/>
              </a:buClr>
              <a:buSzPts val="1100"/>
            </a:pPr>
            <a:endParaRPr sz="1000" kern="600" spc="-10" dirty="0">
              <a:solidFill>
                <a:srgbClr val="58595B"/>
              </a:solidFill>
              <a:latin typeface="Open Sans"/>
              <a:ea typeface="Open Sans"/>
              <a:cs typeface="Open Sans"/>
              <a:sym typeface="Open Sans"/>
            </a:endParaRPr>
          </a:p>
          <a:p>
            <a:pPr lvl="0" rtl="0">
              <a:spcAft>
                <a:spcPts val="0"/>
              </a:spcAft>
              <a:buClr>
                <a:srgbClr val="2C3A72"/>
              </a:buClr>
              <a:buSzPts val="1100"/>
            </a:pPr>
            <a:r>
              <a:rPr lang="en-US" sz="1000" b="1" kern="600" spc="-10" dirty="0">
                <a:solidFill>
                  <a:srgbClr val="2C3A72"/>
                </a:solidFill>
                <a:latin typeface="Open Sans"/>
                <a:ea typeface="Open Sans"/>
                <a:cs typeface="Open Sans"/>
                <a:sym typeface="Open Sans"/>
              </a:rPr>
              <a:t>2. Create actionable metrics: </a:t>
            </a:r>
          </a:p>
          <a:p>
            <a:pPr marL="173038" lvl="1">
              <a:buClr>
                <a:srgbClr val="2C3A72"/>
              </a:buClr>
              <a:buSzPts val="1100"/>
            </a:pPr>
            <a:r>
              <a:rPr lang="en-US" sz="900" i="1" kern="600" spc="-10" dirty="0">
                <a:solidFill>
                  <a:srgbClr val="41A5C3"/>
                </a:solidFill>
                <a:latin typeface="Open Sans"/>
                <a:ea typeface="Open Sans"/>
                <a:cs typeface="Open Sans"/>
                <a:sym typeface="Open Sans"/>
              </a:rPr>
              <a:t>For your selection, create 1 or 2 metrics that will cause you to make a decision and take action. e.g. number of rings before customer call is answered - average and peak; post-call NPS score.</a:t>
            </a:r>
            <a:endParaRPr sz="900" i="1" kern="600" spc="-10" dirty="0">
              <a:solidFill>
                <a:srgbClr val="41A5C3"/>
              </a:solidFill>
              <a:latin typeface="Open Sans"/>
              <a:ea typeface="Open Sans"/>
              <a:cs typeface="Open Sans"/>
              <a:sym typeface="Open Sans"/>
            </a:endParaRPr>
          </a:p>
          <a:p>
            <a:pPr lvl="0" rtl="0">
              <a:spcAft>
                <a:spcPts val="0"/>
              </a:spcAft>
            </a:pPr>
            <a:endParaRPr sz="1000" b="1" kern="600" spc="-10" dirty="0">
              <a:solidFill>
                <a:srgbClr val="2C3A72"/>
              </a:solidFill>
              <a:latin typeface="Open Sans"/>
              <a:ea typeface="Open Sans"/>
              <a:cs typeface="Open Sans"/>
              <a:sym typeface="Open Sans"/>
            </a:endParaRPr>
          </a:p>
          <a:p>
            <a:pPr lvl="0" rtl="0">
              <a:spcAft>
                <a:spcPts val="0"/>
              </a:spcAft>
            </a:pPr>
            <a:endParaRPr lang="en-US" sz="1000" b="1" kern="600" spc="-10" dirty="0">
              <a:solidFill>
                <a:srgbClr val="2C3A72"/>
              </a:solidFill>
              <a:latin typeface="Open Sans"/>
              <a:ea typeface="Open Sans"/>
              <a:cs typeface="Open Sans"/>
              <a:sym typeface="Open Sans"/>
            </a:endParaRPr>
          </a:p>
          <a:p>
            <a:pPr lvl="0" rtl="0">
              <a:spcAft>
                <a:spcPts val="0"/>
              </a:spcAft>
            </a:pPr>
            <a:endParaRPr lang="en-US" sz="1000" b="1" kern="600" spc="-10" dirty="0">
              <a:solidFill>
                <a:srgbClr val="2C3A72"/>
              </a:solidFill>
              <a:latin typeface="Open Sans"/>
              <a:ea typeface="Open Sans"/>
              <a:cs typeface="Open Sans"/>
              <a:sym typeface="Open Sans"/>
            </a:endParaRPr>
          </a:p>
          <a:p>
            <a:pPr lvl="0" rtl="0">
              <a:spcAft>
                <a:spcPts val="0"/>
              </a:spcAft>
            </a:pPr>
            <a:endParaRPr sz="1000" b="1" kern="600" spc="-10" dirty="0">
              <a:solidFill>
                <a:srgbClr val="2C3A72"/>
              </a:solidFill>
              <a:latin typeface="Open Sans"/>
              <a:ea typeface="Open Sans"/>
              <a:cs typeface="Open Sans"/>
              <a:sym typeface="Open Sans"/>
            </a:endParaRPr>
          </a:p>
          <a:p>
            <a:pPr lvl="0" rtl="0">
              <a:spcAft>
                <a:spcPts val="0"/>
              </a:spcAft>
            </a:pPr>
            <a:endParaRPr sz="1000" b="1" kern="600" spc="-10" dirty="0">
              <a:solidFill>
                <a:srgbClr val="2C3A72"/>
              </a:solidFill>
              <a:latin typeface="Open Sans"/>
              <a:ea typeface="Open Sans"/>
              <a:cs typeface="Open Sans"/>
              <a:sym typeface="Open Sans"/>
            </a:endParaRPr>
          </a:p>
          <a:p>
            <a:pPr lvl="0" rtl="0">
              <a:spcAft>
                <a:spcPts val="0"/>
              </a:spcAft>
            </a:pPr>
            <a:endParaRPr sz="1000" b="1" kern="600" spc="-10" dirty="0">
              <a:solidFill>
                <a:srgbClr val="2C3A72"/>
              </a:solidFill>
              <a:latin typeface="Open Sans"/>
              <a:ea typeface="Open Sans"/>
              <a:cs typeface="Open Sans"/>
              <a:sym typeface="Open Sans"/>
            </a:endParaRPr>
          </a:p>
          <a:p>
            <a:pPr marR="0" lvl="0" algn="l" rtl="0">
              <a:lnSpc>
                <a:spcPct val="100000"/>
              </a:lnSpc>
              <a:spcAft>
                <a:spcPts val="600"/>
              </a:spcAft>
              <a:buClr>
                <a:srgbClr val="2C3A72"/>
              </a:buClr>
              <a:buSzPts val="1100"/>
            </a:pPr>
            <a:r>
              <a:rPr lang="en-US" sz="1000" b="1" kern="600" spc="-10" dirty="0">
                <a:solidFill>
                  <a:srgbClr val="2C3A72"/>
                </a:solidFill>
                <a:latin typeface="Open Sans"/>
                <a:ea typeface="Open Sans"/>
                <a:cs typeface="Open Sans"/>
                <a:sym typeface="Open Sans"/>
              </a:rPr>
              <a:t>3. Test your metrics: </a:t>
            </a:r>
            <a:r>
              <a:rPr lang="en-US" sz="900" i="1" kern="600" spc="-10" dirty="0">
                <a:solidFill>
                  <a:srgbClr val="41A5C3"/>
                </a:solidFill>
                <a:latin typeface="Open Sans"/>
                <a:ea typeface="Open Sans"/>
                <a:cs typeface="Open Sans"/>
                <a:sym typeface="Open Sans"/>
              </a:rPr>
              <a:t>Check your metrics for the following common issues</a:t>
            </a:r>
            <a:r>
              <a:rPr lang="en-US" sz="1000" i="1" kern="600" spc="-10" dirty="0">
                <a:solidFill>
                  <a:srgbClr val="BE1E2D"/>
                </a:solidFill>
                <a:latin typeface="Open Sans"/>
                <a:ea typeface="Open Sans"/>
                <a:cs typeface="Open Sans"/>
                <a:sym typeface="Open Sans"/>
              </a:rPr>
              <a:t>.</a:t>
            </a:r>
            <a:endParaRPr sz="1000" b="1" kern="600" spc="-10" dirty="0">
              <a:solidFill>
                <a:srgbClr val="BE1E2D"/>
              </a:solidFill>
              <a:latin typeface="Open Sans"/>
              <a:ea typeface="Open Sans"/>
              <a:cs typeface="Open Sans"/>
              <a:sym typeface="Open Sans"/>
            </a:endParaRPr>
          </a:p>
          <a:p>
            <a:pPr marL="284163" marR="0" lvl="1" indent="-112713" algn="l" rtl="0">
              <a:lnSpc>
                <a:spcPct val="100000"/>
              </a:lnSpc>
              <a:buClr>
                <a:srgbClr val="2C3A72"/>
              </a:buClr>
              <a:buSzPts val="1000"/>
            </a:pPr>
            <a:r>
              <a:rPr lang="en-US" sz="900" b="1" kern="600" spc="-10" dirty="0">
                <a:solidFill>
                  <a:srgbClr val="58595B"/>
                </a:solidFill>
                <a:latin typeface="Open Sans"/>
                <a:ea typeface="Open Sans"/>
                <a:cs typeface="Open Sans"/>
                <a:sym typeface="Open Sans"/>
              </a:rPr>
              <a:t>a. Vanity Metrics vs. Value Metrics</a:t>
            </a:r>
            <a:endParaRPr lang="en-US" sz="900" kern="600" spc="-10" dirty="0">
              <a:solidFill>
                <a:srgbClr val="58595B"/>
              </a:solidFill>
              <a:latin typeface="Open Sans"/>
              <a:ea typeface="Open Sans"/>
              <a:cs typeface="Open Sans"/>
              <a:sym typeface="Open Sans"/>
            </a:endParaRPr>
          </a:p>
          <a:p>
            <a:pPr marL="374904" marR="0" lvl="1" indent="-91440" algn="l" rtl="0">
              <a:lnSpc>
                <a:spcPct val="100000"/>
              </a:lnSpc>
              <a:buClr>
                <a:srgbClr val="2C3A72"/>
              </a:buClr>
              <a:buSzPts val="1000"/>
            </a:pPr>
            <a:r>
              <a:rPr lang="en-US" sz="900" kern="600" spc="-10" dirty="0">
                <a:solidFill>
                  <a:srgbClr val="58595B"/>
                </a:solidFill>
                <a:latin typeface="Open Sans"/>
                <a:ea typeface="Open Sans"/>
                <a:cs typeface="Open Sans"/>
                <a:sym typeface="Open Sans"/>
              </a:rPr>
              <a:t>-	</a:t>
            </a:r>
            <a:r>
              <a:rPr lang="en-US" sz="900" i="1" kern="600" spc="-10" dirty="0">
                <a:solidFill>
                  <a:srgbClr val="58595B"/>
                </a:solidFill>
                <a:latin typeface="Open Sans"/>
                <a:ea typeface="Open Sans"/>
                <a:cs typeface="Open Sans"/>
                <a:sym typeface="Open Sans"/>
              </a:rPr>
              <a:t>Vanity Metrics</a:t>
            </a:r>
            <a:r>
              <a:rPr lang="en-US" sz="900" kern="600" spc="-10" dirty="0">
                <a:solidFill>
                  <a:srgbClr val="58595B"/>
                </a:solidFill>
                <a:latin typeface="Open Sans"/>
                <a:ea typeface="Open Sans"/>
                <a:cs typeface="Open Sans"/>
                <a:sym typeface="Open Sans"/>
              </a:rPr>
              <a:t>, such as total revenues or number of users, are easy to manipulate, and don’t measure value creation. In the Dot-Com bubble, companies pursued market share above all, going broke before they found a viable, scalable business model.</a:t>
            </a:r>
            <a:endParaRPr sz="900" kern="600" spc="-10" dirty="0">
              <a:solidFill>
                <a:srgbClr val="58595B"/>
              </a:solidFill>
              <a:latin typeface="Open Sans"/>
              <a:ea typeface="Open Sans"/>
              <a:cs typeface="Open Sans"/>
              <a:sym typeface="Open Sans"/>
            </a:endParaRPr>
          </a:p>
          <a:p>
            <a:pPr marL="374904" marR="0" lvl="0" indent="-91440" algn="l" rtl="0">
              <a:lnSpc>
                <a:spcPct val="100000"/>
              </a:lnSpc>
            </a:pPr>
            <a:r>
              <a:rPr lang="en-US" sz="900" kern="600" spc="-10" dirty="0">
                <a:solidFill>
                  <a:srgbClr val="58595B"/>
                </a:solidFill>
                <a:latin typeface="Open Sans"/>
                <a:ea typeface="Open Sans"/>
                <a:cs typeface="Open Sans"/>
                <a:sym typeface="Open Sans"/>
              </a:rPr>
              <a:t>-	</a:t>
            </a:r>
            <a:r>
              <a:rPr lang="en-US" sz="900" i="1" kern="600" spc="-10" dirty="0">
                <a:solidFill>
                  <a:srgbClr val="58595B"/>
                </a:solidFill>
                <a:latin typeface="Open Sans"/>
                <a:ea typeface="Open Sans"/>
                <a:cs typeface="Open Sans"/>
                <a:sym typeface="Open Sans"/>
              </a:rPr>
              <a:t>Value Metrics</a:t>
            </a:r>
            <a:r>
              <a:rPr lang="en-US" sz="900" kern="600" spc="-10" dirty="0">
                <a:solidFill>
                  <a:srgbClr val="58595B"/>
                </a:solidFill>
                <a:latin typeface="Open Sans"/>
                <a:ea typeface="Open Sans"/>
                <a:cs typeface="Open Sans"/>
                <a:sym typeface="Open Sans"/>
              </a:rPr>
              <a:t> measure creation of meaningful value for your customers (number of </a:t>
            </a:r>
            <a:r>
              <a:rPr lang="en-US" sz="900" i="1" kern="600" spc="-10" dirty="0">
                <a:solidFill>
                  <a:srgbClr val="58595B"/>
                </a:solidFill>
                <a:latin typeface="Open Sans"/>
                <a:ea typeface="Open Sans"/>
                <a:cs typeface="Open Sans"/>
                <a:sym typeface="Open Sans"/>
              </a:rPr>
              <a:t>repeat</a:t>
            </a:r>
            <a:r>
              <a:rPr lang="en-US" sz="900" kern="600" spc="-10" dirty="0">
                <a:solidFill>
                  <a:srgbClr val="58595B"/>
                </a:solidFill>
                <a:latin typeface="Open Sans"/>
                <a:ea typeface="Open Sans"/>
                <a:cs typeface="Open Sans"/>
                <a:sym typeface="Open Sans"/>
              </a:rPr>
              <a:t> users, Net Promoter Score (NPS)), as well as the viability of your venture (net profit and cash reserves).</a:t>
            </a:r>
            <a:endParaRPr sz="900" kern="600" spc="-10" dirty="0">
              <a:solidFill>
                <a:srgbClr val="58595B"/>
              </a:solidFill>
              <a:latin typeface="Open Sans"/>
              <a:ea typeface="Open Sans"/>
              <a:cs typeface="Open Sans"/>
              <a:sym typeface="Open Sans"/>
            </a:endParaRPr>
          </a:p>
          <a:p>
            <a:pPr marL="114300" lvl="0" rtl="0">
              <a:buClr>
                <a:srgbClr val="000000"/>
              </a:buClr>
              <a:buSzPts val="1100"/>
            </a:pPr>
            <a:r>
              <a:rPr lang="en-US" sz="900" i="1" kern="600" spc="-10" dirty="0">
                <a:solidFill>
                  <a:srgbClr val="41A5C3"/>
                </a:solidFill>
                <a:latin typeface="Open Sans"/>
                <a:ea typeface="Open Sans"/>
                <a:cs typeface="Open Sans"/>
                <a:sym typeface="Open Sans"/>
              </a:rPr>
              <a:t>  Rewrite your metrics as necessary. </a:t>
            </a:r>
            <a:endParaRPr sz="1000" kern="600" spc="-10" dirty="0">
              <a:solidFill>
                <a:srgbClr val="41A5C3"/>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id="{D1A51C52-3AEA-B043-9B04-25132DCEEA0C}"/>
              </a:ext>
            </a:extLst>
          </p:cNvPr>
          <p:cNvPicPr>
            <a:picLocks noChangeAspect="1"/>
          </p:cNvPicPr>
          <p:nvPr/>
        </p:nvPicPr>
        <p:blipFill rotWithShape="1">
          <a:blip r:embed="rId3"/>
          <a:srcRect r="17052"/>
          <a:stretch/>
        </p:blipFill>
        <p:spPr>
          <a:xfrm>
            <a:off x="2442015" y="1761980"/>
            <a:ext cx="2475351" cy="1283215"/>
          </a:xfrm>
          <a:prstGeom prst="rect">
            <a:avLst/>
          </a:prstGeom>
        </p:spPr>
      </p:pic>
      <p:sp>
        <p:nvSpPr>
          <p:cNvPr id="13" name="Shape 87">
            <a:extLst>
              <a:ext uri="{FF2B5EF4-FFF2-40B4-BE49-F238E27FC236}">
                <a16:creationId xmlns:a16="http://schemas.microsoft.com/office/drawing/2014/main" id="{9CD16743-36A3-C842-89AA-624CC0919940}"/>
              </a:ext>
            </a:extLst>
          </p:cNvPr>
          <p:cNvSpPr txBox="1"/>
          <p:nvPr/>
        </p:nvSpPr>
        <p:spPr>
          <a:xfrm>
            <a:off x="3800309" y="2870229"/>
            <a:ext cx="1016211" cy="20199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US" sz="400" b="1" dirty="0">
                <a:solidFill>
                  <a:srgbClr val="FFFFFF"/>
                </a:solidFill>
                <a:latin typeface="Open Sans"/>
                <a:ea typeface="Roboto Condensed Light"/>
                <a:cs typeface="Open Sans"/>
                <a:sym typeface="Roboto Condensed Light"/>
              </a:rPr>
              <a:t>Credit: Ted Sun, sun-</a:t>
            </a:r>
            <a:r>
              <a:rPr lang="en-US" sz="400" b="1" dirty="0" err="1">
                <a:solidFill>
                  <a:srgbClr val="FFFFFF"/>
                </a:solidFill>
                <a:latin typeface="Open Sans"/>
                <a:ea typeface="Roboto Condensed Light"/>
                <a:cs typeface="Open Sans"/>
                <a:sym typeface="Roboto Condensed Light"/>
              </a:rPr>
              <a:t>innovations.com</a:t>
            </a:r>
            <a:endParaRPr sz="400" b="1" dirty="0">
              <a:solidFill>
                <a:srgbClr val="FFFFFF"/>
              </a:solidFill>
              <a:latin typeface="Open Sans"/>
              <a:ea typeface="Roboto Condensed Light"/>
              <a:cs typeface="Open Sans"/>
              <a:sym typeface="Roboto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685800" y="532375"/>
            <a:ext cx="6215700" cy="215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2C3A72"/>
                </a:solidFill>
                <a:latin typeface="Open Sans"/>
                <a:ea typeface="Open Sans"/>
                <a:cs typeface="Open Sans"/>
                <a:sym typeface="Open Sans"/>
              </a:rPr>
              <a:t>Dashboards - Running Your First Experiment</a:t>
            </a:r>
            <a:endParaRPr sz="1400" i="0" u="none" strike="noStrike" cap="none">
              <a:solidFill>
                <a:srgbClr val="2C3A72"/>
              </a:solidFill>
              <a:latin typeface="Open Sans"/>
              <a:ea typeface="Open Sans"/>
              <a:cs typeface="Open Sans"/>
              <a:sym typeface="Open Sans"/>
            </a:endParaRPr>
          </a:p>
        </p:txBody>
      </p:sp>
      <p:sp>
        <p:nvSpPr>
          <p:cNvPr id="93" name="Shape 93"/>
          <p:cNvSpPr txBox="1"/>
          <p:nvPr/>
        </p:nvSpPr>
        <p:spPr>
          <a:xfrm>
            <a:off x="5318400" y="1197864"/>
            <a:ext cx="4278400" cy="5357443"/>
          </a:xfrm>
          <a:prstGeom prst="rect">
            <a:avLst/>
          </a:prstGeom>
          <a:noFill/>
          <a:ln>
            <a:noFill/>
          </a:ln>
        </p:spPr>
        <p:txBody>
          <a:bodyPr spcFirstLastPara="1" wrap="square" lIns="0" tIns="0" rIns="0" bIns="0" anchor="t" anchorCtr="0">
            <a:noAutofit/>
          </a:bodyPr>
          <a:lstStyle/>
          <a:p>
            <a:pPr marL="112713" marR="0" lvl="0" indent="-109538" algn="l" rtl="0">
              <a:lnSpc>
                <a:spcPct val="100000"/>
              </a:lnSpc>
              <a:spcAft>
                <a:spcPts val="600"/>
              </a:spcAft>
              <a:buClr>
                <a:srgbClr val="2C3A72"/>
              </a:buClr>
              <a:buSzPts val="1100"/>
            </a:pPr>
            <a:r>
              <a:rPr lang="en-US" sz="1000" b="1" dirty="0">
                <a:solidFill>
                  <a:srgbClr val="2C3A72"/>
                </a:solidFill>
                <a:latin typeface="Open Sans"/>
                <a:ea typeface="Open Sans"/>
                <a:cs typeface="Open Sans"/>
                <a:sym typeface="Open Sans"/>
              </a:rPr>
              <a:t>5. Run your Experiment:</a:t>
            </a:r>
            <a:r>
              <a:rPr lang="en-US" sz="1000" b="1" dirty="0">
                <a:solidFill>
                  <a:srgbClr val="58595B"/>
                </a:solidFill>
                <a:latin typeface="Open Sans"/>
                <a:ea typeface="Open Sans"/>
                <a:cs typeface="Open Sans"/>
                <a:sym typeface="Open Sans"/>
              </a:rPr>
              <a:t> </a:t>
            </a:r>
            <a:r>
              <a:rPr lang="en-US" sz="1000" dirty="0">
                <a:solidFill>
                  <a:srgbClr val="58595B"/>
                </a:solidFill>
                <a:latin typeface="Open Sans"/>
                <a:ea typeface="Open Sans"/>
                <a:cs typeface="Open Sans"/>
                <a:sym typeface="Open Sans"/>
              </a:rPr>
              <a:t>Now it is time to put together a prototype ‘dashboard’ to test your Hypotheses:</a:t>
            </a:r>
            <a:endParaRPr sz="1000" dirty="0">
              <a:solidFill>
                <a:srgbClr val="58595B"/>
              </a:solidFill>
              <a:latin typeface="Open Sans"/>
              <a:ea typeface="Open Sans"/>
              <a:cs typeface="Open Sans"/>
              <a:sym typeface="Open Sans"/>
            </a:endParaRPr>
          </a:p>
          <a:p>
            <a:pPr marL="283464" marR="0" lvl="0" indent="-109728" algn="l" rtl="0">
              <a:lnSpc>
                <a:spcPct val="100000"/>
              </a:lnSpc>
              <a:buClr>
                <a:srgbClr val="58595B"/>
              </a:buClr>
              <a:buSzPts val="1000"/>
              <a:buFont typeface="Open Sans"/>
              <a:buChar char="•"/>
            </a:pPr>
            <a:r>
              <a:rPr lang="en-US" sz="1000" dirty="0">
                <a:solidFill>
                  <a:srgbClr val="58595B"/>
                </a:solidFill>
                <a:latin typeface="Open Sans"/>
                <a:ea typeface="Open Sans"/>
                <a:cs typeface="Open Sans"/>
                <a:sym typeface="Open Sans"/>
              </a:rPr>
              <a:t>tracking your new metrics real-time does what you hope;</a:t>
            </a:r>
            <a:endParaRPr sz="1000" dirty="0">
              <a:solidFill>
                <a:srgbClr val="58595B"/>
              </a:solidFill>
              <a:latin typeface="Open Sans"/>
              <a:ea typeface="Open Sans"/>
              <a:cs typeface="Open Sans"/>
              <a:sym typeface="Open Sans"/>
            </a:endParaRPr>
          </a:p>
          <a:p>
            <a:pPr marL="283464" marR="0" lvl="0" indent="-109728" algn="l" rtl="0">
              <a:lnSpc>
                <a:spcPct val="100000"/>
              </a:lnSpc>
              <a:buClr>
                <a:srgbClr val="58595B"/>
              </a:buClr>
              <a:buSzPts val="1000"/>
              <a:buFont typeface="Open Sans"/>
              <a:buChar char="•"/>
            </a:pPr>
            <a:r>
              <a:rPr lang="en-US" sz="1000" dirty="0">
                <a:solidFill>
                  <a:srgbClr val="58595B"/>
                </a:solidFill>
                <a:latin typeface="Open Sans"/>
                <a:ea typeface="Open Sans"/>
                <a:cs typeface="Open Sans"/>
                <a:sym typeface="Open Sans"/>
              </a:rPr>
              <a:t>you can source an adequate real-time data stream;</a:t>
            </a:r>
            <a:endParaRPr sz="1000" dirty="0">
              <a:solidFill>
                <a:srgbClr val="58595B"/>
              </a:solidFill>
              <a:latin typeface="Open Sans"/>
              <a:ea typeface="Open Sans"/>
              <a:cs typeface="Open Sans"/>
              <a:sym typeface="Open Sans"/>
            </a:endParaRPr>
          </a:p>
          <a:p>
            <a:pPr marL="283464" marR="0" lvl="0" indent="-109728" algn="l" rtl="0">
              <a:lnSpc>
                <a:spcPct val="100000"/>
              </a:lnSpc>
              <a:spcAft>
                <a:spcPts val="600"/>
              </a:spcAft>
              <a:buClr>
                <a:srgbClr val="58595B"/>
              </a:buClr>
              <a:buSzPts val="1000"/>
              <a:buFont typeface="Open Sans"/>
              <a:buChar char="•"/>
            </a:pPr>
            <a:r>
              <a:rPr lang="en-US" sz="1000" dirty="0">
                <a:solidFill>
                  <a:srgbClr val="58595B"/>
                </a:solidFill>
                <a:latin typeface="Open Sans"/>
                <a:ea typeface="Open Sans"/>
                <a:cs typeface="Open Sans"/>
                <a:sym typeface="Open Sans"/>
              </a:rPr>
              <a:t>the </a:t>
            </a:r>
            <a:r>
              <a:rPr lang="en-US" sz="1000" i="1" dirty="0">
                <a:solidFill>
                  <a:srgbClr val="58595B"/>
                </a:solidFill>
                <a:latin typeface="Open Sans"/>
                <a:ea typeface="Open Sans"/>
                <a:cs typeface="Open Sans"/>
                <a:sym typeface="Open Sans"/>
              </a:rPr>
              <a:t>benefit</a:t>
            </a:r>
            <a:r>
              <a:rPr lang="en-US" sz="1000" dirty="0">
                <a:solidFill>
                  <a:srgbClr val="58595B"/>
                </a:solidFill>
                <a:latin typeface="Open Sans"/>
                <a:ea typeface="Open Sans"/>
                <a:cs typeface="Open Sans"/>
                <a:sym typeface="Open Sans"/>
              </a:rPr>
              <a:t> outweighs the </a:t>
            </a:r>
            <a:r>
              <a:rPr lang="en-US" sz="1000" i="1" dirty="0">
                <a:solidFill>
                  <a:srgbClr val="58595B"/>
                </a:solidFill>
                <a:latin typeface="Open Sans"/>
                <a:ea typeface="Open Sans"/>
                <a:cs typeface="Open Sans"/>
                <a:sym typeface="Open Sans"/>
              </a:rPr>
              <a:t>costs</a:t>
            </a:r>
            <a:r>
              <a:rPr lang="en-US" sz="1000" dirty="0">
                <a:solidFill>
                  <a:srgbClr val="58595B"/>
                </a:solidFill>
                <a:latin typeface="Open Sans"/>
                <a:ea typeface="Open Sans"/>
                <a:cs typeface="Open Sans"/>
                <a:sym typeface="Open Sans"/>
              </a:rPr>
              <a:t> to compile, interpret and act on the data!</a:t>
            </a:r>
            <a:endParaRPr sz="1000" dirty="0">
              <a:solidFill>
                <a:srgbClr val="58595B"/>
              </a:solidFill>
              <a:latin typeface="Open Sans"/>
              <a:ea typeface="Open Sans"/>
              <a:cs typeface="Open Sans"/>
              <a:sym typeface="Open Sans"/>
            </a:endParaRPr>
          </a:p>
          <a:p>
            <a:pPr marL="460375" indent="-173038">
              <a:buSzPts val="1100"/>
            </a:pPr>
            <a:r>
              <a:rPr lang="en-US" sz="900" dirty="0">
                <a:solidFill>
                  <a:srgbClr val="41A5C3"/>
                </a:solidFill>
                <a:latin typeface="Open Sans"/>
                <a:ea typeface="Open Sans"/>
                <a:cs typeface="Open Sans"/>
                <a:sym typeface="Open Sans"/>
              </a:rPr>
              <a:t>a.	</a:t>
            </a:r>
            <a:r>
              <a:rPr lang="en-US" sz="900" i="1" dirty="0">
                <a:solidFill>
                  <a:srgbClr val="41A5C3"/>
                </a:solidFill>
                <a:latin typeface="Open Sans"/>
                <a:ea typeface="Open Sans"/>
                <a:cs typeface="Open Sans"/>
                <a:sym typeface="Open Sans"/>
              </a:rPr>
              <a:t>Go to </a:t>
            </a:r>
            <a:r>
              <a:rPr lang="en-US" sz="900" i="1" dirty="0" err="1">
                <a:solidFill>
                  <a:srgbClr val="41A5C3"/>
                </a:solidFill>
                <a:latin typeface="Open Sans"/>
                <a:ea typeface="Open Sans"/>
                <a:cs typeface="Open Sans"/>
                <a:sym typeface="Open Sans"/>
              </a:rPr>
              <a:t>blog.growthinstitute.com</a:t>
            </a:r>
            <a:r>
              <a:rPr lang="en-US" sz="900" i="1" dirty="0">
                <a:solidFill>
                  <a:srgbClr val="41A5C3"/>
                </a:solidFill>
                <a:latin typeface="Open Sans"/>
                <a:ea typeface="Open Sans"/>
                <a:cs typeface="Open Sans"/>
                <a:sym typeface="Open Sans"/>
              </a:rPr>
              <a:t>/</a:t>
            </a:r>
            <a:r>
              <a:rPr lang="en-US" sz="900" i="1" dirty="0" err="1">
                <a:solidFill>
                  <a:srgbClr val="41A5C3"/>
                </a:solidFill>
                <a:latin typeface="Open Sans"/>
                <a:ea typeface="Open Sans"/>
                <a:cs typeface="Open Sans"/>
                <a:sym typeface="Open Sans"/>
              </a:rPr>
              <a:t>exo</a:t>
            </a:r>
            <a:r>
              <a:rPr lang="en-US" sz="900" i="1" dirty="0">
                <a:solidFill>
                  <a:srgbClr val="41A5C3"/>
                </a:solidFill>
                <a:latin typeface="Open Sans"/>
                <a:ea typeface="Open Sans"/>
                <a:cs typeface="Open Sans"/>
                <a:sym typeface="Open Sans"/>
              </a:rPr>
              <a:t>/experimentation for instructions and templates for running your experiments. </a:t>
            </a:r>
          </a:p>
          <a:p>
            <a:pPr marL="460375" indent="-173038">
              <a:buSzPts val="1100"/>
            </a:pPr>
            <a:r>
              <a:rPr lang="en-US" sz="900" i="1" dirty="0">
                <a:solidFill>
                  <a:srgbClr val="41A5C3"/>
                </a:solidFill>
                <a:latin typeface="Open Sans"/>
                <a:ea typeface="Open Sans"/>
                <a:cs typeface="Open Sans"/>
                <a:sym typeface="Open Sans"/>
              </a:rPr>
              <a:t>b.	Work low-tech. Gather sample data, by hand, if necessary. Use spreadsheets to refine and display the data.</a:t>
            </a:r>
          </a:p>
          <a:p>
            <a:pPr marL="283464" lvl="0" indent="-109728" rtl="0">
              <a:buNone/>
            </a:pPr>
            <a:endParaRPr sz="900" b="1" dirty="0">
              <a:solidFill>
                <a:srgbClr val="41A5C3"/>
              </a:solidFill>
              <a:latin typeface="Open Sans"/>
              <a:ea typeface="Open Sans"/>
              <a:cs typeface="Open Sans"/>
              <a:sym typeface="Open Sans"/>
            </a:endParaRPr>
          </a:p>
          <a:p>
            <a:pPr marR="0" lvl="0" algn="l" rtl="0">
              <a:lnSpc>
                <a:spcPct val="100000"/>
              </a:lnSpc>
              <a:spcAft>
                <a:spcPts val="600"/>
              </a:spcAft>
              <a:buClr>
                <a:srgbClr val="2C3A72"/>
              </a:buClr>
              <a:buSzPts val="1100"/>
            </a:pPr>
            <a:r>
              <a:rPr lang="en-US" sz="1000" b="1" dirty="0">
                <a:solidFill>
                  <a:srgbClr val="2C3A72"/>
                </a:solidFill>
                <a:latin typeface="Open Sans"/>
                <a:ea typeface="Open Sans"/>
                <a:cs typeface="Open Sans"/>
                <a:sym typeface="Open Sans"/>
              </a:rPr>
              <a:t>6. Tips for getting started with dashboards</a:t>
            </a:r>
            <a:endParaRPr sz="1000" b="1" dirty="0">
              <a:solidFill>
                <a:srgbClr val="2C3A72"/>
              </a:solidFill>
              <a:latin typeface="Open Sans"/>
              <a:ea typeface="Open Sans"/>
              <a:cs typeface="Open Sans"/>
              <a:sym typeface="Open Sans"/>
            </a:endParaRPr>
          </a:p>
          <a:p>
            <a:pPr marL="283464" lvl="0" indent="-109728" rtl="0">
              <a:spcAft>
                <a:spcPts val="600"/>
              </a:spcAft>
              <a:buClr>
                <a:srgbClr val="58595B"/>
              </a:buClr>
              <a:buSzPts val="1000"/>
              <a:buChar char="•"/>
            </a:pPr>
            <a:r>
              <a:rPr lang="en-US" sz="1000" b="1" dirty="0">
                <a:solidFill>
                  <a:srgbClr val="58595B"/>
                </a:solidFill>
                <a:latin typeface="Open Sans"/>
                <a:ea typeface="Open Sans"/>
                <a:cs typeface="Open Sans"/>
                <a:sym typeface="Open Sans"/>
              </a:rPr>
              <a:t>Keep it </a:t>
            </a:r>
            <a:r>
              <a:rPr lang="en-US" sz="1000" b="1" i="1" dirty="0">
                <a:solidFill>
                  <a:srgbClr val="58595B"/>
                </a:solidFill>
                <a:latin typeface="Open Sans"/>
                <a:ea typeface="Open Sans"/>
                <a:cs typeface="Open Sans"/>
                <a:sym typeface="Open Sans"/>
              </a:rPr>
              <a:t>really</a:t>
            </a:r>
            <a:r>
              <a:rPr lang="en-US" sz="1000" b="1" dirty="0">
                <a:solidFill>
                  <a:srgbClr val="58595B"/>
                </a:solidFill>
                <a:latin typeface="Open Sans"/>
                <a:ea typeface="Open Sans"/>
                <a:cs typeface="Open Sans"/>
                <a:sym typeface="Open Sans"/>
              </a:rPr>
              <a:t> simple, a step at a time</a:t>
            </a:r>
            <a:r>
              <a:rPr lang="en-US" sz="1000" dirty="0">
                <a:solidFill>
                  <a:srgbClr val="58595B"/>
                </a:solidFill>
                <a:latin typeface="Open Sans"/>
                <a:ea typeface="Open Sans"/>
                <a:cs typeface="Open Sans"/>
                <a:sym typeface="Open Sans"/>
              </a:rPr>
              <a:t> - There can be discomfort as leaders become accustomed to exposing key data previously kept close-to-the-chest, no matter the value to the organization.</a:t>
            </a:r>
            <a:endParaRPr sz="1000" dirty="0">
              <a:solidFill>
                <a:srgbClr val="58595B"/>
              </a:solidFill>
              <a:latin typeface="Open Sans"/>
              <a:ea typeface="Open Sans"/>
              <a:cs typeface="Open Sans"/>
              <a:sym typeface="Open Sans"/>
            </a:endParaRPr>
          </a:p>
          <a:p>
            <a:pPr marL="283464" lvl="0" indent="-109728" rtl="0">
              <a:spcAft>
                <a:spcPts val="600"/>
              </a:spcAft>
              <a:buClr>
                <a:srgbClr val="58595B"/>
              </a:buClr>
              <a:buSzPts val="1000"/>
              <a:buFont typeface="Open Sans"/>
              <a:buChar char="•"/>
            </a:pPr>
            <a:r>
              <a:rPr lang="en-US" sz="1000" b="1" dirty="0">
                <a:solidFill>
                  <a:srgbClr val="58595B"/>
                </a:solidFill>
                <a:latin typeface="Open Sans"/>
                <a:ea typeface="Open Sans"/>
                <a:cs typeface="Open Sans"/>
                <a:sym typeface="Open Sans"/>
              </a:rPr>
              <a:t>Prototype with a spreadsheet</a:t>
            </a:r>
            <a:r>
              <a:rPr lang="en-US" sz="1000" dirty="0">
                <a:solidFill>
                  <a:srgbClr val="58595B"/>
                </a:solidFill>
                <a:latin typeface="Open Sans"/>
                <a:ea typeface="Open Sans"/>
                <a:cs typeface="Open Sans"/>
                <a:sym typeface="Open Sans"/>
              </a:rPr>
              <a:t> - Ideally, use Google Spreadsheet or multiuser Microsoft Excel. At the start of each meeting share the prototype and go over each metric. Figure out what is helping, and what is not. Add, prune, update.</a:t>
            </a:r>
            <a:endParaRPr sz="1000" dirty="0">
              <a:solidFill>
                <a:srgbClr val="58595B"/>
              </a:solidFill>
              <a:latin typeface="Open Sans"/>
              <a:ea typeface="Open Sans"/>
              <a:cs typeface="Open Sans"/>
              <a:sym typeface="Open Sans"/>
            </a:endParaRPr>
          </a:p>
          <a:p>
            <a:pPr marL="283464" lvl="0" indent="-109728" rtl="0">
              <a:spcAft>
                <a:spcPts val="600"/>
              </a:spcAft>
              <a:buClr>
                <a:srgbClr val="58595B"/>
              </a:buClr>
              <a:buSzPts val="1000"/>
              <a:buFont typeface="Open Sans"/>
              <a:buChar char="•"/>
            </a:pPr>
            <a:r>
              <a:rPr lang="en-US" sz="1000" b="1" dirty="0">
                <a:solidFill>
                  <a:srgbClr val="58595B"/>
                </a:solidFill>
                <a:latin typeface="Open Sans"/>
                <a:ea typeface="Open Sans"/>
                <a:cs typeface="Open Sans"/>
                <a:sym typeface="Open Sans"/>
              </a:rPr>
              <a:t>Tool-up with care </a:t>
            </a:r>
            <a:r>
              <a:rPr lang="en-US" sz="1000" dirty="0">
                <a:solidFill>
                  <a:srgbClr val="58595B"/>
                </a:solidFill>
                <a:latin typeface="Open Sans"/>
                <a:ea typeface="Open Sans"/>
                <a:cs typeface="Open Sans"/>
                <a:sym typeface="Open Sans"/>
              </a:rPr>
              <a:t>- Tools can be confusing, opinionated, expensive and force their workflow on you. Automate and distribute at-scale once you have a workable model.</a:t>
            </a:r>
            <a:endParaRPr sz="1000" dirty="0">
              <a:solidFill>
                <a:srgbClr val="58595B"/>
              </a:solidFill>
              <a:latin typeface="Open Sans"/>
              <a:ea typeface="Open Sans"/>
              <a:cs typeface="Open Sans"/>
              <a:sym typeface="Open Sans"/>
            </a:endParaRPr>
          </a:p>
          <a:p>
            <a:pPr marL="283464" lvl="0" indent="-109728" rtl="0">
              <a:spcAft>
                <a:spcPts val="600"/>
              </a:spcAft>
              <a:buClr>
                <a:srgbClr val="58595B"/>
              </a:buClr>
              <a:buSzPts val="1000"/>
              <a:buFont typeface="Open Sans"/>
              <a:buChar char="•"/>
            </a:pPr>
            <a:r>
              <a:rPr lang="en-US" sz="1000" b="1" dirty="0">
                <a:solidFill>
                  <a:srgbClr val="58595B"/>
                </a:solidFill>
                <a:latin typeface="Open Sans"/>
                <a:ea typeface="Open Sans"/>
                <a:cs typeface="Open Sans"/>
                <a:sym typeface="Open Sans"/>
              </a:rPr>
              <a:t>Don’t:</a:t>
            </a:r>
            <a:r>
              <a:rPr lang="en-US" sz="1000" dirty="0">
                <a:solidFill>
                  <a:srgbClr val="58595B"/>
                </a:solidFill>
                <a:latin typeface="Open Sans"/>
                <a:ea typeface="Open Sans"/>
                <a:cs typeface="Open Sans"/>
                <a:sym typeface="Open Sans"/>
              </a:rPr>
              <a:t> </a:t>
            </a:r>
            <a:endParaRPr sz="1000" dirty="0">
              <a:solidFill>
                <a:srgbClr val="58595B"/>
              </a:solidFill>
              <a:latin typeface="Open Sans"/>
              <a:ea typeface="Open Sans"/>
              <a:cs typeface="Open Sans"/>
              <a:sym typeface="Open Sans"/>
            </a:endParaRPr>
          </a:p>
          <a:p>
            <a:pPr marL="374904" lvl="1" indent="-91440" rtl="0">
              <a:buClr>
                <a:srgbClr val="58595B"/>
              </a:buClr>
              <a:buSzPts val="1000"/>
            </a:pPr>
            <a:r>
              <a:rPr lang="en-US" sz="1000" dirty="0">
                <a:solidFill>
                  <a:srgbClr val="58595B"/>
                </a:solidFill>
                <a:latin typeface="Open Sans"/>
                <a:ea typeface="Open Sans"/>
                <a:cs typeface="Open Sans"/>
                <a:sym typeface="Open Sans"/>
              </a:rPr>
              <a:t>- rely on static reports, PowerPoint slides or verbal reporting.</a:t>
            </a:r>
            <a:endParaRPr sz="1000" dirty="0">
              <a:solidFill>
                <a:srgbClr val="58595B"/>
              </a:solidFill>
              <a:latin typeface="Open Sans"/>
              <a:ea typeface="Open Sans"/>
              <a:cs typeface="Open Sans"/>
              <a:sym typeface="Open Sans"/>
            </a:endParaRPr>
          </a:p>
          <a:p>
            <a:pPr marL="374904" lvl="1" indent="-91440" rtl="0">
              <a:buClr>
                <a:srgbClr val="58595B"/>
              </a:buClr>
              <a:buSzPts val="1000"/>
            </a:pPr>
            <a:r>
              <a:rPr lang="en-US" sz="1000" dirty="0">
                <a:solidFill>
                  <a:srgbClr val="58595B"/>
                </a:solidFill>
                <a:latin typeface="Open Sans"/>
                <a:ea typeface="Open Sans"/>
                <a:cs typeface="Open Sans"/>
                <a:sym typeface="Open Sans"/>
              </a:rPr>
              <a:t>- forget to assign a person accountable for each metric.</a:t>
            </a:r>
            <a:endParaRPr sz="1000" dirty="0">
              <a:solidFill>
                <a:srgbClr val="58595B"/>
              </a:solidFill>
              <a:latin typeface="Open Sans"/>
              <a:ea typeface="Open Sans"/>
              <a:cs typeface="Open Sans"/>
              <a:sym typeface="Open Sans"/>
            </a:endParaRPr>
          </a:p>
          <a:p>
            <a:pPr marL="374904" lvl="1" indent="-91440" rtl="0">
              <a:buClr>
                <a:srgbClr val="58595B"/>
              </a:buClr>
              <a:buSzPts val="1000"/>
            </a:pPr>
            <a:r>
              <a:rPr lang="en-US" sz="1000" dirty="0">
                <a:solidFill>
                  <a:srgbClr val="58595B"/>
                </a:solidFill>
                <a:latin typeface="Open Sans"/>
                <a:ea typeface="Open Sans"/>
                <a:cs typeface="Open Sans"/>
                <a:sym typeface="Open Sans"/>
              </a:rPr>
              <a:t>- build a solution without involving everyone the metric affects, top to bottom.</a:t>
            </a:r>
            <a:endParaRPr sz="1000" dirty="0">
              <a:solidFill>
                <a:srgbClr val="58595B"/>
              </a:solidFill>
              <a:latin typeface="Open Sans"/>
              <a:ea typeface="Open Sans"/>
              <a:cs typeface="Open Sans"/>
              <a:sym typeface="Open Sans"/>
            </a:endParaRPr>
          </a:p>
          <a:p>
            <a:pPr marL="374904" lvl="1" indent="-91440" rtl="0">
              <a:buClr>
                <a:srgbClr val="58595B"/>
              </a:buClr>
              <a:buSzPts val="1000"/>
            </a:pPr>
            <a:r>
              <a:rPr lang="en-US" sz="1000" dirty="0">
                <a:solidFill>
                  <a:srgbClr val="58595B"/>
                </a:solidFill>
                <a:latin typeface="Open Sans"/>
                <a:ea typeface="Open Sans"/>
                <a:cs typeface="Open Sans"/>
                <a:sym typeface="Open Sans"/>
              </a:rPr>
              <a:t>- be inconsistent.</a:t>
            </a:r>
            <a:endParaRPr sz="1000" dirty="0">
              <a:solidFill>
                <a:srgbClr val="58595B"/>
              </a:solidFill>
              <a:latin typeface="Open Sans"/>
              <a:ea typeface="Open Sans"/>
              <a:cs typeface="Open Sans"/>
              <a:sym typeface="Open Sans"/>
            </a:endParaRPr>
          </a:p>
          <a:p>
            <a:pPr marL="374904" lvl="1" indent="-91440" rtl="0">
              <a:buClr>
                <a:srgbClr val="58595B"/>
              </a:buClr>
              <a:buSzPts val="1000"/>
            </a:pPr>
            <a:r>
              <a:rPr lang="en-US" sz="1000" dirty="0">
                <a:solidFill>
                  <a:srgbClr val="58595B"/>
                </a:solidFill>
                <a:latin typeface="Open Sans"/>
                <a:ea typeface="Open Sans"/>
                <a:cs typeface="Open Sans"/>
                <a:sym typeface="Open Sans"/>
              </a:rPr>
              <a:t>- turn development and maintenance completely over to external consultants. Maintain the capability to update your dashboard in-house, training vs. outsourcing.</a:t>
            </a:r>
            <a:endParaRPr sz="1000" dirty="0">
              <a:solidFill>
                <a:srgbClr val="58595B"/>
              </a:solidFill>
              <a:latin typeface="Open Sans"/>
              <a:ea typeface="Open Sans"/>
              <a:cs typeface="Open Sans"/>
              <a:sym typeface="Open Sans"/>
            </a:endParaRPr>
          </a:p>
        </p:txBody>
      </p:sp>
      <p:sp>
        <p:nvSpPr>
          <p:cNvPr id="95" name="Shape 95"/>
          <p:cNvSpPr txBox="1"/>
          <p:nvPr/>
        </p:nvSpPr>
        <p:spPr>
          <a:xfrm>
            <a:off x="685800" y="1197864"/>
            <a:ext cx="4265700" cy="6060296"/>
          </a:xfrm>
          <a:prstGeom prst="rect">
            <a:avLst/>
          </a:prstGeom>
          <a:noFill/>
          <a:ln>
            <a:noFill/>
          </a:ln>
        </p:spPr>
        <p:txBody>
          <a:bodyPr spcFirstLastPara="1" wrap="square" lIns="0" tIns="0" rIns="0" bIns="0" anchor="t" anchorCtr="0">
            <a:noAutofit/>
          </a:bodyPr>
          <a:lstStyle/>
          <a:p>
            <a:pPr lvl="0" rtl="0">
              <a:spcAft>
                <a:spcPts val="600"/>
              </a:spcAft>
              <a:buClr>
                <a:srgbClr val="2C3A72"/>
              </a:buClr>
              <a:buSzPts val="1100"/>
            </a:pPr>
            <a:r>
              <a:rPr lang="en-US" sz="1000" b="1" dirty="0">
                <a:solidFill>
                  <a:srgbClr val="2C3A72"/>
                </a:solidFill>
                <a:latin typeface="Open Sans"/>
                <a:ea typeface="Open Sans"/>
                <a:cs typeface="Open Sans"/>
                <a:sym typeface="Open Sans"/>
              </a:rPr>
              <a:t>3. Test your metrics (continued…)</a:t>
            </a:r>
            <a:endParaRPr sz="1000" dirty="0">
              <a:solidFill>
                <a:srgbClr val="41A5C3"/>
              </a:solidFill>
              <a:latin typeface="Open Sans"/>
              <a:ea typeface="Open Sans"/>
              <a:cs typeface="Open Sans"/>
              <a:sym typeface="Open Sans"/>
            </a:endParaRPr>
          </a:p>
          <a:p>
            <a:pPr marL="283464" marR="0" lvl="1" indent="-109728" algn="l" rtl="0">
              <a:lnSpc>
                <a:spcPct val="100000"/>
              </a:lnSpc>
              <a:spcAft>
                <a:spcPts val="0"/>
              </a:spcAft>
              <a:buClr>
                <a:srgbClr val="2C3A72"/>
              </a:buClr>
              <a:buSzPts val="1000"/>
            </a:pPr>
            <a:r>
              <a:rPr lang="en-US" sz="900" b="1" dirty="0">
                <a:solidFill>
                  <a:srgbClr val="58595B"/>
                </a:solidFill>
                <a:latin typeface="Open Sans"/>
                <a:ea typeface="Open Sans"/>
                <a:cs typeface="Open Sans"/>
                <a:sym typeface="Open Sans"/>
              </a:rPr>
              <a:t>b. Leading and Lagging Indicators </a:t>
            </a:r>
            <a:r>
              <a:rPr lang="en-US" sz="900" dirty="0">
                <a:solidFill>
                  <a:srgbClr val="58595B"/>
                </a:solidFill>
                <a:latin typeface="Open Sans"/>
                <a:ea typeface="Open Sans"/>
                <a:cs typeface="Open Sans"/>
                <a:sym typeface="Open Sans"/>
              </a:rPr>
              <a:t>- ‘Monthly Sales’ is a </a:t>
            </a:r>
            <a:r>
              <a:rPr lang="en-US" sz="900" i="1" dirty="0">
                <a:solidFill>
                  <a:srgbClr val="58595B"/>
                </a:solidFill>
                <a:latin typeface="Open Sans"/>
                <a:ea typeface="Open Sans"/>
                <a:cs typeface="Open Sans"/>
                <a:sym typeface="Open Sans"/>
              </a:rPr>
              <a:t>lagging</a:t>
            </a:r>
            <a:r>
              <a:rPr lang="en-US" sz="900" dirty="0">
                <a:solidFill>
                  <a:srgbClr val="58595B"/>
                </a:solidFill>
                <a:latin typeface="Open Sans"/>
                <a:ea typeface="Open Sans"/>
                <a:cs typeface="Open Sans"/>
                <a:sym typeface="Open Sans"/>
              </a:rPr>
              <a:t> indicator. What is the </a:t>
            </a:r>
            <a:r>
              <a:rPr lang="en-US" sz="900" i="1" dirty="0">
                <a:solidFill>
                  <a:srgbClr val="58595B"/>
                </a:solidFill>
                <a:latin typeface="Open Sans"/>
                <a:ea typeface="Open Sans"/>
                <a:cs typeface="Open Sans"/>
                <a:sym typeface="Open Sans"/>
              </a:rPr>
              <a:t>earliest</a:t>
            </a:r>
            <a:r>
              <a:rPr lang="en-US" sz="900" dirty="0">
                <a:solidFill>
                  <a:srgbClr val="58595B"/>
                </a:solidFill>
                <a:latin typeface="Open Sans"/>
                <a:ea typeface="Open Sans"/>
                <a:cs typeface="Open Sans"/>
                <a:sym typeface="Open Sans"/>
              </a:rPr>
              <a:t> sign that a customer will purchase from you? If it correlates with sales, a </a:t>
            </a:r>
            <a:r>
              <a:rPr lang="en-US" sz="900" i="1" dirty="0">
                <a:solidFill>
                  <a:srgbClr val="58595B"/>
                </a:solidFill>
                <a:latin typeface="Open Sans"/>
                <a:ea typeface="Open Sans"/>
                <a:cs typeface="Open Sans"/>
                <a:sym typeface="Open Sans"/>
              </a:rPr>
              <a:t>leading</a:t>
            </a:r>
            <a:r>
              <a:rPr lang="en-US" sz="900" dirty="0">
                <a:solidFill>
                  <a:srgbClr val="58595B"/>
                </a:solidFill>
                <a:latin typeface="Open Sans"/>
                <a:ea typeface="Open Sans"/>
                <a:cs typeface="Open Sans"/>
                <a:sym typeface="Open Sans"/>
              </a:rPr>
              <a:t> indicator might be the number of requests for more info via a webform. Of course, leading indicators are very useful in a </a:t>
            </a:r>
            <a:r>
              <a:rPr lang="en-US" sz="900" i="1" dirty="0">
                <a:solidFill>
                  <a:srgbClr val="58595B"/>
                </a:solidFill>
                <a:latin typeface="Open Sans"/>
                <a:ea typeface="Open Sans"/>
                <a:cs typeface="Open Sans"/>
                <a:sym typeface="Open Sans"/>
              </a:rPr>
              <a:t>Real-Time</a:t>
            </a:r>
            <a:r>
              <a:rPr lang="en-US" sz="900" dirty="0">
                <a:solidFill>
                  <a:srgbClr val="58595B"/>
                </a:solidFill>
                <a:latin typeface="Open Sans"/>
                <a:ea typeface="Open Sans"/>
                <a:cs typeface="Open Sans"/>
                <a:sym typeface="Open Sans"/>
              </a:rPr>
              <a:t> Dashboard!</a:t>
            </a:r>
            <a:endParaRPr sz="900" dirty="0">
              <a:solidFill>
                <a:srgbClr val="58595B"/>
              </a:solidFill>
              <a:latin typeface="Open Sans"/>
              <a:ea typeface="Open Sans"/>
              <a:cs typeface="Open Sans"/>
              <a:sym typeface="Open Sans"/>
            </a:endParaRPr>
          </a:p>
          <a:p>
            <a:pPr marL="283464" lvl="0" indent="-109728" rtl="0">
              <a:spcAft>
                <a:spcPts val="0"/>
              </a:spcAft>
              <a:buClr>
                <a:schemeClr val="dk1"/>
              </a:buClr>
              <a:buSzPts val="1100"/>
              <a:buFont typeface="Arial"/>
              <a:buNone/>
            </a:pPr>
            <a:r>
              <a:rPr lang="en-US" sz="900" i="1" dirty="0">
                <a:solidFill>
                  <a:srgbClr val="41A5C3"/>
                </a:solidFill>
                <a:latin typeface="Open Sans"/>
                <a:ea typeface="Open Sans"/>
                <a:cs typeface="Open Sans"/>
                <a:sym typeface="Open Sans"/>
              </a:rPr>
              <a:t>   Rewrite your metrics as necessary. </a:t>
            </a:r>
            <a:endParaRPr sz="900" dirty="0">
              <a:solidFill>
                <a:srgbClr val="41A5C3"/>
              </a:solidFill>
              <a:latin typeface="Open Sans"/>
              <a:ea typeface="Open Sans"/>
              <a:cs typeface="Open Sans"/>
              <a:sym typeface="Open Sans"/>
            </a:endParaRPr>
          </a:p>
          <a:p>
            <a:pPr lvl="0" rtl="0">
              <a:spcAft>
                <a:spcPts val="0"/>
              </a:spcAft>
              <a:buNone/>
            </a:pPr>
            <a:endParaRPr lang="en-US" sz="900" dirty="0">
              <a:solidFill>
                <a:srgbClr val="58595B"/>
              </a:solidFill>
              <a:latin typeface="Open Sans"/>
              <a:ea typeface="Open Sans"/>
              <a:cs typeface="Open Sans"/>
              <a:sym typeface="Open Sans"/>
            </a:endParaRPr>
          </a:p>
          <a:p>
            <a:pPr lvl="0" rtl="0">
              <a:spcAft>
                <a:spcPts val="0"/>
              </a:spcAft>
              <a:buNone/>
            </a:pPr>
            <a:endParaRPr lang="en-US" sz="900" dirty="0">
              <a:solidFill>
                <a:srgbClr val="58595B"/>
              </a:solidFill>
              <a:latin typeface="Open Sans"/>
              <a:ea typeface="Open Sans"/>
              <a:cs typeface="Open Sans"/>
              <a:sym typeface="Open Sans"/>
            </a:endParaRPr>
          </a:p>
          <a:p>
            <a:pPr lvl="0" rtl="0">
              <a:spcAft>
                <a:spcPts val="0"/>
              </a:spcAft>
              <a:buNone/>
            </a:pPr>
            <a:endParaRPr lang="en-US" sz="900" dirty="0">
              <a:solidFill>
                <a:srgbClr val="58595B"/>
              </a:solidFill>
              <a:latin typeface="Open Sans"/>
              <a:ea typeface="Open Sans"/>
              <a:cs typeface="Open Sans"/>
              <a:sym typeface="Open Sans"/>
            </a:endParaRPr>
          </a:p>
          <a:p>
            <a:pPr lvl="0" rtl="0">
              <a:spcAft>
                <a:spcPts val="0"/>
              </a:spcAft>
              <a:buNone/>
            </a:pPr>
            <a:endParaRPr lang="en-US" sz="900" dirty="0">
              <a:solidFill>
                <a:srgbClr val="58595B"/>
              </a:solidFill>
              <a:latin typeface="Open Sans"/>
              <a:ea typeface="Open Sans"/>
              <a:cs typeface="Open Sans"/>
              <a:sym typeface="Open Sans"/>
            </a:endParaRPr>
          </a:p>
          <a:p>
            <a:pPr lvl="0" rtl="0">
              <a:spcAft>
                <a:spcPts val="0"/>
              </a:spcAft>
              <a:buNone/>
            </a:pPr>
            <a:endParaRPr sz="900" dirty="0">
              <a:solidFill>
                <a:srgbClr val="58595B"/>
              </a:solidFill>
              <a:latin typeface="Open Sans"/>
              <a:ea typeface="Open Sans"/>
              <a:cs typeface="Open Sans"/>
              <a:sym typeface="Open Sans"/>
            </a:endParaRPr>
          </a:p>
          <a:p>
            <a:pPr marL="283464" lvl="1" indent="-109728" rtl="0">
              <a:spcAft>
                <a:spcPts val="600"/>
              </a:spcAft>
              <a:buClr>
                <a:srgbClr val="2C3A72"/>
              </a:buClr>
              <a:buSzPts val="1000"/>
            </a:pPr>
            <a:r>
              <a:rPr lang="en-US" sz="900" b="1" dirty="0">
                <a:solidFill>
                  <a:srgbClr val="58595B"/>
                </a:solidFill>
                <a:latin typeface="Open Sans"/>
                <a:ea typeface="Open Sans"/>
                <a:cs typeface="Open Sans"/>
                <a:sym typeface="Open Sans"/>
              </a:rPr>
              <a:t>c. Balanced PAIRS of Metrics</a:t>
            </a:r>
            <a:r>
              <a:rPr lang="en-US" sz="900" dirty="0">
                <a:solidFill>
                  <a:srgbClr val="58595B"/>
                </a:solidFill>
                <a:latin typeface="Open Sans"/>
                <a:ea typeface="Open Sans"/>
                <a:cs typeface="Open Sans"/>
                <a:sym typeface="Open Sans"/>
              </a:rPr>
              <a:t> - What is the difference between a ‘death march’ and a ‘20-mile march’?  In a system growing exponentially, we must be concerned with the </a:t>
            </a:r>
            <a:r>
              <a:rPr lang="en-US" sz="900" i="1" dirty="0">
                <a:solidFill>
                  <a:srgbClr val="58595B"/>
                </a:solidFill>
                <a:latin typeface="Open Sans"/>
                <a:ea typeface="Open Sans"/>
                <a:cs typeface="Open Sans"/>
                <a:sym typeface="Open Sans"/>
              </a:rPr>
              <a:t>rate</a:t>
            </a:r>
            <a:r>
              <a:rPr lang="en-US" sz="900" dirty="0">
                <a:solidFill>
                  <a:srgbClr val="58595B"/>
                </a:solidFill>
                <a:latin typeface="Open Sans"/>
                <a:ea typeface="Open Sans"/>
                <a:cs typeface="Open Sans"/>
                <a:sym typeface="Open Sans"/>
              </a:rPr>
              <a:t> of growth, balancing workload and capacity as we scale, or we risk burning out our production engine and people, and crash back to earth.</a:t>
            </a:r>
            <a:endParaRPr sz="900" dirty="0">
              <a:solidFill>
                <a:srgbClr val="58595B"/>
              </a:solidFill>
              <a:latin typeface="Open Sans"/>
              <a:ea typeface="Open Sans"/>
              <a:cs typeface="Open Sans"/>
              <a:sym typeface="Open Sans"/>
            </a:endParaRPr>
          </a:p>
          <a:p>
            <a:pPr marL="283464" marR="0" lvl="0" algn="l" rtl="0">
              <a:lnSpc>
                <a:spcPct val="100000"/>
              </a:lnSpc>
              <a:spcAft>
                <a:spcPts val="0"/>
              </a:spcAft>
              <a:buClr>
                <a:srgbClr val="000000"/>
              </a:buClr>
              <a:buSzPts val="1100"/>
              <a:buFont typeface="Arial"/>
              <a:buNone/>
            </a:pPr>
            <a:r>
              <a:rPr lang="en-US" sz="900" i="1" dirty="0">
                <a:solidFill>
                  <a:srgbClr val="58595B"/>
                </a:solidFill>
                <a:latin typeface="Open Sans"/>
                <a:ea typeface="Open Sans"/>
                <a:cs typeface="Open Sans"/>
                <a:sym typeface="Open Sans"/>
              </a:rPr>
              <a:t>Productivity Metrics</a:t>
            </a:r>
            <a:r>
              <a:rPr lang="en-US" sz="900" dirty="0">
                <a:solidFill>
                  <a:srgbClr val="58595B"/>
                </a:solidFill>
                <a:latin typeface="Open Sans"/>
                <a:ea typeface="Open Sans"/>
                <a:cs typeface="Open Sans"/>
                <a:sym typeface="Open Sans"/>
              </a:rPr>
              <a:t> are balanced with </a:t>
            </a:r>
            <a:r>
              <a:rPr lang="en-US" sz="900" i="1" dirty="0">
                <a:solidFill>
                  <a:srgbClr val="58595B"/>
                </a:solidFill>
                <a:latin typeface="Open Sans"/>
                <a:ea typeface="Open Sans"/>
                <a:cs typeface="Open Sans"/>
                <a:sym typeface="Open Sans"/>
              </a:rPr>
              <a:t>Sustainability Metrics</a:t>
            </a:r>
            <a:r>
              <a:rPr lang="en-US" sz="900" dirty="0">
                <a:solidFill>
                  <a:srgbClr val="58595B"/>
                </a:solidFill>
                <a:latin typeface="Open Sans"/>
                <a:ea typeface="Open Sans"/>
                <a:cs typeface="Open Sans"/>
                <a:sym typeface="Open Sans"/>
              </a:rPr>
              <a:t>. </a:t>
            </a:r>
            <a:r>
              <a:rPr lang="en-US" sz="900" i="1" dirty="0">
                <a:solidFill>
                  <a:srgbClr val="58595B"/>
                </a:solidFill>
                <a:latin typeface="Open Sans"/>
                <a:ea typeface="Open Sans"/>
                <a:cs typeface="Open Sans"/>
                <a:sym typeface="Open Sans"/>
              </a:rPr>
              <a:t>Sustainability</a:t>
            </a:r>
            <a:r>
              <a:rPr lang="en-US" sz="900" dirty="0">
                <a:solidFill>
                  <a:srgbClr val="58595B"/>
                </a:solidFill>
                <a:latin typeface="Open Sans"/>
                <a:ea typeface="Open Sans"/>
                <a:cs typeface="Open Sans"/>
                <a:sym typeface="Open Sans"/>
              </a:rPr>
              <a:t> could include production capacity, team health, customer satisfaction - anything that tracks the consequences of unmanaged growth.  </a:t>
            </a:r>
            <a:r>
              <a:rPr lang="en-US" sz="900" i="1" dirty="0">
                <a:solidFill>
                  <a:srgbClr val="58595B"/>
                </a:solidFill>
                <a:latin typeface="Open Sans"/>
                <a:ea typeface="Open Sans"/>
                <a:cs typeface="Open Sans"/>
                <a:sym typeface="Open Sans"/>
              </a:rPr>
              <a:t>e.g. We achieve $x revenue per employee with no more than 10% overtime and employee NPS of 90%.</a:t>
            </a:r>
          </a:p>
          <a:p>
            <a:pPr marL="283464" marR="0" lvl="0" algn="l" rtl="0">
              <a:lnSpc>
                <a:spcPct val="100000"/>
              </a:lnSpc>
              <a:spcAft>
                <a:spcPts val="0"/>
              </a:spcAft>
              <a:buClr>
                <a:srgbClr val="000000"/>
              </a:buClr>
              <a:buSzPts val="1100"/>
              <a:buFont typeface="Arial"/>
              <a:buNone/>
            </a:pPr>
            <a:r>
              <a:rPr lang="en-US" sz="900" i="1" dirty="0">
                <a:solidFill>
                  <a:srgbClr val="41A5C3"/>
                </a:solidFill>
                <a:latin typeface="Open Sans"/>
                <a:ea typeface="Open Sans"/>
                <a:cs typeface="Open Sans"/>
                <a:sym typeface="Open Sans"/>
              </a:rPr>
              <a:t>Rework your metrics as necessary.</a:t>
            </a:r>
            <a:br>
              <a:rPr lang="en-US" sz="900" i="1" dirty="0">
                <a:solidFill>
                  <a:srgbClr val="2C3A72"/>
                </a:solidFill>
                <a:latin typeface="Open Sans"/>
                <a:ea typeface="Open Sans"/>
                <a:cs typeface="Open Sans"/>
                <a:sym typeface="Open Sans"/>
              </a:rPr>
            </a:br>
            <a:endParaRPr lang="en-US" sz="1000" dirty="0">
              <a:solidFill>
                <a:srgbClr val="2C3A72"/>
              </a:solidFill>
              <a:latin typeface="Open Sans"/>
              <a:ea typeface="Open Sans"/>
              <a:cs typeface="Open Sans"/>
              <a:sym typeface="Open Sans"/>
            </a:endParaRPr>
          </a:p>
          <a:p>
            <a:pPr marR="0" lvl="0" algn="l" rtl="0">
              <a:lnSpc>
                <a:spcPct val="100000"/>
              </a:lnSpc>
              <a:spcAft>
                <a:spcPts val="0"/>
              </a:spcAft>
              <a:buClr>
                <a:srgbClr val="2C3A72"/>
              </a:buClr>
              <a:buSzPts val="1100"/>
            </a:pPr>
            <a:endParaRPr lang="en-US" sz="1000" b="1" dirty="0">
              <a:solidFill>
                <a:srgbClr val="2C3A72"/>
              </a:solidFill>
              <a:latin typeface="Open Sans"/>
              <a:ea typeface="Open Sans"/>
              <a:cs typeface="Open Sans"/>
              <a:sym typeface="Open Sans"/>
            </a:endParaRPr>
          </a:p>
          <a:p>
            <a:pPr marR="0" lvl="0" algn="l" rtl="0">
              <a:lnSpc>
                <a:spcPct val="100000"/>
              </a:lnSpc>
              <a:spcAft>
                <a:spcPts val="0"/>
              </a:spcAft>
              <a:buClr>
                <a:srgbClr val="2C3A72"/>
              </a:buClr>
              <a:buSzPts val="1100"/>
            </a:pPr>
            <a:endParaRPr lang="en-US" sz="1000" b="1" dirty="0">
              <a:solidFill>
                <a:srgbClr val="2C3A72"/>
              </a:solidFill>
              <a:latin typeface="Open Sans"/>
              <a:ea typeface="Open Sans"/>
              <a:cs typeface="Open Sans"/>
              <a:sym typeface="Open Sans"/>
            </a:endParaRPr>
          </a:p>
          <a:p>
            <a:pPr marR="0" lvl="0" algn="l" rtl="0">
              <a:lnSpc>
                <a:spcPct val="100000"/>
              </a:lnSpc>
              <a:spcAft>
                <a:spcPts val="0"/>
              </a:spcAft>
              <a:buClr>
                <a:srgbClr val="2C3A72"/>
              </a:buClr>
              <a:buSzPts val="1100"/>
            </a:pPr>
            <a:endParaRPr lang="en-US" sz="1000" b="1" dirty="0">
              <a:solidFill>
                <a:srgbClr val="2C3A72"/>
              </a:solidFill>
              <a:latin typeface="Open Sans"/>
              <a:ea typeface="Open Sans"/>
              <a:cs typeface="Open Sans"/>
              <a:sym typeface="Open Sans"/>
            </a:endParaRPr>
          </a:p>
          <a:p>
            <a:pPr marR="0" lvl="0" algn="l" rtl="0">
              <a:lnSpc>
                <a:spcPct val="100000"/>
              </a:lnSpc>
              <a:spcAft>
                <a:spcPts val="0"/>
              </a:spcAft>
              <a:buClr>
                <a:srgbClr val="2C3A72"/>
              </a:buClr>
              <a:buSzPts val="1100"/>
            </a:pPr>
            <a:endParaRPr lang="en-US" sz="1000" b="1" dirty="0">
              <a:solidFill>
                <a:srgbClr val="2C3A72"/>
              </a:solidFill>
              <a:latin typeface="Open Sans"/>
              <a:ea typeface="Open Sans"/>
              <a:cs typeface="Open Sans"/>
              <a:sym typeface="Open Sans"/>
            </a:endParaRPr>
          </a:p>
          <a:p>
            <a:pPr marR="0" lvl="0" algn="l" rtl="0">
              <a:lnSpc>
                <a:spcPct val="100000"/>
              </a:lnSpc>
              <a:spcAft>
                <a:spcPts val="600"/>
              </a:spcAft>
              <a:buClr>
                <a:srgbClr val="2C3A72"/>
              </a:buClr>
              <a:buSzPts val="1100"/>
            </a:pPr>
            <a:r>
              <a:rPr lang="en-US" sz="1000" b="1" dirty="0">
                <a:solidFill>
                  <a:srgbClr val="2C3A72"/>
                </a:solidFill>
                <a:latin typeface="Open Sans"/>
                <a:ea typeface="Open Sans"/>
                <a:cs typeface="Open Sans"/>
                <a:sym typeface="Open Sans"/>
              </a:rPr>
              <a:t>4. Inventory your Data Sources:</a:t>
            </a:r>
            <a:r>
              <a:rPr lang="en-US" sz="1000" b="1" dirty="0">
                <a:solidFill>
                  <a:srgbClr val="58595B"/>
                </a:solidFill>
                <a:latin typeface="Open Sans"/>
                <a:ea typeface="Open Sans"/>
                <a:cs typeface="Open Sans"/>
                <a:sym typeface="Open Sans"/>
              </a:rPr>
              <a:t> </a:t>
            </a:r>
          </a:p>
          <a:p>
            <a:pPr marL="283464" marR="0" lvl="0" algn="l" rtl="0">
              <a:lnSpc>
                <a:spcPct val="100000"/>
              </a:lnSpc>
              <a:spcAft>
                <a:spcPts val="0"/>
              </a:spcAft>
              <a:buClr>
                <a:srgbClr val="2C3A72"/>
              </a:buClr>
              <a:buSzPts val="1100"/>
            </a:pPr>
            <a:r>
              <a:rPr lang="en-US" sz="900" dirty="0">
                <a:solidFill>
                  <a:srgbClr val="58595B"/>
                </a:solidFill>
                <a:latin typeface="Open Sans"/>
                <a:ea typeface="Open Sans"/>
                <a:cs typeface="Open Sans"/>
                <a:sym typeface="Open Sans"/>
              </a:rPr>
              <a:t>What data is available to measure these metrics in near real-time? What condition is it in - clean or dirty? if you don’t have the data you need, where could you get it? How easily? Hold the possibility that other metrics may be more effective, or be based on data that is cheaper and easier to tap. </a:t>
            </a:r>
            <a:endParaRPr sz="900" dirty="0">
              <a:solidFill>
                <a:srgbClr val="58595B"/>
              </a:solidFill>
              <a:latin typeface="Open Sans"/>
              <a:ea typeface="Open Sans"/>
              <a:cs typeface="Open Sans"/>
              <a:sym typeface="Open Sans"/>
            </a:endParaRPr>
          </a:p>
          <a:p>
            <a:pPr marL="460375" marR="0" lvl="0" indent="-173038" algn="l" rtl="0">
              <a:lnSpc>
                <a:spcPct val="100000"/>
              </a:lnSpc>
              <a:spcAft>
                <a:spcPts val="0"/>
              </a:spcAft>
              <a:buClr>
                <a:srgbClr val="000000"/>
              </a:buClr>
              <a:buSzPts val="1100"/>
              <a:buFont typeface="Arial"/>
              <a:buNone/>
            </a:pPr>
            <a:r>
              <a:rPr lang="en-US" sz="900" i="1" dirty="0">
                <a:solidFill>
                  <a:srgbClr val="41A5C3"/>
                </a:solidFill>
                <a:latin typeface="Open Sans"/>
                <a:ea typeface="Open Sans"/>
                <a:cs typeface="Open Sans"/>
                <a:sym typeface="Open Sans"/>
              </a:rPr>
              <a:t>a.	Make a note of any sources of data you currently generate that could ‘power’ your metrics. </a:t>
            </a:r>
          </a:p>
          <a:p>
            <a:pPr marL="460375" marR="0" lvl="0" indent="-173038" algn="l" rtl="0">
              <a:lnSpc>
                <a:spcPct val="100000"/>
              </a:lnSpc>
              <a:spcAft>
                <a:spcPts val="0"/>
              </a:spcAft>
              <a:buClr>
                <a:srgbClr val="000000"/>
              </a:buClr>
              <a:buSzPts val="1100"/>
              <a:buFont typeface="Arial"/>
              <a:buNone/>
            </a:pPr>
            <a:r>
              <a:rPr lang="en-US" sz="900" i="1" dirty="0">
                <a:solidFill>
                  <a:srgbClr val="41A5C3"/>
                </a:solidFill>
                <a:latin typeface="Open Sans"/>
                <a:ea typeface="Open Sans"/>
                <a:cs typeface="Open Sans"/>
                <a:sym typeface="Open Sans"/>
              </a:rPr>
              <a:t>b.	check the quality of the data - garbage in, garbage out. </a:t>
            </a:r>
          </a:p>
          <a:p>
            <a:pPr marL="460375" marR="0" lvl="0" indent="-173038" algn="l" rtl="0">
              <a:lnSpc>
                <a:spcPct val="100000"/>
              </a:lnSpc>
              <a:spcAft>
                <a:spcPts val="0"/>
              </a:spcAft>
              <a:buClr>
                <a:srgbClr val="000000"/>
              </a:buClr>
              <a:buSzPts val="1100"/>
              <a:buFont typeface="Arial"/>
              <a:buNone/>
            </a:pPr>
            <a:r>
              <a:rPr lang="en-US" sz="900" i="1" dirty="0">
                <a:solidFill>
                  <a:srgbClr val="41A5C3"/>
                </a:solidFill>
                <a:latin typeface="Open Sans"/>
                <a:ea typeface="Open Sans"/>
                <a:cs typeface="Open Sans"/>
                <a:sym typeface="Open Sans"/>
              </a:rPr>
              <a:t>c.	generate some ideas about where you could source missing data streams.</a:t>
            </a:r>
            <a:endParaRPr sz="900" i="1" dirty="0">
              <a:solidFill>
                <a:srgbClr val="41A5C3"/>
              </a:solidFill>
              <a:latin typeface="Open Sans"/>
              <a:ea typeface="Open Sans"/>
              <a:cs typeface="Open Sans"/>
              <a:sym typeface="Open Sans"/>
            </a:endParaRPr>
          </a:p>
          <a:p>
            <a:pPr lvl="0" rtl="0">
              <a:spcAft>
                <a:spcPts val="0"/>
              </a:spcAft>
              <a:buNone/>
            </a:pPr>
            <a:endParaRPr sz="1000" dirty="0">
              <a:solidFill>
                <a:srgbClr val="58595B"/>
              </a:solidFill>
              <a:latin typeface="Open Sans"/>
              <a:ea typeface="Open Sans"/>
              <a:cs typeface="Open Sans"/>
              <a:sym typeface="Open Sans"/>
            </a:endParaRPr>
          </a:p>
          <a:p>
            <a:pPr lvl="0" rtl="0">
              <a:spcAft>
                <a:spcPts val="0"/>
              </a:spcAft>
              <a:buNone/>
            </a:pPr>
            <a:endParaRPr sz="1000" b="1" dirty="0">
              <a:solidFill>
                <a:srgbClr val="58595B"/>
              </a:solidFill>
              <a:latin typeface="Open Sans"/>
              <a:ea typeface="Open Sans"/>
              <a:cs typeface="Open Sans"/>
              <a:sym typeface="Open Sans"/>
            </a:endParaRPr>
          </a:p>
          <a:p>
            <a:pPr lvl="0" rtl="0">
              <a:spcAft>
                <a:spcPts val="600"/>
              </a:spcAft>
              <a:buNone/>
            </a:pPr>
            <a:endParaRPr sz="1000" b="1" dirty="0">
              <a:solidFill>
                <a:srgbClr val="58595B"/>
              </a:solidFill>
              <a:latin typeface="Open Sans"/>
              <a:ea typeface="Open Sans"/>
              <a:cs typeface="Open Sans"/>
              <a:sym typeface="Open Sans"/>
            </a:endParaRPr>
          </a:p>
        </p:txBody>
      </p:sp>
      <p:sp>
        <p:nvSpPr>
          <p:cNvPr id="96" name="Shape 96"/>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chemeClr val="dk1"/>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1.1 2018-06-07  </a:t>
            </a:r>
            <a:r>
              <a:rPr lang="en-US" sz="700" b="1" dirty="0">
                <a:solidFill>
                  <a:srgbClr val="2C3A72"/>
                </a:solidFill>
                <a:latin typeface="Open Sans"/>
                <a:ea typeface="Open Sans"/>
                <a:cs typeface="Open Sans"/>
                <a:sym typeface="Open Sans"/>
              </a:rPr>
              <a:t>TO LEARN HOW TO USE THIS TOOL, VISIT </a:t>
            </a:r>
            <a:r>
              <a:rPr lang="en-US" sz="700" b="1" dirty="0" err="1">
                <a:solidFill>
                  <a:srgbClr val="2C3A72"/>
                </a:solidFill>
                <a:latin typeface="Open Sans"/>
                <a:ea typeface="Open Sans"/>
                <a:cs typeface="Open Sans"/>
                <a:sym typeface="Open Sans"/>
              </a:rPr>
              <a:t>www.growthinstitute.com</a:t>
            </a:r>
            <a:r>
              <a:rPr lang="en-US" sz="700" b="1" dirty="0">
                <a:solidFill>
                  <a:srgbClr val="2C3A72"/>
                </a:solidFill>
                <a:latin typeface="Open Sans"/>
                <a:ea typeface="Open Sans"/>
                <a:cs typeface="Open Sans"/>
                <a:sym typeface="Open Sans"/>
              </a:rPr>
              <a:t>/</a:t>
            </a:r>
            <a:r>
              <a:rPr lang="en-US" sz="700" b="1" dirty="0" err="1">
                <a:solidFill>
                  <a:srgbClr val="2C3A72"/>
                </a:solidFill>
                <a:latin typeface="Open Sans"/>
                <a:ea typeface="Open Sans"/>
                <a:cs typeface="Open Sans"/>
                <a:sym typeface="Open Sans"/>
              </a:rPr>
              <a:t>exo</a:t>
            </a:r>
            <a:r>
              <a:rPr lang="en-US" sz="700" b="1" dirty="0">
                <a:solidFill>
                  <a:srgbClr val="2C3A72"/>
                </a:solidFill>
                <a:latin typeface="Open Sans"/>
                <a:ea typeface="Open Sans"/>
                <a:cs typeface="Open Sans"/>
                <a:sym typeface="Open Sans"/>
              </a:rPr>
              <a:t> </a:t>
            </a:r>
            <a:endParaRPr sz="700" dirty="0">
              <a:solidFill>
                <a:srgbClr val="58595B"/>
              </a:solidFill>
              <a:latin typeface="Open Sans"/>
              <a:ea typeface="Open Sans"/>
              <a:cs typeface="Open Sans"/>
              <a:sym typeface="Open Sans"/>
            </a:endParaRPr>
          </a:p>
        </p:txBody>
      </p:sp>
      <p:sp>
        <p:nvSpPr>
          <p:cNvPr id="97" name="Shape 97"/>
          <p:cNvSpPr txBox="1"/>
          <p:nvPr/>
        </p:nvSpPr>
        <p:spPr>
          <a:xfrm>
            <a:off x="5318400" y="6671527"/>
            <a:ext cx="4297200" cy="627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600"/>
              </a:spcAft>
              <a:buClr>
                <a:srgbClr val="000000"/>
              </a:buClr>
              <a:buSzPts val="1100"/>
              <a:buFont typeface="Arial"/>
              <a:buNone/>
            </a:pPr>
            <a:r>
              <a:rPr lang="en-US" sz="800" b="0" i="0" u="none" strike="noStrike" cap="none" dirty="0">
                <a:solidFill>
                  <a:srgbClr val="58595B"/>
                </a:solidFill>
                <a:latin typeface="Open Sans"/>
                <a:ea typeface="Open Sans"/>
                <a:cs typeface="Open Sans"/>
                <a:sym typeface="Open Sans"/>
              </a:rPr>
              <a:t>See </a:t>
            </a:r>
            <a:r>
              <a:rPr lang="en-US" sz="800" b="1" i="0" u="none" strike="noStrike" cap="none" dirty="0">
                <a:solidFill>
                  <a:srgbClr val="58595B"/>
                </a:solidFill>
                <a:latin typeface="Open Sans"/>
                <a:ea typeface="Open Sans"/>
                <a:cs typeface="Open Sans"/>
                <a:sym typeface="Open Sans"/>
              </a:rPr>
              <a:t>Chapter </a:t>
            </a:r>
            <a:r>
              <a:rPr lang="en-US" sz="800" b="1" dirty="0">
                <a:solidFill>
                  <a:srgbClr val="58595B"/>
                </a:solidFill>
                <a:latin typeface="Open Sans"/>
                <a:ea typeface="Open Sans"/>
                <a:cs typeface="Open Sans"/>
                <a:sym typeface="Open Sans"/>
              </a:rPr>
              <a:t>4</a:t>
            </a:r>
            <a:r>
              <a:rPr lang="en-US" sz="800" b="1" i="0" u="none" strike="noStrike" cap="none" dirty="0">
                <a:solidFill>
                  <a:srgbClr val="58595B"/>
                </a:solidFill>
                <a:latin typeface="Open Sans"/>
                <a:ea typeface="Open Sans"/>
                <a:cs typeface="Open Sans"/>
                <a:sym typeface="Open Sans"/>
              </a:rPr>
              <a:t> - Inside The Exponential Organization</a:t>
            </a:r>
            <a:r>
              <a:rPr lang="en-US" sz="800" b="0" i="0" u="none" strike="noStrike" cap="none" dirty="0">
                <a:solidFill>
                  <a:srgbClr val="58595B"/>
                </a:solidFill>
                <a:latin typeface="Open Sans"/>
                <a:ea typeface="Open Sans"/>
                <a:cs typeface="Open Sans"/>
                <a:sym typeface="Open Sans"/>
              </a:rPr>
              <a:t> in </a:t>
            </a:r>
            <a:r>
              <a:rPr lang="en-US" sz="800" b="1" i="1" u="none" strike="noStrike" cap="none" dirty="0">
                <a:solidFill>
                  <a:srgbClr val="58595B"/>
                </a:solidFill>
                <a:latin typeface="Open Sans"/>
                <a:ea typeface="Open Sans"/>
                <a:cs typeface="Open Sans"/>
                <a:sym typeface="Open Sans"/>
              </a:rPr>
              <a:t>Exponential Organizations </a:t>
            </a:r>
            <a:r>
              <a:rPr lang="en-US" sz="800" b="0" i="0" u="none" strike="noStrike" cap="none" dirty="0">
                <a:solidFill>
                  <a:srgbClr val="58595B"/>
                </a:solidFill>
                <a:latin typeface="Open Sans"/>
                <a:ea typeface="Open Sans"/>
                <a:cs typeface="Open Sans"/>
                <a:sym typeface="Open Sans"/>
              </a:rPr>
              <a:t>by </a:t>
            </a:r>
            <a:r>
              <a:rPr lang="en-US" sz="800" b="0" i="0" u="none" strike="noStrike" cap="none" dirty="0" err="1">
                <a:solidFill>
                  <a:srgbClr val="58595B"/>
                </a:solidFill>
                <a:latin typeface="Open Sans"/>
                <a:ea typeface="Open Sans"/>
                <a:cs typeface="Open Sans"/>
                <a:sym typeface="Open Sans"/>
              </a:rPr>
              <a:t>Salim</a:t>
            </a:r>
            <a:r>
              <a:rPr lang="en-US" sz="800" b="0" i="0" u="none" strike="noStrike" cap="none" dirty="0">
                <a:solidFill>
                  <a:srgbClr val="58595B"/>
                </a:solidFill>
                <a:latin typeface="Open Sans"/>
                <a:ea typeface="Open Sans"/>
                <a:cs typeface="Open Sans"/>
                <a:sym typeface="Open Sans"/>
              </a:rPr>
              <a:t> Ismail, Michael S. Malone &amp; Yuri van </a:t>
            </a:r>
            <a:r>
              <a:rPr lang="en-US" sz="800" b="0" i="0" u="none" strike="noStrike" cap="none" dirty="0" err="1">
                <a:solidFill>
                  <a:srgbClr val="58595B"/>
                </a:solidFill>
                <a:latin typeface="Open Sans"/>
                <a:ea typeface="Open Sans"/>
                <a:cs typeface="Open Sans"/>
                <a:sym typeface="Open Sans"/>
              </a:rPr>
              <a:t>Geest</a:t>
            </a:r>
            <a:r>
              <a:rPr lang="en-US" sz="800" b="0" i="0" u="none" strike="noStrike" cap="none" dirty="0">
                <a:solidFill>
                  <a:srgbClr val="58595B"/>
                </a:solidFill>
                <a:latin typeface="Open Sans"/>
                <a:ea typeface="Open Sans"/>
                <a:cs typeface="Open Sans"/>
                <a:sym typeface="Open Sans"/>
              </a:rPr>
              <a:t>. The Exponential Organizations Master Business Course is a part of the Growth Institute MBD Program. To learn more, visit </a:t>
            </a:r>
            <a:r>
              <a:rPr lang="en-US" sz="800" b="0" i="0" u="none" strike="noStrike" cap="none" dirty="0" err="1">
                <a:solidFill>
                  <a:srgbClr val="58595B"/>
                </a:solidFill>
                <a:latin typeface="Open Sans"/>
                <a:ea typeface="Open Sans"/>
                <a:cs typeface="Open Sans"/>
                <a:sym typeface="Open Sans"/>
              </a:rPr>
              <a:t>www.growthinstitute.com</a:t>
            </a:r>
            <a:r>
              <a:rPr lang="en-US" sz="800" b="0" i="0" u="none" strike="noStrike" cap="none" dirty="0">
                <a:solidFill>
                  <a:srgbClr val="58595B"/>
                </a:solidFill>
                <a:latin typeface="Open Sans"/>
                <a:ea typeface="Open Sans"/>
                <a:cs typeface="Open Sans"/>
                <a:sym typeface="Open Sans"/>
              </a:rPr>
              <a:t>/</a:t>
            </a:r>
            <a:r>
              <a:rPr lang="en-US" sz="800" b="0" i="0" u="none" strike="noStrike" cap="none" dirty="0" err="1">
                <a:solidFill>
                  <a:srgbClr val="58595B"/>
                </a:solidFill>
                <a:latin typeface="Open Sans"/>
                <a:ea typeface="Open Sans"/>
                <a:cs typeface="Open Sans"/>
                <a:sym typeface="Open Sans"/>
              </a:rPr>
              <a:t>exo</a:t>
            </a:r>
            <a:br>
              <a:rPr lang="en-US" sz="800" b="0" i="0" u="none" strike="noStrike" cap="none" dirty="0">
                <a:solidFill>
                  <a:srgbClr val="58595B"/>
                </a:solidFill>
                <a:latin typeface="Open Sans"/>
                <a:ea typeface="Open Sans"/>
                <a:cs typeface="Open Sans"/>
                <a:sym typeface="Open Sans"/>
              </a:rPr>
            </a:br>
            <a:r>
              <a:rPr lang="en-US" sz="800" b="0" i="0" u="none" strike="noStrike" cap="none" dirty="0">
                <a:solidFill>
                  <a:srgbClr val="58595B"/>
                </a:solidFill>
                <a:latin typeface="Open Sans"/>
                <a:ea typeface="Open Sans"/>
                <a:cs typeface="Open Sans"/>
                <a:sym typeface="Open Sans"/>
              </a:rPr>
              <a:t>Share this tool! </a:t>
            </a:r>
            <a:r>
              <a:rPr lang="en-US" sz="800" b="0" i="0" u="none" strike="noStrike" cap="none" dirty="0" err="1">
                <a:solidFill>
                  <a:srgbClr val="58595B"/>
                </a:solidFill>
                <a:latin typeface="Open Sans"/>
                <a:ea typeface="Open Sans"/>
                <a:cs typeface="Open Sans"/>
                <a:sym typeface="Open Sans"/>
              </a:rPr>
              <a:t>blog.growthinstitute.com</a:t>
            </a:r>
            <a:r>
              <a:rPr lang="en-US" sz="800" b="0" i="0" u="none" strike="noStrike" cap="none" dirty="0">
                <a:solidFill>
                  <a:srgbClr val="58595B"/>
                </a:solidFill>
                <a:latin typeface="Open Sans"/>
                <a:ea typeface="Open Sans"/>
                <a:cs typeface="Open Sans"/>
                <a:sym typeface="Open Sans"/>
              </a:rPr>
              <a:t>/</a:t>
            </a:r>
            <a:r>
              <a:rPr lang="en-US" sz="800" b="0" i="0" u="none" strike="noStrike" cap="none" dirty="0" err="1">
                <a:solidFill>
                  <a:srgbClr val="58595B"/>
                </a:solidFill>
                <a:latin typeface="Open Sans"/>
                <a:ea typeface="Open Sans"/>
                <a:cs typeface="Open Sans"/>
                <a:sym typeface="Open Sans"/>
              </a:rPr>
              <a:t>exo</a:t>
            </a:r>
            <a:r>
              <a:rPr lang="en-US" sz="800" b="0" i="0" u="none" strike="noStrike" cap="none" dirty="0">
                <a:solidFill>
                  <a:srgbClr val="58595B"/>
                </a:solidFill>
                <a:latin typeface="Open Sans"/>
                <a:ea typeface="Open Sans"/>
                <a:cs typeface="Open Sans"/>
                <a:sym typeface="Open Sans"/>
              </a:rPr>
              <a:t>/</a:t>
            </a:r>
            <a:r>
              <a:rPr lang="en-US" sz="800" dirty="0">
                <a:solidFill>
                  <a:srgbClr val="58595B"/>
                </a:solidFill>
                <a:latin typeface="Open Sans"/>
                <a:ea typeface="Open Sans"/>
                <a:cs typeface="Open Sans"/>
                <a:sym typeface="Open Sans"/>
              </a:rPr>
              <a:t>dashboards</a:t>
            </a:r>
            <a:endParaRPr sz="800" b="0" i="0" u="none" strike="noStrike" cap="none" dirty="0">
              <a:solidFill>
                <a:srgbClr val="58595B"/>
              </a:solidFill>
              <a:latin typeface="Open Sans"/>
              <a:ea typeface="Open Sans"/>
              <a:cs typeface="Open Sans"/>
              <a:sym typeface="Open Sans"/>
            </a:endParaRPr>
          </a:p>
        </p:txBody>
      </p:sp>
      <p:cxnSp>
        <p:nvCxnSpPr>
          <p:cNvPr id="8" name="Shape 81"/>
          <p:cNvCxnSpPr/>
          <p:nvPr/>
        </p:nvCxnSpPr>
        <p:spPr>
          <a:xfrm>
            <a:off x="5142550" y="1197260"/>
            <a:ext cx="0" cy="6060900"/>
          </a:xfrm>
          <a:prstGeom prst="straightConnector1">
            <a:avLst/>
          </a:prstGeom>
          <a:noFill/>
          <a:ln w="12700" cap="flat" cmpd="sng">
            <a:solidFill>
              <a:srgbClr val="2C3A72"/>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867</Words>
  <Application>Microsoft Macintosh PowerPoint</Application>
  <PresentationFormat>Custom</PresentationFormat>
  <Paragraphs>96</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Roboto Condensed Light</vt:lpstr>
      <vt:lpstr>Calibri</vt:lpstr>
      <vt:lpstr>Arial</vt:lpstr>
      <vt:lpstr>Open Sans</vt:lpstr>
      <vt:lpstr>Office Theme</vt:lpstr>
      <vt:lpstr>PowerPoint Presentation</vt:lpstr>
      <vt:lpstr>PowerPoint Presentation</vt:lpstr>
    </vt:vector>
  </TitlesOfParts>
  <Manager/>
  <Company>GrowthInstitute.com</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GGI ExO Tools - Dashboards</dc:title>
  <dc:subject/>
  <dc:creator>Gary Ralston</dc:creator>
  <cp:keywords/>
  <dc:description>Gazelles Growth Institute - ExO Tools Dashboards form
Form created/curated for Gazelles Growth Institute (growthinstitute.com) by Ann and Gary Ralston (ralstonconsulting.com)
TO LEARN HOW TO USE THIS TOOL, VISIT www.growthinstitute.com/exo
Thanks to our contributors: 
Alex Faust
Andrea Argomedo-Halliday
Ann Ralston
Gary Ralston
Kent Langley
Kevin Allen
Péter Kristóf
Ralf Bamert
Trae Ashlie-Garen
Ralf Bamert
License:
Work licensed under Creative Commons Attribution-NoDerivatives 4.0 International License. By Growth Institute Inc. For a copy of this license, http://creativecommons.org/licenses/by-nd/4.0/ _x000b_Rev 1.1 2018-06-07   
Repositories:
	•	GITHUB - https://github.com/exofoundation/ExO-Tool-Kit/releases
	•	GGI Internal Archives
	•	https://info.growthinstitute.com/algorithms
	•	NEW ExOLever</dc:description>
  <cp:lastModifiedBy>Gary Ralston</cp:lastModifiedBy>
  <cp:revision>19</cp:revision>
  <cp:lastPrinted>2018-06-07T18:41:35Z</cp:lastPrinted>
  <dcterms:modified xsi:type="dcterms:W3CDTF">2018-06-07T18:54:48Z</dcterms:modified>
  <cp:category/>
</cp:coreProperties>
</file>