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5"/>
  </p:notesMasterIdLst>
  <p:sldIdLst>
    <p:sldId id="257" r:id="rId3"/>
    <p:sldId id="258" r:id="rId4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B"/>
    <a:srgbClr val="6D2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3" autoAdjust="0"/>
    <p:restoredTop sz="91139" autoAdjust="0"/>
  </p:normalViewPr>
  <p:slideViewPr>
    <p:cSldViewPr snapToGrid="0" snapToObjects="1">
      <p:cViewPr varScale="1">
        <p:scale>
          <a:sx n="148" d="100"/>
          <a:sy n="148" d="100"/>
        </p:scale>
        <p:origin x="2016" y="200"/>
      </p:cViewPr>
      <p:guideLst>
        <p:guide orient="horz" pos="2448"/>
        <p:guide pos="3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99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ooked-Workbook-Supplemental-Habit-Forming-Products-ebook/dp/B01KPBN0P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$.99 Hooked Supplement </a:t>
            </a:r>
            <a:r>
              <a:rPr lang="en-US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https://www.amazon.com/Hooked-Workbook-Supplemental-Habit-Forming-Products-ebook/dp/B01KPBN0PK</a:t>
            </a:r>
            <a:endParaRPr sz="90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info.growthinstitute.com/community-and-crowd-tool</a:t>
            </a:r>
            <a:endParaRPr sz="90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685800" y="532366"/>
            <a:ext cx="50646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5387798" y="7024404"/>
            <a:ext cx="4250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</a:t>
            </a:r>
            <a:r>
              <a:rPr lang="en-US" sz="800" b="0" i="1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endParaRPr sz="800" b="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85800" y="1143000"/>
            <a:ext cx="8915400" cy="62196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296163" y="2670996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96163" y="3635169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296163" y="4625528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296163" y="5602794"/>
            <a:ext cx="641700" cy="641700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1296163" y="1977060"/>
            <a:ext cx="310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2186460" y="2579343"/>
            <a:ext cx="22128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5143500" y="1197260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</a:t>
            </a:r>
            <a:r>
              <a:rPr lang="en-US" sz="800" b="0" i="1" dirty="0" err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endParaRPr sz="800" b="0" i="1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428708" y="7400184"/>
            <a:ext cx="8168218" cy="25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85800" y="1143000"/>
            <a:ext cx="8915400" cy="621970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96163" y="2670996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296163" y="3635169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96163" y="4625528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296163" y="5602794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1296163" y="1977060"/>
            <a:ext cx="31029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2186460" y="2579343"/>
            <a:ext cx="221265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532221"/>
            <a:ext cx="107400" cy="222900"/>
          </a:xfrm>
          <a:prstGeom prst="rect">
            <a:avLst/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" y="532366"/>
            <a:ext cx="107400" cy="2229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8070805" y="497351"/>
            <a:ext cx="0" cy="292608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8" descr="EXO logo.png"/>
          <p:cNvPicPr preferRelativeResize="0"/>
          <p:nvPr/>
        </p:nvPicPr>
        <p:blipFill rotWithShape="1">
          <a:blip r:embed="rId7">
            <a:alphaModFix/>
          </a:blip>
          <a:srcRect t="14944" b="14335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 descr="GGI logo 2016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0556" y="499637"/>
            <a:ext cx="1430644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790" y="7400915"/>
            <a:ext cx="645150" cy="2257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85800" y="1197864"/>
            <a:ext cx="8915400" cy="6062400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8070805" y="497351"/>
            <a:ext cx="0" cy="29250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Shape 37" descr="EXO logo.png"/>
          <p:cNvPicPr preferRelativeResize="0"/>
          <p:nvPr/>
        </p:nvPicPr>
        <p:blipFill rotWithShape="1">
          <a:blip r:embed="rId7">
            <a:alphaModFix/>
          </a:blip>
          <a:srcRect t="14943" b="14335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 descr="GGI logo 2016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0556" y="499637"/>
            <a:ext cx="1430644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790" y="7400915"/>
            <a:ext cx="645150" cy="2257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growthinstitute.com/exo/experimentation" TargetMode="External"/><Relationship Id="rId13" Type="http://schemas.openxmlformats.org/officeDocument/2006/relationships/hyperlink" Target="http://www.gameffective.com/" TargetMode="External"/><Relationship Id="rId3" Type="http://schemas.openxmlformats.org/officeDocument/2006/relationships/hyperlink" Target="https://learning.xprize.org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zooniverse.org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ookmodel.com/#special-offer" TargetMode="External"/><Relationship Id="rId11" Type="http://schemas.openxmlformats.org/officeDocument/2006/relationships/hyperlink" Target="https://youtu.be/oh-RZJN-N3s?t=5m41s" TargetMode="External"/><Relationship Id="rId5" Type="http://schemas.openxmlformats.org/officeDocument/2006/relationships/hyperlink" Target="https://www.kaggle.com/c/passenger-screening-algorithm-challenge#timeline" TargetMode="External"/><Relationship Id="rId15" Type="http://schemas.openxmlformats.org/officeDocument/2006/relationships/image" Target="../media/image6.jpg"/><Relationship Id="rId10" Type="http://schemas.openxmlformats.org/officeDocument/2006/relationships/hyperlink" Target="http://mmos.ch/#projects" TargetMode="External"/><Relationship Id="rId4" Type="http://schemas.openxmlformats.org/officeDocument/2006/relationships/hyperlink" Target="https://www.herox.com/xprizevisioneers-2018-design-challenge/52-training" TargetMode="External"/><Relationship Id="rId9" Type="http://schemas.openxmlformats.org/officeDocument/2006/relationships/hyperlink" Target="https://wiki.waze.com/wiki/Your_Rank_and_Points" TargetMode="External"/><Relationship Id="rId1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amazon.com/Hooked-How-Build-Habit-Forming-Products-ebook/dp/B00LMGLXTS/" TargetMode="External"/><Relationship Id="rId7" Type="http://schemas.openxmlformats.org/officeDocument/2006/relationships/hyperlink" Target="https://blog.growthinstitute.com/exo/experim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hookmodel.com/#special-offe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info.growthinstitute.com/autonomy-tool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nirandfar.com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5349200" y="1197260"/>
            <a:ext cx="4242900" cy="576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buNone/>
            </a:pPr>
            <a:r>
              <a:rPr lang="en-US" sz="10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Incentive Competitions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provide a reward for solving a challenge.  These competitions can increase the profile of the issue and attract a diverse group of people to find innovative solutions much faster than imagined.</a:t>
            </a:r>
          </a:p>
          <a:p>
            <a:pPr marL="0" lvl="0" indent="0" rtl="0">
              <a:buNone/>
            </a:pPr>
            <a:endParaRPr lang="en-US"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98613" lvl="0" indent="-112713">
              <a:buFont typeface="Arial"/>
              <a:buChar char="•"/>
            </a:pPr>
            <a:r>
              <a:rPr lang="en-US" sz="1000" b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XPrize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ignites the innovation of the crowd to solve global challenges. The </a:t>
            </a:r>
            <a:r>
              <a:rPr lang="en-US" sz="1000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Global Learning XPrize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 a $15 million competition to empower children to take control of their own learning. Learn to design YOUR incentive competition at </a:t>
            </a:r>
            <a:r>
              <a:rPr lang="en-US" sz="1000" u="sng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Hero</a:t>
            </a:r>
            <a:r>
              <a:rPr lang="en-US" sz="1000" u="sng" kern="800" spc="-20" baseline="30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X</a:t>
            </a:r>
            <a:r>
              <a:rPr lang="en-US" sz="1000" u="sng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.com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598613" lvl="0" indent="-112713">
              <a:buFont typeface="Arial"/>
              <a:buChar char="•"/>
            </a:pPr>
            <a:endParaRPr lang="en-US"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598613" lvl="0" indent="-112713">
              <a:buFont typeface="Arial"/>
              <a:buChar char="•"/>
            </a:pPr>
            <a:r>
              <a:rPr lang="en-US" sz="1000" b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Department of Homeland Security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posted a $1.5 m </a:t>
            </a:r>
            <a:r>
              <a:rPr lang="en-US" sz="1000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passenger screening algorithm challenge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 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on Kaggle.com in 2017 to expedite processing at US airports while improving accuracy of threat recognition algorithms.</a:t>
            </a:r>
            <a:endParaRPr lang="en-US" sz="12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-US" sz="1000" b="1" kern="800" spc="-20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10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Rewards and Loyalty Programs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such as frequent flyer miles, reward repeated use of your product or service.  Digital currency is being used to reward participation or certain desired behaviors (</a:t>
            </a:r>
            <a:r>
              <a:rPr lang="en-US" sz="10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i.e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diet and exercise behavior in an insurer’s wellness program.) </a:t>
            </a:r>
          </a:p>
          <a:p>
            <a:pPr lvl="0"/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/>
            <a:r>
              <a:rPr lang="en-US" sz="10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Engagement is important for ExOs because it:</a:t>
            </a:r>
          </a:p>
          <a:p>
            <a:pPr lvl="0"/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marL="114300" lvl="0" indent="-114300">
              <a:spcAft>
                <a:spcPts val="200"/>
              </a:spcAft>
              <a:buClrTx/>
              <a:buFont typeface="Arial"/>
              <a:buChar char="•"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Increases loyalty of individuals and community </a:t>
            </a:r>
          </a:p>
          <a:p>
            <a:pPr marL="114300" lvl="0" indent="-114300">
              <a:spcAft>
                <a:spcPts val="200"/>
              </a:spcAft>
              <a:buClrTx/>
              <a:buFont typeface="Arial"/>
              <a:buChar char="•"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Expands ideation and ignites innovation  </a:t>
            </a:r>
          </a:p>
          <a:p>
            <a:pPr marL="114300" lvl="0" indent="-114300">
              <a:spcAft>
                <a:spcPts val="200"/>
              </a:spcAft>
              <a:buClrTx/>
              <a:buFont typeface="Arial"/>
              <a:buChar char="•"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Helps convert your crowd to your community </a:t>
            </a:r>
          </a:p>
          <a:p>
            <a:pPr marL="114300" lvl="0" indent="-114300">
              <a:spcAft>
                <a:spcPts val="200"/>
              </a:spcAft>
              <a:buClrTx/>
              <a:buFont typeface="Arial"/>
              <a:buChar char="•"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Creates opportunities for play and learning</a:t>
            </a:r>
          </a:p>
          <a:p>
            <a:pPr marL="114300" lvl="0" indent="-114300">
              <a:spcAft>
                <a:spcPts val="200"/>
              </a:spcAft>
              <a:buClrTx/>
              <a:buFont typeface="Arial"/>
              <a:buChar char="•"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Can create a virtuous cycle of reinforced attraction  </a:t>
            </a:r>
          </a:p>
          <a:p>
            <a:pPr lvl="0"/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marL="1824038" lvl="0"/>
            <a:r>
              <a:rPr lang="en-US" sz="1000" b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Tip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Make sure you know your customer segment and their jobs-to-be-done.  Do experiments to refine the desired healthy behaviors.  </a:t>
            </a:r>
            <a:r>
              <a:rPr lang="en-US" sz="1000" i="1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Hooked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by </a:t>
            </a:r>
            <a:r>
              <a:rPr lang="en-US" sz="10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Nir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Eyal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is an excellent resource.</a:t>
            </a:r>
          </a:p>
          <a:p>
            <a:pPr marL="1824038" lvl="0" rtl="0">
              <a:buNone/>
            </a:pPr>
            <a:endParaRPr lang="en-US"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Shape 107"/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00" y="6098459"/>
            <a:ext cx="1600200" cy="728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Shape 109"/>
          <p:cNvSpPr txBox="1"/>
          <p:nvPr/>
        </p:nvSpPr>
        <p:spPr>
          <a:xfrm>
            <a:off x="685800" y="532375"/>
            <a:ext cx="5760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Engagement - Make Exponential Growth Stick!</a:t>
            </a:r>
            <a:endParaRPr kern="800" spc="-20" dirty="0">
              <a:solidFill>
                <a:srgbClr val="6D266E"/>
              </a:solidFill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5138949" y="1197260"/>
            <a:ext cx="0" cy="606079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Shape 111"/>
          <p:cNvSpPr txBox="1"/>
          <p:nvPr/>
        </p:nvSpPr>
        <p:spPr>
          <a:xfrm>
            <a:off x="685799" y="1202259"/>
            <a:ext cx="4244335" cy="535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Engagement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captures, holds and deepens the interest and involvement of the customer, crowd, community, partners and your internal team through the use of gamification, digital rating systems, loyalty programs and/or incentive competitions. </a:t>
            </a:r>
          </a:p>
          <a:p>
            <a:pPr marL="0" lvl="0">
              <a:buClr>
                <a:schemeClr val="dk1"/>
              </a:buClr>
              <a:buSzPts val="1100"/>
              <a:buFont typeface="Arial"/>
              <a:buNone/>
            </a:pP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driven from your Massive Transformative Purpose (MTP) or other powerful reason to be part of a community.  Done well, it creates and reinforces connections between stakeholders and drives desired behaviors to help your Exponential Organization (ExO) scale.</a:t>
            </a:r>
          </a:p>
          <a:p>
            <a:pPr marL="0" marR="0" lvl="0">
              <a:buClr>
                <a:schemeClr val="dk1"/>
              </a:buClr>
              <a:buSzPts val="1100"/>
              <a:buFont typeface="Arial"/>
              <a:buNone/>
            </a:pP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rtl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Gamification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 the application of gaming mechanics and experience design to non-gaming contexts to encourage engagement and motivate desired behavior. While powerful if done right, just adding badges, points and a leaderboard to your offering isn’t enough. Good design and </a:t>
            </a:r>
            <a:r>
              <a:rPr lang="en-US" sz="1000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Experimentation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 essential. 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>
              <a:buClr>
                <a:schemeClr val="dk1"/>
              </a:buClr>
              <a:buSzPts val="1100"/>
              <a:buFont typeface="Arial"/>
              <a:buNone/>
            </a:pP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4775" lvl="0" indent="-112713">
              <a:buClr>
                <a:srgbClr val="58595B"/>
              </a:buClr>
              <a:buFont typeface="Arial"/>
              <a:buChar char="•"/>
            </a:pPr>
            <a:r>
              <a:rPr lang="en-US" sz="1000" b="1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Waze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gamifies traffic reporting, providing feedback to the user about the impact of their report, and awarding increased social ranking through repeated use.</a:t>
            </a:r>
          </a:p>
          <a:p>
            <a:pPr marL="1374775" lvl="0" indent="-112713">
              <a:buClr>
                <a:srgbClr val="58595B"/>
              </a:buClr>
              <a:buFont typeface="Arial"/>
              <a:buChar char="•"/>
            </a:pPr>
            <a:endParaRPr lang="en-US"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4775" lvl="0" indent="-112713">
              <a:buClr>
                <a:srgbClr val="58595B"/>
              </a:buClr>
              <a:buFont typeface="Arial"/>
              <a:buChar char="•"/>
            </a:pPr>
            <a:r>
              <a:rPr lang="en-US" sz="1000" b="1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MMOS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(Massive Multiplayer Online Science) engages non-scientists </a:t>
            </a:r>
            <a:r>
              <a:rPr lang="en-US" sz="1000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in research tasks programmed </a:t>
            </a:r>
            <a:r>
              <a:rPr lang="en-US" sz="1000" i="1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within</a:t>
            </a:r>
            <a:r>
              <a:rPr lang="en-US" sz="1000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 online games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with in-game rewards to keep participants engaged.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See Citizen Science at </a:t>
            </a:r>
            <a:r>
              <a:rPr lang="en-US" sz="1000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Zooniverse.org </a:t>
            </a:r>
            <a:endParaRPr lang="en-US" sz="1000" u="sng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4775" lvl="0" indent="-112713">
              <a:buClr>
                <a:srgbClr val="58595B"/>
              </a:buClr>
              <a:buFont typeface="Arial"/>
              <a:buChar char="•"/>
            </a:pPr>
            <a:endParaRPr lang="en-US"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4775" lvl="0" indent="-112713">
              <a:buClr>
                <a:srgbClr val="58595B"/>
              </a:buClr>
              <a:buFont typeface="Arial"/>
              <a:buChar char="•"/>
            </a:pPr>
            <a:r>
              <a:rPr lang="en-US" sz="1000" b="1" u="sng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Game Effective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 workforce tool that gamifies learning, performance and motivation.</a:t>
            </a:r>
          </a:p>
          <a:p>
            <a:pPr marL="1255713" lvl="0" indent="-112713">
              <a:buClr>
                <a:srgbClr val="58595B"/>
              </a:buClr>
              <a:buFont typeface="Arial"/>
              <a:buChar char="•"/>
            </a:pPr>
            <a:endParaRPr lang="en-US"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Clr>
                <a:srgbClr val="58595B"/>
              </a:buClr>
            </a:pPr>
            <a:r>
              <a:rPr lang="en-US" sz="10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Digital Reputation Systems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as used by Yelp, Uber, Angie’s List, Hotels.com and others invite users to rate their experience with a restaurant, hotel or vendor. Airbnb enlists the feedback from both hosts and users to rate and recommend the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guest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as well as the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accommodation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Shape 112"/>
          <p:cNvPicPr preferRelativeResize="0">
            <a:picLocks noChangeAspect="1"/>
          </p:cNvPicPr>
          <p:nvPr/>
        </p:nvPicPr>
        <p:blipFill rotWithShape="1">
          <a:blip r:embed="rId14"/>
          <a:srcRect l="10189" t="17529" r="9706" b="34682"/>
          <a:stretch/>
        </p:blipFill>
        <p:spPr>
          <a:xfrm>
            <a:off x="694425" y="3660353"/>
            <a:ext cx="1033271" cy="1095894"/>
          </a:xfrm>
          <a:prstGeom prst="rect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sp>
        <p:nvSpPr>
          <p:cNvPr id="114" name="Shape 114"/>
          <p:cNvSpPr txBox="1"/>
          <p:nvPr/>
        </p:nvSpPr>
        <p:spPr>
          <a:xfrm>
            <a:off x="1395371" y="7400217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Attribution-NoDerivatives 4.0 International License. By Growth Institute Inc. For a copy of this license, http://</a:t>
            </a:r>
            <a:r>
              <a:rPr lang="en-US" sz="7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2018-07-10  </a:t>
            </a:r>
            <a:r>
              <a:rPr lang="en-US" sz="7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www.growthinstitute.com/</a:t>
            </a:r>
            <a:r>
              <a:rPr lang="en-US" sz="700" b="1" kern="800" spc="-20" dirty="0" err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 kern="800" spc="-20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Shape 115"/>
          <p:cNvPicPr preferRelativeResize="0">
            <a:picLocks noChangeAspect="1"/>
          </p:cNvPicPr>
          <p:nvPr/>
        </p:nvPicPr>
        <p:blipFill rotWithShape="1">
          <a:blip r:embed="rId15">
            <a:alphaModFix/>
          </a:blip>
          <a:srcRect l="7875" t="7408" r="5900" b="48056"/>
          <a:stretch/>
        </p:blipFill>
        <p:spPr>
          <a:xfrm>
            <a:off x="5349200" y="2971645"/>
            <a:ext cx="1366070" cy="41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49200" y="1864586"/>
            <a:ext cx="1371600" cy="324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85800" y="6662314"/>
            <a:ext cx="4341944" cy="65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*See </a:t>
            </a:r>
            <a:r>
              <a:rPr lang="en-US" sz="800" b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3 - The Exponential Organization</a:t>
            </a:r>
            <a: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8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 </a:t>
            </a:r>
            <a:br>
              <a:rPr lang="en-US" sz="8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8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Salim</a:t>
            </a:r>
            <a: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Ismail, Michael S. Malone &amp; Yuri van </a:t>
            </a:r>
            <a:r>
              <a:rPr lang="en-US" sz="8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Geest</a:t>
            </a:r>
            <a: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 The Exponential Organizations Master Business Course is a part of the Growth Institute MBD Program.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learn more, visit www.growthinstitute.com/</a:t>
            </a:r>
            <a:r>
              <a:rPr lang="en-US" sz="800" kern="8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br>
              <a:rPr lang="en-US" sz="8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Share this tool - </a:t>
            </a:r>
            <a:r>
              <a:rPr lang="en-US" sz="800" kern="800" spc="-20" dirty="0" err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info.growthinstitute.com</a:t>
            </a:r>
            <a:r>
              <a:rPr lang="en-US" sz="800" kern="800" spc="-2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/engagement-tool</a:t>
            </a:r>
            <a:endParaRPr sz="800" kern="800" spc="-20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17">
            <a:alphaModFix/>
          </a:blip>
          <a:srcRect l="5615" t="6230" r="5668" b="8333"/>
          <a:stretch/>
        </p:blipFill>
        <p:spPr>
          <a:xfrm>
            <a:off x="694425" y="4826985"/>
            <a:ext cx="1034048" cy="776746"/>
          </a:xfrm>
          <a:prstGeom prst="rect">
            <a:avLst/>
          </a:prstGeom>
          <a:noFill/>
          <a:ln>
            <a:solidFill>
              <a:srgbClr val="58595B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85800" y="532366"/>
            <a:ext cx="5064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Engagement - Designing for Engagement</a:t>
            </a:r>
            <a:endParaRPr>
              <a:solidFill>
                <a:srgbClr val="6D266E"/>
              </a:solidFill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5138949" y="1197260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Shape 126"/>
          <p:cNvSpPr txBox="1"/>
          <p:nvPr/>
        </p:nvSpPr>
        <p:spPr>
          <a:xfrm>
            <a:off x="695459" y="1200482"/>
            <a:ext cx="4261200" cy="6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Experiment 1: Help form a Habit 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This exercise is from </a:t>
            </a:r>
            <a:r>
              <a:rPr lang="en-US" sz="900" i="1" u="sng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Hooked</a:t>
            </a:r>
            <a:r>
              <a:rPr lang="en-US" sz="9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How to Build Habit-Forming Products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by </a:t>
            </a:r>
            <a:r>
              <a:rPr lang="en-US" sz="9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Nir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Eyal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with Ryan Hoover. </a:t>
            </a:r>
            <a:r>
              <a:rPr lang="en-US" sz="900" u="sng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nirandfar.com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 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The Basics of Habits 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7475" lvl="0" indent="-117475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900"/>
              <a:buChar char="•"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Habits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are defined as “behaviors done with little or no conscious thought”. 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7475" lvl="0" indent="-117475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900"/>
              <a:buChar char="•"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Hooks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are experiences designed to connect the user’s problem to a solution frequently enough to form a habit.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7475" lvl="0" indent="-117475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900"/>
              <a:buFont typeface="Open Sans"/>
              <a:buChar char="•"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Hook Model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has four phases: </a:t>
            </a:r>
            <a:r>
              <a:rPr lang="en-US" sz="9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trigger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9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9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reward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investment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b="1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7475" lvl="0" indent="-117475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Frequency Matters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To form a habit, people must do the behavior frequently (i.e. at least </a:t>
            </a:r>
            <a:r>
              <a:rPr lang="en-US" sz="9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weekly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.)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The Hook Canvas 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3 types of </a:t>
            </a:r>
            <a:r>
              <a:rPr lang="en-US" sz="1000" b="1" i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Variable</a:t>
            </a: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Rewards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2925" marR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Rewards of the Tribe: 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search for social rewards fueled by connectedness with other people.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2925" marR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Rewards of the Hunt: 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search for material resources and information.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42925" marR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Rewards of the Self: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the search for intrinsic rewards of mastery, competence and completion.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140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348374" y="1202785"/>
            <a:ext cx="4259400" cy="605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69863" marR="0" lvl="0" indent="-169863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What product or service do you want to make more engaging?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Why does your business model require users form a habit?</a:t>
            </a:r>
            <a:r>
              <a:rPr lang="en-US" sz="10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e.g. </a:t>
            </a:r>
            <a:r>
              <a:rPr lang="en-US" sz="9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“We sell a razor that uses disposable razor blades, so we need people to shave frequently and reorder.”   “To scale, we will contain customer service staffing and other costs through peer-to-peer support.”</a:t>
            </a:r>
            <a:endParaRPr sz="900" i="1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What problems are users solving with your product?</a:t>
            </a:r>
            <a:b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How do users currently solve that problem and why does it need a solution?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</a:pPr>
            <a:endParaRPr sz="10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/>
            </a:pPr>
            <a:endParaRPr sz="10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63513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 startAt="5"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What is the user behavior you want to turn into a habit? (the intended habitual behavior) </a:t>
            </a:r>
            <a:r>
              <a:rPr lang="en-US" sz="9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“User visits forum to support peers.”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 startAt="5"/>
            </a:pP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 startAt="5"/>
            </a:pPr>
            <a:endParaRPr sz="10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9863" lvl="0" indent="-169863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 startAt="5"/>
            </a:pPr>
            <a:r>
              <a:rPr lang="en-US" sz="1000" b="1" spc="-3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How frequently do you expect users to engage with your product?</a:t>
            </a:r>
            <a:r>
              <a:rPr lang="en-US" sz="1000" i="1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i="1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(Note: If the behavior does not recur within a week’s time or less, you may have a difficult time forming a habit. Go to step 5 and select something else.)</a:t>
            </a:r>
            <a:endParaRPr sz="900" i="1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Clr>
                <a:srgbClr val="6D266E"/>
              </a:buClr>
              <a:buSzPct val="98000"/>
            </a:pPr>
            <a:endParaRPr sz="10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rgbClr val="6D266E"/>
              </a:buClr>
              <a:buSzPct val="98000"/>
              <a:buFont typeface="+mj-lt"/>
              <a:buAutoNum type="arabicPeriod" startAt="7"/>
            </a:pP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Ethical Check: Does this habit </a:t>
            </a:r>
            <a:r>
              <a:rPr lang="en-US" sz="1000" b="1" i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materially</a:t>
            </a:r>
            <a:r>
              <a:rPr lang="en-US" sz="10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improve the user’s life?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If the answer is </a:t>
            </a:r>
            <a:r>
              <a:rPr lang="en-US" sz="900" b="1" i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re-evaluate. You may be designing an </a:t>
            </a:r>
            <a:r>
              <a:rPr lang="en-US" sz="900" b="1" i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Addiction</a:t>
            </a:r>
            <a:r>
              <a:rPr lang="en-US" sz="90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rather than a habit. See also </a:t>
            </a:r>
            <a:r>
              <a:rPr lang="en-US" sz="9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Core Values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-US" sz="900" u="sng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Autonomy Tool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9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900" b="1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Next (exponential) Steps: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Complete Exercises 2+ in </a:t>
            </a:r>
            <a:r>
              <a:rPr lang="en-US" sz="900" i="1" u="sng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Hooked</a:t>
            </a:r>
            <a:r>
              <a:rPr lang="en-US" sz="900" b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(special offer) then iterate with the </a:t>
            </a:r>
            <a:r>
              <a:rPr lang="en-US" sz="900" u="sng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ExO Experimentation Tool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 </a:t>
            </a:r>
            <a:r>
              <a:rPr lang="en-US" sz="9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improve your results!</a:t>
            </a:r>
            <a:endParaRPr sz="9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395371" y="7400217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Attribution-NoDerivatives 4.0 International License. By Growth Institute Inc. For a copy of this license, http://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‘Hooked’ content ©2014 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Nir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7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Eyal</a:t>
            </a:r>
            <a:r>
              <a:rPr lang="en-US" sz="7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used with permission. Rev 1.0 2018-07-10  </a:t>
            </a:r>
            <a:r>
              <a:rPr lang="en-US" sz="700" b="1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www.growthinstitute.com/</a:t>
            </a:r>
            <a:r>
              <a:rPr lang="en-US" sz="700" b="1" dirty="0" err="1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dirty="0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Shape 131"/>
          <p:cNvPicPr preferRelativeResize="0"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7" y="5977233"/>
            <a:ext cx="257175" cy="34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1" y="6430055"/>
            <a:ext cx="248603" cy="34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3" y="6915338"/>
            <a:ext cx="248601" cy="34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85800" y="7099850"/>
            <a:ext cx="42063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HOOK-1.png"/>
          <p:cNvPicPr>
            <a:picLocks noChangeAspect="1"/>
          </p:cNvPicPr>
          <p:nvPr/>
        </p:nvPicPr>
        <p:blipFill>
          <a:blip r:embed="rId11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3547297"/>
            <a:ext cx="4117848" cy="1874520"/>
          </a:xfrm>
          <a:prstGeom prst="rect">
            <a:avLst/>
          </a:prstGeom>
        </p:spPr>
      </p:pic>
      <p:cxnSp>
        <p:nvCxnSpPr>
          <p:cNvPr id="4" name="Straight Connector 3"/>
          <p:cNvCxnSpPr>
            <a:stCxn id="2" idx="1"/>
          </p:cNvCxnSpPr>
          <p:nvPr/>
        </p:nvCxnSpPr>
        <p:spPr>
          <a:xfrm>
            <a:off x="695459" y="4484557"/>
            <a:ext cx="4196641" cy="12332"/>
          </a:xfrm>
          <a:prstGeom prst="line">
            <a:avLst/>
          </a:prstGeom>
          <a:ln w="9525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0"/>
          </p:cNvCxnSpPr>
          <p:nvPr/>
        </p:nvCxnSpPr>
        <p:spPr>
          <a:xfrm>
            <a:off x="2754383" y="3547297"/>
            <a:ext cx="725" cy="1874520"/>
          </a:xfrm>
          <a:prstGeom prst="line">
            <a:avLst/>
          </a:prstGeom>
          <a:ln w="9525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1793" y="4031932"/>
            <a:ext cx="1387965" cy="430887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marL="117475" indent="-117475">
              <a:buAutoNum type="arabicPeriod"/>
            </a:pPr>
            <a: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  <a:t>What internal trigger is the product addressing?</a:t>
            </a:r>
          </a:p>
          <a:p>
            <a:pPr marL="117475" indent="-117475">
              <a:buAutoNum type="arabicPeriod"/>
            </a:pPr>
            <a: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  <a:t>What external trigger gets the user to the product?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8164" y="4139654"/>
            <a:ext cx="1387965" cy="323165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marL="111125" indent="-111125"/>
            <a: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  <a:t>4. Is the reward fulfilling, yet leaves the user wanting more?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1793" y="4620097"/>
            <a:ext cx="1387965" cy="323165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marL="111125" indent="-111125"/>
            <a: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  <a:t>5. What “bit of work” is done to increase the likelihood of returning?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78164" y="4610914"/>
            <a:ext cx="1387965" cy="323165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marL="111125" indent="-111125"/>
            <a: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  <a:t>3. What is the simplest behavior in anticipation </a:t>
            </a:r>
            <a:b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</a:br>
            <a:r>
              <a:rPr lang="en-US" sz="700" b="1" dirty="0">
                <a:solidFill>
                  <a:srgbClr val="58595B"/>
                </a:solidFill>
                <a:latin typeface="Open Sans"/>
                <a:cs typeface="Open Sans"/>
              </a:rPr>
              <a:t>of reward?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7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7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753</Words>
  <Application>Microsoft Macintosh PowerPoint</Application>
  <PresentationFormat>Custom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Open Sans</vt:lpstr>
      <vt:lpstr>Calibri</vt:lpstr>
      <vt:lpstr>Arial</vt:lpstr>
      <vt:lpstr>Office Theme</vt:lpstr>
      <vt:lpstr>Office Theme</vt:lpstr>
      <vt:lpstr>PowerPoint Presentation</vt:lpstr>
      <vt:lpstr>PowerPoint Presentation</vt:lpstr>
    </vt:vector>
  </TitlesOfParts>
  <Manager/>
  <Company>growthinstitute.com</Company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GGI ExO Tools Engagement - FINAL 2018-07-10 R1-0.pptx</dc:title>
  <dc:subject>Exponential Organizations - Engagement</dc:subject>
  <dc:creator>Ann and Gary Ralston</dc:creator>
  <cp:keywords/>
  <dc:description>Gazelles Growth Institute - ExO Tools Engagement
Form created/curated for Gazelles Growth Institute (growthinstitute.com) by Ann and Gary Ralston (ralstonconsulting.com)
TO LEARN HOW TO USE THIS TOOL, VISIT www.growthinstitute.com/exo
Thanks to our contributors: 
Alex Faust
Andrea Argomedo-Halliday
Ann Ralston
Debbie Slye
Gary Ralston
Kent Langley
Kevin Allen
Nir Eyal
Paul Epping
Péter Kristóf
Ralf Bamert
Zé Vieira
A special thanks to Nir Eyal, nirandfar.com, for permission to use his material - see page 2.
License:
Work licensed under Creative Commons Attribution-NoDerivatives 4.0 International License. By Growth Institute Inc. For a copy of this license, http://creativecommons.org/licenses/by-nd/4.0/ 
‘Hooked’ content ©2014 Nir Eyal, used with permission. Rev 1.0 2018-07-10   
Repositories:
	•	GITHUB - https://github.com/exofoundation/ExO-Tool-Kit/releases
	•	GGI Internal Archives
	•	https://info.growthinstitute.com/engagement-tool
	•	NEW ExOLever</dc:description>
  <cp:lastModifiedBy>Gary Ralston</cp:lastModifiedBy>
  <cp:revision>28</cp:revision>
  <cp:lastPrinted>2018-07-12T17:45:11Z</cp:lastPrinted>
  <dcterms:modified xsi:type="dcterms:W3CDTF">2018-07-12T17:50:20Z</dcterms:modified>
  <cp:category/>
</cp:coreProperties>
</file>