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  <p:sldMasterId id="2147483665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10058400" cy="77724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SemiBold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t Langley" initials="" lastIdx="1" clrIdx="0"/>
  <p:cmAuthor id="1" name="Gary Ralst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A47"/>
    <a:srgbClr val="009CA4"/>
    <a:srgbClr val="00717C"/>
    <a:srgbClr val="BE1E2D"/>
    <a:srgbClr val="1C0721"/>
    <a:srgbClr val="1E7C83"/>
    <a:srgbClr val="2C3A72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69DE8B-A348-4F8C-82CB-0B4242191D43}">
  <a:tblStyle styleId="{CC69DE8B-A348-4F8C-82CB-0B4242191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19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311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256054a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c256054a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ee89d21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bee89d21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4b9d52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14b9d52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256054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4c25605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685800" y="532366"/>
            <a:ext cx="50646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5387798" y="7024404"/>
            <a:ext cx="4250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www.growthinstitute.com/exo</a:t>
            </a:r>
            <a:endParaRPr sz="800" b="0" i="1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296163" y="2670996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296163" y="3635169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296163" y="4625528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296163" y="5602794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296163" y="1977060"/>
            <a:ext cx="310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86460" y="2579343"/>
            <a:ext cx="22128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5143500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8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/>
          </a:p>
        </p:txBody>
      </p:sp>
      <p:sp>
        <p:nvSpPr>
          <p:cNvPr id="22" name="Google Shape;22;p6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"/>
          <p:cNvSpPr txBox="1"/>
          <p:nvPr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www.growthinstitute.com/exo</a:t>
            </a:r>
            <a:endParaRPr sz="800" b="0" i="1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6"/>
          <p:cNvSpPr txBox="1"/>
          <p:nvPr/>
        </p:nvSpPr>
        <p:spPr>
          <a:xfrm>
            <a:off x="1428708" y="7400184"/>
            <a:ext cx="8168218" cy="2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685800" y="1143000"/>
            <a:ext cx="8915400" cy="621970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1296163" y="2670996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1296163" y="3635169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1296163" y="4625528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1296163" y="5602794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1296163" y="1977060"/>
            <a:ext cx="31029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/>
          </a:p>
        </p:txBody>
      </p:sp>
      <p:sp>
        <p:nvSpPr>
          <p:cNvPr id="31" name="Google Shape;31;p6"/>
          <p:cNvSpPr txBox="1"/>
          <p:nvPr/>
        </p:nvSpPr>
        <p:spPr>
          <a:xfrm>
            <a:off x="2186460" y="2579343"/>
            <a:ext cx="22126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" name="Google Shape;32;p6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6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57200" y="532221"/>
            <a:ext cx="107400" cy="222900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800" y="7376450"/>
            <a:ext cx="645160" cy="2246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7973438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9;p1" descr="EXO logo.png"/>
          <p:cNvPicPr preferRelativeResize="0"/>
          <p:nvPr/>
        </p:nvPicPr>
        <p:blipFill rotWithShape="1">
          <a:blip r:embed="rId8">
            <a:alphaModFix/>
          </a:blip>
          <a:srcRect t="14944" b="14335"/>
          <a:stretch/>
        </p:blipFill>
        <p:spPr>
          <a:xfrm>
            <a:off x="6465130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I logo certificate -Jul 2018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89" y="499637"/>
            <a:ext cx="1526032" cy="29260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685800" y="1197864"/>
            <a:ext cx="8915400" cy="6062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8;p1"/>
          <p:cNvCxnSpPr/>
          <p:nvPr userDrawn="1"/>
        </p:nvCxnSpPr>
        <p:spPr>
          <a:xfrm>
            <a:off x="7973438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9;p1" descr="EXO logo.png"/>
          <p:cNvPicPr preferRelativeResize="0"/>
          <p:nvPr userDrawn="1"/>
        </p:nvPicPr>
        <p:blipFill rotWithShape="1">
          <a:blip r:embed="rId7">
            <a:alphaModFix/>
          </a:blip>
          <a:srcRect t="14944" b="14335"/>
          <a:stretch/>
        </p:blipFill>
        <p:spPr>
          <a:xfrm>
            <a:off x="6465130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GI logo certificate -Jul 2018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89" y="499637"/>
            <a:ext cx="1526032" cy="292608"/>
          </a:xfrm>
          <a:prstGeom prst="rect">
            <a:avLst/>
          </a:prstGeom>
        </p:spPr>
      </p:pic>
      <p:pic>
        <p:nvPicPr>
          <p:cNvPr id="12" name="Google Shape;7;p1"/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685800" y="7376450"/>
            <a:ext cx="645160" cy="2246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hyperlink" Target="https://cloud.google.com/maps-platform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.amazon.com/alexa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.growthinstitute.com/leveraged-assets-tool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www.amazon.com/dp/B00ZAT8VS4/" TargetMode="External"/><Relationship Id="rId7" Type="http://schemas.openxmlformats.org/officeDocument/2006/relationships/hyperlink" Target="https://blog.growthinstitute.com/exo/algorithms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fo.growthinstitute.com/interfaces-tool" TargetMode="External"/><Relationship Id="rId11" Type="http://schemas.openxmlformats.org/officeDocument/2006/relationships/hyperlink" Target="https://en.wikipedia.org/wiki/Chatbot" TargetMode="External"/><Relationship Id="rId5" Type="http://schemas.openxmlformats.org/officeDocument/2006/relationships/hyperlink" Target="http://platformthinkinglabs.com/" TargetMode="External"/><Relationship Id="rId10" Type="http://schemas.openxmlformats.org/officeDocument/2006/relationships/hyperlink" Target="https://info.growthinstitute.com/social-tool" TargetMode="External"/><Relationship Id="rId4" Type="http://schemas.openxmlformats.org/officeDocument/2006/relationships/hyperlink" Target="https://www.amazon.com/Platform-Scale-emerging-business-investment-ebook/dp/B015FAOKJ6/" TargetMode="External"/><Relationship Id="rId9" Type="http://schemas.openxmlformats.org/officeDocument/2006/relationships/hyperlink" Target="https://info.growthinstitute.com/community-and-crowd-too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.growthinstitute.com/leveraged-assets-tool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hyperlink" Target="https://www.sherpashare.com/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hyperlink" Target="https://www.amazon.com/dp/B00ZAT8VS4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nfo.growthinstitute.com/community-and-crowd-tool" TargetMode="External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rowthinstitute.com/exo/11-attribu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growthinstitute.com/exo/massive-transformative-purpose" TargetMode="External"/><Relationship Id="rId4" Type="http://schemas.openxmlformats.org/officeDocument/2006/relationships/hyperlink" Target="http://info.growthinstitute.com/leveraged-assets-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376672" y="1203209"/>
            <a:ext cx="4228037" cy="34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Limits to Exponential Growth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Here’s an experiment: What happens when you give a mouse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 abundance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of food? What you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don’t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automatically get is an elephant!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191744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191744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191744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So, too, for a conventional organization. It can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all the demand in the world, but if it is not designed to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fulfill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that fast-growing demand at 2x, 4x, 8x, 16x, 32x, 64x, it’s not an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Organization.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Organizations fail to scale because of 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limits to growth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including: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1192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1192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1192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1192" lvl="0" indent="0" algn="l" rtl="0"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1192" lvl="0" indent="0"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design, an Exponential Organization (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must adequately address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relevant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limits to its growth, and must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continue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do so as it moves through different stages of growth.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8AEAC-B2C2-114E-A586-F76521A63906}"/>
              </a:ext>
            </a:extLst>
          </p:cNvPr>
          <p:cNvGrpSpPr/>
          <p:nvPr/>
        </p:nvGrpSpPr>
        <p:grpSpPr>
          <a:xfrm>
            <a:off x="7569615" y="1917198"/>
            <a:ext cx="361284" cy="361284"/>
            <a:chOff x="7569615" y="1893133"/>
            <a:chExt cx="361284" cy="361284"/>
          </a:xfrm>
        </p:grpSpPr>
        <p:sp>
          <p:nvSpPr>
            <p:cNvPr id="33" name="Oval 32"/>
            <p:cNvSpPr/>
            <p:nvPr/>
          </p:nvSpPr>
          <p:spPr>
            <a:xfrm>
              <a:off x="7569615" y="1893133"/>
              <a:ext cx="361284" cy="3612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7605039" y="1974463"/>
              <a:ext cx="278498" cy="271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ln w="9525" cmpd="sng">
                    <a:noFill/>
                  </a:ln>
                  <a:solidFill>
                    <a:srgbClr val="953735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  <a:sym typeface="Open Sans ExtraBold"/>
                </a:rPr>
                <a:t>≠</a:t>
              </a:r>
              <a:endParaRPr sz="4000" b="1" dirty="0">
                <a:ln w="9525" cmpd="sng">
                  <a:noFill/>
                </a:ln>
                <a:solidFill>
                  <a:srgbClr val="95373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 ExtraBold"/>
              </a:endParaRPr>
            </a:p>
          </p:txBody>
        </p:sp>
      </p:grpSp>
      <p:graphicFrame>
        <p:nvGraphicFramePr>
          <p:cNvPr id="117" name="Google Shape;117;p20"/>
          <p:cNvGraphicFramePr/>
          <p:nvPr>
            <p:extLst>
              <p:ext uri="{D42A27DB-BD31-4B8C-83A1-F6EECF244321}">
                <p14:modId xmlns:p14="http://schemas.microsoft.com/office/powerpoint/2010/main" val="2467879815"/>
              </p:ext>
            </p:extLst>
          </p:nvPr>
        </p:nvGraphicFramePr>
        <p:xfrm>
          <a:off x="5418275" y="3216593"/>
          <a:ext cx="4197000" cy="868650"/>
        </p:xfrm>
        <a:graphic>
          <a:graphicData uri="http://schemas.openxmlformats.org/drawingml/2006/table">
            <a:tbl>
              <a:tblPr>
                <a:noFill/>
                <a:tableStyleId>{CC69DE8B-A348-4F8C-82CB-0B4242191D43}</a:tableStyleId>
              </a:tblPr>
              <a:tblGrid>
                <a:gridCol w="20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500">
                <a:tc>
                  <a:txBody>
                    <a:bodyPr/>
                    <a:lstStyle/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insufficient market size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Font typeface="Open Sans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inability to generate demand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inadequate business models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 inefficiencies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Font typeface="Open Sans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or quality issues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unscalable cost structures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labor shortages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109728" lvl="0" indent="-173228" algn="l" rtl="0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58595B"/>
                        </a:buClr>
                        <a:buSzPts val="1000"/>
                        <a:buChar char="•"/>
                      </a:pPr>
                      <a:r>
                        <a:rPr lang="en-US" sz="1000" dirty="0">
                          <a:solidFill>
                            <a:srgbClr val="58595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 delays to add capacity</a:t>
                      </a:r>
                      <a:endParaRPr sz="1000" dirty="0">
                        <a:solidFill>
                          <a:srgbClr val="58595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8" y="1902759"/>
            <a:ext cx="4572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92" y="1819980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445" y="1528260"/>
            <a:ext cx="1097280" cy="10972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BF22D8D-0F6C-B342-BB04-46EF6B40E852}"/>
              </a:ext>
            </a:extLst>
          </p:cNvPr>
          <p:cNvGrpSpPr/>
          <p:nvPr/>
        </p:nvGrpSpPr>
        <p:grpSpPr>
          <a:xfrm>
            <a:off x="6437376" y="1917198"/>
            <a:ext cx="361284" cy="361284"/>
            <a:chOff x="6437376" y="1893133"/>
            <a:chExt cx="361284" cy="361284"/>
          </a:xfrm>
        </p:grpSpPr>
        <p:sp>
          <p:nvSpPr>
            <p:cNvPr id="6" name="Oval 5"/>
            <p:cNvSpPr/>
            <p:nvPr/>
          </p:nvSpPr>
          <p:spPr>
            <a:xfrm>
              <a:off x="6437376" y="1893133"/>
              <a:ext cx="361284" cy="36128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6476606" y="1975142"/>
              <a:ext cx="253777" cy="204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3">
                      <a:lumMod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  <a:sym typeface="Open Sans ExtraBold"/>
                </a:rPr>
                <a:t>+</a:t>
              </a:r>
              <a:endParaRPr sz="4000" b="1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 ExtraBold"/>
              </a:endParaRPr>
            </a:p>
          </p:txBody>
        </p:sp>
      </p:grpSp>
      <p:sp>
        <p:nvSpPr>
          <p:cNvPr id="107" name="Google Shape;107;p20"/>
          <p:cNvSpPr txBox="1"/>
          <p:nvPr/>
        </p:nvSpPr>
        <p:spPr>
          <a:xfrm>
            <a:off x="694799" y="1193039"/>
            <a:ext cx="4228023" cy="529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The ‘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Interfaces Attribute’ is so much MORE than ‘Interfaces’!</a:t>
            </a: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New to the Exponential Organizations (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Model? You might experience a disconnect between the classic definition of an interface, and all the power packed into this modestly-named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attribute.</a:t>
            </a:r>
          </a:p>
          <a:p>
            <a:pPr marL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Interface:</a:t>
            </a:r>
          </a:p>
          <a:p>
            <a:pPr marL="566928" lvl="0">
              <a:spcBef>
                <a:spcPts val="1200"/>
              </a:spcBef>
              <a:buClr>
                <a:srgbClr val="2C3A72"/>
              </a:buClr>
              <a:buSzPct val="120000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point of interaction between a number of systems </a:t>
            </a:r>
            <a:b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(i.e. people, networks, software, services). </a:t>
            </a:r>
          </a:p>
          <a:p>
            <a:pPr marL="566928">
              <a:spcBef>
                <a:spcPts val="1200"/>
              </a:spcBef>
              <a:buClr>
                <a:srgbClr val="2C3A72"/>
              </a:buClr>
              <a:buSzPct val="120000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User Interface (UI) -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 person shopping on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Amazon.com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interacts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with the Amazon systems through its 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User Interfaces (UI)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amazon.com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mobile apps, or through the </a:t>
            </a:r>
            <a:r>
              <a:rPr lang="en-US" sz="1000" u="sng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Alexa voice assistant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6928" lvl="0">
              <a:spcBef>
                <a:spcPts val="1200"/>
              </a:spcBef>
              <a:buClr>
                <a:srgbClr val="2C3A72"/>
              </a:buClr>
              <a:buSzPct val="120000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Application Programming Interface (API)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Two applications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interface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with each other through APIs. </a:t>
            </a:r>
            <a:r>
              <a:rPr lang="en-US" sz="10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Google Maps Platform APIs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let third-party developers provide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automated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custom maps and directions within their own apps and websites.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Interfaces Attribute: </a:t>
            </a: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Interfaces connecting humans to systems (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User Interface or UI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and systems to each other (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Application Programming Interface or API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All the tools and disciplines of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User Experience Design (UXD)</a:t>
            </a:r>
            <a:endParaRPr sz="1000" i="1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Algorithms to filter, match, learn and curate, and automated workflows to direct the output.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Basic Application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the Interfaces Attribute is, in part, a toolkit for overcoming a host of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limits to growth,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creating super-scalable business processes, and connecting the other exponential attributes together.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Advanced Application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the Interfaces Attribute includes many of the building blocks for the 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Platform Business Models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Ecosystems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at the heart of the world’s most successful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94800" y="532366"/>
            <a:ext cx="506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Interfaces - Removing Limits to Exponential Growth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5143846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2C3A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800" y="6592498"/>
            <a:ext cx="595203" cy="25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774" y="6957170"/>
            <a:ext cx="685800" cy="214313"/>
          </a:xfrm>
          <a:prstGeom prst="rect">
            <a:avLst/>
          </a:prstGeom>
        </p:spPr>
      </p:pic>
      <p:pic>
        <p:nvPicPr>
          <p:cNvPr id="121" name="Google Shape;121;p20"/>
          <p:cNvPicPr preferRelativeResize="0"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7126" y="6633901"/>
            <a:ext cx="914400" cy="201478"/>
          </a:xfrm>
          <a:prstGeom prst="rect">
            <a:avLst/>
          </a:prstGeom>
        </p:spPr>
      </p:pic>
      <p:pic>
        <p:nvPicPr>
          <p:cNvPr id="122" name="Google Shape;122;p20"/>
          <p:cNvPicPr preferRelativeResize="0"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3025" y="6975662"/>
            <a:ext cx="548640" cy="179595"/>
          </a:xfrm>
          <a:prstGeom prst="rect">
            <a:avLst/>
          </a:prstGeom>
        </p:spPr>
      </p:pic>
      <p:pic>
        <p:nvPicPr>
          <p:cNvPr id="123" name="Google Shape;123;p20"/>
          <p:cNvPicPr preferRelativeResize="0"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8025" y="6616852"/>
            <a:ext cx="274319" cy="273366"/>
          </a:xfrm>
          <a:prstGeom prst="rect">
            <a:avLst/>
          </a:prstGeom>
        </p:spPr>
      </p:pic>
      <p:pic>
        <p:nvPicPr>
          <p:cNvPr id="124" name="Google Shape;124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6788" y="6912088"/>
            <a:ext cx="640976" cy="30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7439" y="6571576"/>
            <a:ext cx="301752" cy="301752"/>
          </a:xfrm>
          <a:prstGeom prst="rect">
            <a:avLst/>
          </a:prstGeom>
        </p:spPr>
      </p:pic>
      <p:pic>
        <p:nvPicPr>
          <p:cNvPr id="126" name="Google Shape;126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11450" y="6920840"/>
            <a:ext cx="595199" cy="28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395371" y="7355511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2019-01-20  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new Interface graphic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9" y="2191622"/>
            <a:ext cx="5207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779" y="2758190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652" y="3461884"/>
            <a:ext cx="640080" cy="640080"/>
          </a:xfrm>
          <a:prstGeom prst="rect">
            <a:avLst/>
          </a:prstGeom>
        </p:spPr>
      </p:pic>
      <p:pic>
        <p:nvPicPr>
          <p:cNvPr id="14" name="Picture 13" descr="new MTP diagram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18" y="5377787"/>
            <a:ext cx="1533144" cy="1603248"/>
          </a:xfrm>
          <a:prstGeom prst="rect">
            <a:avLst/>
          </a:prstGeom>
        </p:spPr>
      </p:pic>
      <p:sp>
        <p:nvSpPr>
          <p:cNvPr id="43" name="Google Shape;109;p20"/>
          <p:cNvSpPr txBox="1"/>
          <p:nvPr/>
        </p:nvSpPr>
        <p:spPr>
          <a:xfrm>
            <a:off x="5377244" y="4867366"/>
            <a:ext cx="4219641" cy="48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sz="11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1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1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Model</a:t>
            </a:r>
          </a:p>
          <a:p>
            <a:pPr lvl="0" algn="ctr"/>
            <a:r>
              <a:rPr lang="en-US" sz="1100" b="1" dirty="0">
                <a:solidFill>
                  <a:srgbClr val="00717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rgbClr val="009CA4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1100" b="1" dirty="0">
                <a:solidFill>
                  <a:srgbClr val="00717C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100" b="1" dirty="0">
                <a:solidFill>
                  <a:srgbClr val="400A47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</a:p>
        </p:txBody>
      </p:sp>
      <p:sp>
        <p:nvSpPr>
          <p:cNvPr id="44" name="Google Shape;109;p20"/>
          <p:cNvSpPr txBox="1"/>
          <p:nvPr/>
        </p:nvSpPr>
        <p:spPr>
          <a:xfrm>
            <a:off x="6365661" y="5441429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700" b="1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sp>
        <p:nvSpPr>
          <p:cNvPr id="45" name="Google Shape;109;p20"/>
          <p:cNvSpPr txBox="1"/>
          <p:nvPr/>
        </p:nvSpPr>
        <p:spPr>
          <a:xfrm>
            <a:off x="6246260" y="5757853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700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Dashboards</a:t>
            </a:r>
          </a:p>
        </p:txBody>
      </p:sp>
      <p:sp>
        <p:nvSpPr>
          <p:cNvPr id="46" name="Google Shape;109;p20"/>
          <p:cNvSpPr txBox="1"/>
          <p:nvPr/>
        </p:nvSpPr>
        <p:spPr>
          <a:xfrm>
            <a:off x="5979625" y="6114020"/>
            <a:ext cx="695407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700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Experimentation</a:t>
            </a:r>
          </a:p>
        </p:txBody>
      </p:sp>
      <p:sp>
        <p:nvSpPr>
          <p:cNvPr id="47" name="Google Shape;109;p20"/>
          <p:cNvSpPr txBox="1"/>
          <p:nvPr/>
        </p:nvSpPr>
        <p:spPr>
          <a:xfrm>
            <a:off x="6234642" y="6463249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700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Autonomy</a:t>
            </a:r>
          </a:p>
        </p:txBody>
      </p:sp>
      <p:sp>
        <p:nvSpPr>
          <p:cNvPr id="48" name="Google Shape;109;p20"/>
          <p:cNvSpPr txBox="1"/>
          <p:nvPr/>
        </p:nvSpPr>
        <p:spPr>
          <a:xfrm>
            <a:off x="6370543" y="6781924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700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</a:p>
        </p:txBody>
      </p:sp>
      <p:sp>
        <p:nvSpPr>
          <p:cNvPr id="49" name="Google Shape;109;p20"/>
          <p:cNvSpPr txBox="1"/>
          <p:nvPr/>
        </p:nvSpPr>
        <p:spPr>
          <a:xfrm>
            <a:off x="8055138" y="5439180"/>
            <a:ext cx="745596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Staff on Demand</a:t>
            </a:r>
          </a:p>
        </p:txBody>
      </p:sp>
      <p:sp>
        <p:nvSpPr>
          <p:cNvPr id="50" name="Google Shape;109;p20"/>
          <p:cNvSpPr txBox="1"/>
          <p:nvPr/>
        </p:nvSpPr>
        <p:spPr>
          <a:xfrm>
            <a:off x="8184108" y="5760290"/>
            <a:ext cx="541646" cy="22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Community &amp; Crowd</a:t>
            </a:r>
          </a:p>
        </p:txBody>
      </p:sp>
      <p:sp>
        <p:nvSpPr>
          <p:cNvPr id="51" name="Google Shape;109;p20"/>
          <p:cNvSpPr txBox="1"/>
          <p:nvPr/>
        </p:nvSpPr>
        <p:spPr>
          <a:xfrm>
            <a:off x="8301262" y="6111771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</a:p>
        </p:txBody>
      </p:sp>
      <p:sp>
        <p:nvSpPr>
          <p:cNvPr id="52" name="Google Shape;109;p20"/>
          <p:cNvSpPr txBox="1"/>
          <p:nvPr/>
        </p:nvSpPr>
        <p:spPr>
          <a:xfrm>
            <a:off x="8191233" y="6461000"/>
            <a:ext cx="519805" cy="26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Leveraged </a:t>
            </a:r>
          </a:p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Assets</a:t>
            </a:r>
          </a:p>
        </p:txBody>
      </p:sp>
      <p:sp>
        <p:nvSpPr>
          <p:cNvPr id="53" name="Google Shape;109;p20"/>
          <p:cNvSpPr txBox="1"/>
          <p:nvPr/>
        </p:nvSpPr>
        <p:spPr>
          <a:xfrm>
            <a:off x="8060020" y="6779675"/>
            <a:ext cx="550614" cy="1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700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Engagement</a:t>
            </a:r>
          </a:p>
        </p:txBody>
      </p:sp>
      <p:sp>
        <p:nvSpPr>
          <p:cNvPr id="54" name="Google Shape;109;p20"/>
          <p:cNvSpPr txBox="1"/>
          <p:nvPr/>
        </p:nvSpPr>
        <p:spPr>
          <a:xfrm>
            <a:off x="5451568" y="6478897"/>
            <a:ext cx="550614" cy="68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300"/>
              </a:spcAft>
            </a:pPr>
            <a:r>
              <a:rPr lang="en-US" sz="700" b="1" dirty="0">
                <a:solidFill>
                  <a:srgbClr val="1E7C83"/>
                </a:solidFill>
                <a:latin typeface="Open Sans"/>
                <a:ea typeface="Open Sans"/>
                <a:cs typeface="Open Sans"/>
                <a:sym typeface="Open Sans"/>
              </a:rPr>
              <a:t>Left Brain: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Order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Control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Stability</a:t>
            </a:r>
          </a:p>
        </p:txBody>
      </p:sp>
      <p:sp>
        <p:nvSpPr>
          <p:cNvPr id="55" name="Google Shape;109;p20"/>
          <p:cNvSpPr txBox="1"/>
          <p:nvPr/>
        </p:nvSpPr>
        <p:spPr>
          <a:xfrm>
            <a:off x="9039537" y="6478897"/>
            <a:ext cx="615876" cy="68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300"/>
              </a:spcAft>
            </a:pPr>
            <a:r>
              <a:rPr lang="en-US" sz="700" b="1" dirty="0">
                <a:solidFill>
                  <a:srgbClr val="1C0721"/>
                </a:solidFill>
                <a:latin typeface="Open Sans"/>
                <a:ea typeface="Open Sans"/>
                <a:cs typeface="Open Sans"/>
                <a:sym typeface="Open Sans"/>
              </a:rPr>
              <a:t>Right Brain: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Creativity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Growth</a:t>
            </a:r>
          </a:p>
          <a:p>
            <a:pPr lvl="0" indent="-82296">
              <a:buClr>
                <a:srgbClr val="58595B"/>
              </a:buClr>
              <a:buFont typeface="Arial"/>
              <a:buChar char="•"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Uncertainty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2360" y="5600849"/>
            <a:ext cx="226088" cy="1212975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rgbClr val="1E7C83"/>
                </a:solidFill>
                <a:latin typeface="Open Sans"/>
                <a:cs typeface="Open Sans"/>
              </a:rPr>
              <a:t>IDEAS</a:t>
            </a:r>
            <a:endParaRPr lang="en-US" sz="1700" b="1" dirty="0">
              <a:solidFill>
                <a:srgbClr val="1E7C83"/>
              </a:solidFill>
              <a:latin typeface="Open Sans"/>
              <a:cs typeface="Open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68995" y="5600849"/>
            <a:ext cx="226088" cy="1212975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rgbClr val="1C0721"/>
                </a:solidFill>
                <a:latin typeface="Open Sans"/>
                <a:cs typeface="Open Sans"/>
              </a:rPr>
              <a:t>SCALE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00397" y="6605850"/>
            <a:ext cx="628550" cy="0"/>
          </a:xfrm>
          <a:prstGeom prst="line">
            <a:avLst/>
          </a:prstGeom>
          <a:ln w="9525" cmpd="sng">
            <a:solidFill>
              <a:srgbClr val="1E7C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16235" y="6605850"/>
            <a:ext cx="628550" cy="0"/>
          </a:xfrm>
          <a:prstGeom prst="line">
            <a:avLst/>
          </a:prstGeom>
          <a:ln w="9525" cmpd="sng">
            <a:solidFill>
              <a:srgbClr val="1C07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5418500" y="1200493"/>
            <a:ext cx="4197000" cy="478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Tips and Considerations</a:t>
            </a:r>
            <a:endParaRPr sz="1000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Make sure you have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abundant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supply and demand before you go to the trouble of building any interfaces, dashboards or workflows.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“Hand manage” the process at the beginning to deeply understand what your users want, and how the process should flow.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Ensure your user interface or API works before scaling.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Design in rapid feedback loops for your critical metrics.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Consider interfaces for staff, investors and other stakeholders.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with a platform business model must keep interactions between external consumers and producers in-balance. When experimenting with one interface, closely monitor the others.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e.g. If </a:t>
            </a:r>
            <a:r>
              <a:rPr lang="en-US" sz="10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latest driver interface update alienates drivers, it would also undermine the rider’s experience.</a:t>
            </a:r>
            <a:endParaRPr sz="1000" i="1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interface may be the ONLY significant point of contact with your customers and community. Design and operate your interfaces to earn and maintain the trust of your constituents.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Resources for building platform business models</a:t>
            </a:r>
            <a:endParaRPr sz="1000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60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b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Platform Revolution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How Networked Markets Are Transforming the Economy and How to Make Them Work for You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by Geoffrey G. Parker, Marshall W. Van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Alstyne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Sangeet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Paul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Choudary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60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b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Platform Scale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How an emerging business model helps startups build large empires with minimum investment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by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Sangeet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Paul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Choudary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Aft>
                <a:spcPts val="60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b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Platform Thinking Labs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Sangeet Paul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Choudary’s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website, where you can find the Platform Canvas Framework and the Viral Canvas Framework in the library.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85799" y="1206811"/>
            <a:ext cx="4341763" cy="60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Identifying Limits to Growth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A truly scalable process would keep up with exponential workload increases as it sustains quality, maintains value proposition to stakeholders, keeps bad actors out, and costs next-to-nothing to serve an additional customer or provider.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Symptoms of processes with limits to growth: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Process works manually at low volume, but breaks under load.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Each transaction is time-consuming and difficult to speed up.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Process scales, but 10x the work done requires 10x the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costs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Current process is difficult to adapt to other markets.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Reward systems encourage behavior in conflict with process goals.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90513" lvl="0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Process relies on resources that are: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1025" lvl="1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scarce and/or expensive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1025" lvl="1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slow to put into service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1025" lvl="1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prone to error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1025" lvl="1" indent="-173038" algn="l" rtl="0">
              <a:spcBef>
                <a:spcPts val="200"/>
              </a:spcBef>
              <a:buClr>
                <a:srgbClr val="58595B"/>
              </a:buClr>
              <a:buSzPct val="90000"/>
              <a:buFont typeface="Open Sans"/>
              <a:buChar char="❏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not information-enabled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buNone/>
            </a:pPr>
            <a:br>
              <a:rPr lang="en-US" sz="9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Addressing Limits to Growth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Picture a company whose limit to growth is </a:t>
            </a:r>
            <a:r>
              <a:rPr lang="en-US" sz="10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finding good people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a customer onboarding call center.</a:t>
            </a:r>
          </a:p>
          <a:p>
            <a:pPr marL="0" lvl="0" indent="0" algn="l" rtl="0">
              <a:spcBef>
                <a:spcPts val="400"/>
              </a:spcBef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00"/>
              </a:spcBef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18872" algn="l" rtl="0">
              <a:spcBef>
                <a:spcPts val="600"/>
              </a:spcBef>
              <a:spcAft>
                <a:spcPts val="400"/>
              </a:spcAft>
              <a:buClr>
                <a:srgbClr val="58595B"/>
              </a:buClr>
              <a:buSzPts val="1000"/>
              <a:buChar char="•"/>
            </a:pP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Options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Automate process with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Interfaces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US" sz="10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Algorithms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US" sz="10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Leveraged Assets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US" sz="10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Community and Crowd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US" sz="10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Social Technologies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-177800" algn="l" rtl="0">
              <a:lnSpc>
                <a:spcPct val="100000"/>
              </a:lnSpc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○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Redesign customer-facing processes to be self-serve, and good enough that most customers neither require nor desire </a:t>
            </a:r>
            <a:b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human support.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1" indent="-177800" algn="l" rtl="0"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○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Replace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of the customer onboarding staff with 3rd-party AI-powered “</a:t>
            </a:r>
            <a:r>
              <a:rPr lang="en-US" sz="10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chat-bots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 on web, phone and mobile apps.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1" indent="-177800" algn="l" rtl="0"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○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Host peer-support community site / mobile app.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-177800" algn="l" rtl="0">
              <a:lnSpc>
                <a:spcPct val="100000"/>
              </a:lnSpc>
              <a:spcAft>
                <a:spcPts val="400"/>
              </a:spcAft>
              <a:buClr>
                <a:srgbClr val="58595B"/>
              </a:buClr>
              <a:buSzPts val="1000"/>
              <a:buFont typeface="Open Sans"/>
              <a:buChar char="○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Reduce owned IT infrastructure and overhead in favor of elastic capacity from Amazon Web Services etc.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94800" y="532375"/>
            <a:ext cx="5175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Interfaces - Identifying and Addressing Limits to Growth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1812961413"/>
              </p:ext>
            </p:extLst>
          </p:nvPr>
        </p:nvGraphicFramePr>
        <p:xfrm>
          <a:off x="815864" y="4586893"/>
          <a:ext cx="3786136" cy="594330"/>
        </p:xfrm>
        <a:graphic>
          <a:graphicData uri="http://schemas.openxmlformats.org/drawingml/2006/table">
            <a:tbl>
              <a:tblPr>
                <a:noFill/>
                <a:tableStyleId>{CC69DE8B-A348-4F8C-82CB-0B4242191D43}</a:tableStyleId>
              </a:tblPr>
              <a:tblGrid>
                <a:gridCol w="94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Marketing Leads</a:t>
                      </a:r>
                      <a:b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500,000/</a:t>
                      </a:r>
                      <a:r>
                        <a:rPr lang="en-US" sz="900" b="1" dirty="0" err="1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sz="900" b="1" dirty="0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Sales</a:t>
                      </a:r>
                      <a:endParaRPr sz="900" b="1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Volume</a:t>
                      </a:r>
                      <a:endParaRPr sz="900" b="1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100,000/wk</a:t>
                      </a:r>
                      <a:endParaRPr sz="900" b="1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BE1E2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Onboarding</a:t>
                      </a:r>
                      <a:endParaRPr sz="900" b="1">
                        <a:solidFill>
                          <a:srgbClr val="BE1E2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rgbClr val="BE1E2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(Call Center)</a:t>
                      </a:r>
                      <a:endParaRPr sz="900" b="1">
                        <a:solidFill>
                          <a:srgbClr val="BE1E2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rgbClr val="BE1E2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3,000/wk</a:t>
                      </a:r>
                      <a:endParaRPr sz="900" b="1">
                        <a:solidFill>
                          <a:srgbClr val="BE1E2D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Shipping</a:t>
                      </a:r>
                      <a:endParaRPr sz="900" b="1" dirty="0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Capacity</a:t>
                      </a:r>
                      <a:endParaRPr sz="900" b="1" dirty="0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150,000/</a:t>
                      </a:r>
                      <a:r>
                        <a:rPr lang="en-US" sz="900" b="1" dirty="0" err="1">
                          <a:solidFill>
                            <a:srgbClr val="2C3A7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sz="900" b="1" dirty="0">
                        <a:solidFill>
                          <a:srgbClr val="2C3A7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4" name="Google Shape;144;p21"/>
          <p:cNvCxnSpPr/>
          <p:nvPr/>
        </p:nvCxnSpPr>
        <p:spPr>
          <a:xfrm flipV="1">
            <a:off x="963612" y="5146633"/>
            <a:ext cx="3786137" cy="1"/>
          </a:xfrm>
          <a:prstGeom prst="straightConnector1">
            <a:avLst/>
          </a:prstGeom>
          <a:noFill/>
          <a:ln w="19050" cap="flat" cmpd="sng">
            <a:solidFill>
              <a:srgbClr val="2C3A72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45" name="Google Shape;145;p21"/>
          <p:cNvPicPr preferRelativeResize="0">
            <a:picLocks noChangeAspect="1"/>
          </p:cNvPicPr>
          <p:nvPr/>
        </p:nvPicPr>
        <p:blipFill rotWithShape="1">
          <a:blip r:embed="rId12"/>
          <a:srcRect l="12717" t="8698" r="12269" b="19708"/>
          <a:stretch/>
        </p:blipFill>
        <p:spPr>
          <a:xfrm>
            <a:off x="7832961" y="5805419"/>
            <a:ext cx="1554480" cy="1112707"/>
          </a:xfrm>
          <a:prstGeom prst="rect">
            <a:avLst/>
          </a:prstGeom>
        </p:spPr>
      </p:pic>
      <p:pic>
        <p:nvPicPr>
          <p:cNvPr id="146" name="Google Shape;146;p21"/>
          <p:cNvPicPr preferRelativeResize="0">
            <a:picLocks noChangeAspect="1"/>
          </p:cNvPicPr>
          <p:nvPr/>
        </p:nvPicPr>
        <p:blipFill rotWithShape="1">
          <a:blip r:embed="rId13"/>
          <a:srcRect l="4905" t="19531" r="5115" b="26092"/>
          <a:stretch/>
        </p:blipFill>
        <p:spPr>
          <a:xfrm>
            <a:off x="5624236" y="6053285"/>
            <a:ext cx="1828800" cy="828881"/>
          </a:xfrm>
          <a:prstGeom prst="rect">
            <a:avLst/>
          </a:prstGeom>
        </p:spPr>
      </p:pic>
      <p:cxnSp>
        <p:nvCxnSpPr>
          <p:cNvPr id="12" name="Google Shape;110;p20"/>
          <p:cNvCxnSpPr/>
          <p:nvPr/>
        </p:nvCxnSpPr>
        <p:spPr>
          <a:xfrm>
            <a:off x="5143846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2C3A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/>
          <p:cNvSpPr txBox="1"/>
          <p:nvPr/>
        </p:nvSpPr>
        <p:spPr>
          <a:xfrm>
            <a:off x="6106219" y="5956150"/>
            <a:ext cx="86483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58595B"/>
                </a:solidFill>
                <a:latin typeface="Open Sans"/>
                <a:cs typeface="Open Sans"/>
              </a:rPr>
              <a:t>The Viral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3592" y="6957658"/>
            <a:ext cx="18700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rgbClr val="58595B"/>
                </a:solidFill>
                <a:latin typeface="Open Sans"/>
                <a:cs typeface="Open Sans"/>
              </a:rPr>
              <a:t>THE VIRAL CANVAS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2961" y="6957658"/>
            <a:ext cx="1584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rgbClr val="58595B"/>
                </a:solidFill>
                <a:latin typeface="Open Sans"/>
                <a:cs typeface="Open Sans"/>
              </a:rPr>
              <a:t>THE PLATFORM CANVAS</a:t>
            </a:r>
          </a:p>
        </p:txBody>
      </p:sp>
      <p:sp>
        <p:nvSpPr>
          <p:cNvPr id="14" name="Google Shape;132;p20">
            <a:extLst>
              <a:ext uri="{FF2B5EF4-FFF2-40B4-BE49-F238E27FC236}">
                <a16:creationId xmlns:a16="http://schemas.microsoft.com/office/drawing/2014/main" id="{3315CEF1-C2AC-ED42-8E22-3E0F6B5F0714}"/>
              </a:ext>
            </a:extLst>
          </p:cNvPr>
          <p:cNvSpPr txBox="1"/>
          <p:nvPr/>
        </p:nvSpPr>
        <p:spPr>
          <a:xfrm>
            <a:off x="1395371" y="7355511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2019-01-20  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2"/>
          <p:cNvCxnSpPr/>
          <p:nvPr/>
        </p:nvCxnSpPr>
        <p:spPr>
          <a:xfrm>
            <a:off x="1924132" y="3231489"/>
            <a:ext cx="2238397" cy="0"/>
          </a:xfrm>
          <a:prstGeom prst="straightConnector1">
            <a:avLst/>
          </a:prstGeom>
          <a:noFill/>
          <a:ln w="28575" cap="flat" cmpd="sng">
            <a:solidFill>
              <a:srgbClr val="2C3A7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6" name="Google Shape;156;p22"/>
          <p:cNvCxnSpPr/>
          <p:nvPr/>
        </p:nvCxnSpPr>
        <p:spPr>
          <a:xfrm flipH="1">
            <a:off x="4964261" y="3231160"/>
            <a:ext cx="2193510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58" name="Google Shape;158;p2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699" y="6045796"/>
            <a:ext cx="1485900" cy="34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1497" t="28570" r="11958" b="28101"/>
          <a:stretch/>
        </p:blipFill>
        <p:spPr>
          <a:xfrm>
            <a:off x="4062790" y="2670396"/>
            <a:ext cx="930903" cy="23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0199" y="5213071"/>
            <a:ext cx="1034629" cy="1907485"/>
          </a:xfrm>
          <a:prstGeom prst="rect">
            <a:avLst/>
          </a:prstGeom>
          <a:noFill/>
          <a:ln>
            <a:noFill/>
          </a:ln>
          <a:effectLst>
            <a:outerShdw blurRad="71438" dist="57150" dir="21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63" name="Google Shape;163;p22"/>
          <p:cNvCxnSpPr/>
          <p:nvPr/>
        </p:nvCxnSpPr>
        <p:spPr>
          <a:xfrm>
            <a:off x="4539423" y="5063282"/>
            <a:ext cx="11" cy="839912"/>
          </a:xfrm>
          <a:prstGeom prst="straightConnector1">
            <a:avLst/>
          </a:prstGeom>
          <a:noFill/>
          <a:ln w="28575" cap="flat" cmpd="sng">
            <a:solidFill>
              <a:srgbClr val="2C3A72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64" name="Google Shape;164;p22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l="14504" t="8859" r="14497" b="51568"/>
          <a:stretch/>
        </p:blipFill>
        <p:spPr>
          <a:xfrm>
            <a:off x="4149025" y="6007169"/>
            <a:ext cx="771103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l="14504" t="8859" r="14497" b="51568"/>
          <a:stretch/>
        </p:blipFill>
        <p:spPr>
          <a:xfrm>
            <a:off x="4223962" y="3002510"/>
            <a:ext cx="630933" cy="3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92350" y="1205145"/>
            <a:ext cx="89256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APIs Power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With APIs from Google, Amazon and others, a startup can assemble the APIs into a viable business almost overnight.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Case Study: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SherpaShare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000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Drivers struggle to find enough good rides just using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Driver app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often ending up where there are too many drivers, already. </a:t>
            </a:r>
            <a:r>
              <a:rPr lang="en-US" sz="10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SherpaShare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provides a set of tools to help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Lyft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drivers make more income. These tools guide drivers to their next optimal pick-up area for more profitable fares. The user interface is better than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and the algorithms are powered by millions of real-time and historical 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pickups collected through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own Application-Programming Interface (API)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.*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flipV="1">
            <a:off x="5096592" y="6225809"/>
            <a:ext cx="1458284" cy="6960"/>
          </a:xfrm>
          <a:prstGeom prst="straightConnector1">
            <a:avLst/>
          </a:prstGeom>
          <a:noFill/>
          <a:ln w="28575" cap="flat" cmpd="sng">
            <a:solidFill>
              <a:srgbClr val="2C3A7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8" name="Google Shape;178;p22"/>
          <p:cNvSpPr txBox="1"/>
          <p:nvPr/>
        </p:nvSpPr>
        <p:spPr>
          <a:xfrm>
            <a:off x="4734986" y="4270375"/>
            <a:ext cx="482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C3A7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API</a:t>
            </a:r>
            <a:endParaRPr dirty="0">
              <a:solidFill>
                <a:srgbClr val="2C3A7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513782" y="6683591"/>
            <a:ext cx="5464952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*In July, 2018,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released an improved driver app incorporating many of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SherpaShare’s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features. From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viewpoint, its developers serve as R&amp;D. However, if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repeatedly rolls up third-party features into its core services without recognition, it risks alienating its developer community. See </a:t>
            </a:r>
            <a:r>
              <a:rPr lang="en-US" sz="8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Leveraged Assets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8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Community and Crowd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8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Platform Revolution</a:t>
            </a:r>
            <a:r>
              <a:rPr lang="en-US" sz="800" i="1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for insight into unintended consequences, negative externalities and platform governance. </a:t>
            </a:r>
            <a:r>
              <a:rPr lang="en-US" sz="8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 descr="Uber Driver logo-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25" y="2525404"/>
            <a:ext cx="461161" cy="464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222" y="3401869"/>
            <a:ext cx="1222860" cy="66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>
              <a:lnSpc>
                <a:spcPct val="110000"/>
              </a:lnSpc>
            </a:pP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Rider plans ride and hails Driver through 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 Rider App </a:t>
            </a:r>
            <a:b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User Interface (UI)</a:t>
            </a:r>
            <a:endParaRPr lang="en-US" sz="1000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353" y="2344201"/>
            <a:ext cx="369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2C3A72"/>
                </a:solidFill>
                <a:latin typeface=""/>
              </a:rPr>
              <a:t>1</a:t>
            </a:r>
          </a:p>
        </p:txBody>
      </p:sp>
      <p:cxnSp>
        <p:nvCxnSpPr>
          <p:cNvPr id="41" name="Google Shape;110;p20"/>
          <p:cNvCxnSpPr/>
          <p:nvPr/>
        </p:nvCxnSpPr>
        <p:spPr>
          <a:xfrm>
            <a:off x="1718942" y="2437112"/>
            <a:ext cx="0" cy="1019382"/>
          </a:xfrm>
          <a:prstGeom prst="straightConnector1">
            <a:avLst/>
          </a:prstGeom>
          <a:noFill/>
          <a:ln w="9525" cap="flat" cmpd="sng">
            <a:solidFill>
              <a:srgbClr val="2C3A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TextBox 45"/>
          <p:cNvSpPr txBox="1"/>
          <p:nvPr/>
        </p:nvSpPr>
        <p:spPr>
          <a:xfrm>
            <a:off x="7605157" y="2455530"/>
            <a:ext cx="1621771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...but the Driver can’t </a:t>
            </a:r>
            <a:b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find enough good Riders through 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 Driver App User Interface (UI)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84119" y="2344252"/>
            <a:ext cx="443259" cy="1109180"/>
            <a:chOff x="6869305" y="2187135"/>
            <a:chExt cx="443259" cy="1109180"/>
          </a:xfrm>
        </p:grpSpPr>
        <p:sp>
          <p:nvSpPr>
            <p:cNvPr id="47" name="TextBox 46"/>
            <p:cNvSpPr txBox="1"/>
            <p:nvPr/>
          </p:nvSpPr>
          <p:spPr>
            <a:xfrm>
              <a:off x="6869305" y="2187135"/>
              <a:ext cx="36902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rgbClr val="2C3A72"/>
                  </a:solidFill>
                  <a:latin typeface=""/>
                </a:rPr>
                <a:t>2</a:t>
              </a:r>
            </a:p>
          </p:txBody>
        </p:sp>
        <p:cxnSp>
          <p:nvCxnSpPr>
            <p:cNvPr id="48" name="Google Shape;110;p20"/>
            <p:cNvCxnSpPr/>
            <p:nvPr/>
          </p:nvCxnSpPr>
          <p:spPr>
            <a:xfrm>
              <a:off x="7312564" y="2276933"/>
              <a:ext cx="0" cy="1019382"/>
            </a:xfrm>
            <a:prstGeom prst="straightConnector1">
              <a:avLst/>
            </a:prstGeom>
            <a:noFill/>
            <a:ln w="9525" cap="flat" cmpd="sng">
              <a:solidFill>
                <a:srgbClr val="2C3A7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744" y="2503179"/>
            <a:ext cx="1005840" cy="10058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25124" y="4132887"/>
            <a:ext cx="1125266" cy="843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SherpaShare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accesses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Uber’s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API 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for real-time vehicle and pickup data...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504085" y="4021609"/>
            <a:ext cx="443259" cy="1109180"/>
            <a:chOff x="6869305" y="2187135"/>
            <a:chExt cx="443259" cy="1109180"/>
          </a:xfrm>
        </p:grpSpPr>
        <p:sp>
          <p:nvSpPr>
            <p:cNvPr id="58" name="TextBox 57"/>
            <p:cNvSpPr txBox="1"/>
            <p:nvPr/>
          </p:nvSpPr>
          <p:spPr>
            <a:xfrm>
              <a:off x="6869305" y="2187135"/>
              <a:ext cx="36902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rgbClr val="2C3A72"/>
                  </a:solidFill>
                  <a:latin typeface=""/>
                </a:rPr>
                <a:t>3</a:t>
              </a:r>
            </a:p>
          </p:txBody>
        </p:sp>
        <p:cxnSp>
          <p:nvCxnSpPr>
            <p:cNvPr id="59" name="Google Shape;110;p20"/>
            <p:cNvCxnSpPr/>
            <p:nvPr/>
          </p:nvCxnSpPr>
          <p:spPr>
            <a:xfrm>
              <a:off x="7312564" y="2276933"/>
              <a:ext cx="0" cy="1019382"/>
            </a:xfrm>
            <a:prstGeom prst="straightConnector1">
              <a:avLst/>
            </a:prstGeom>
            <a:noFill/>
            <a:ln w="9525" cap="flat" cmpd="sng">
              <a:solidFill>
                <a:srgbClr val="2C3A7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2888" y="3948111"/>
            <a:ext cx="1097280" cy="109728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898113" y="5391689"/>
            <a:ext cx="1196071" cy="1013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With better algorithms and UI,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SherpaShare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helps Drivers 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boost their income every shift.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6277074" y="5280411"/>
            <a:ext cx="443259" cy="1109180"/>
            <a:chOff x="6869305" y="2187135"/>
            <a:chExt cx="443259" cy="1109180"/>
          </a:xfrm>
        </p:grpSpPr>
        <p:sp>
          <p:nvSpPr>
            <p:cNvPr id="71" name="TextBox 70"/>
            <p:cNvSpPr txBox="1"/>
            <p:nvPr/>
          </p:nvSpPr>
          <p:spPr>
            <a:xfrm>
              <a:off x="6869305" y="2187135"/>
              <a:ext cx="36902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rgbClr val="2C3A72"/>
                  </a:solidFill>
                  <a:latin typeface=""/>
                </a:rPr>
                <a:t>4</a:t>
              </a:r>
            </a:p>
          </p:txBody>
        </p:sp>
        <p:cxnSp>
          <p:nvCxnSpPr>
            <p:cNvPr id="72" name="Google Shape;110;p20"/>
            <p:cNvCxnSpPr/>
            <p:nvPr/>
          </p:nvCxnSpPr>
          <p:spPr>
            <a:xfrm>
              <a:off x="7312564" y="2276933"/>
              <a:ext cx="0" cy="1019382"/>
            </a:xfrm>
            <a:prstGeom prst="straightConnector1">
              <a:avLst/>
            </a:prstGeom>
            <a:noFill/>
            <a:ln w="9525" cap="flat" cmpd="sng">
              <a:solidFill>
                <a:srgbClr val="2C3A7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0" name="Picture 29" descr="interface chart - driver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67" y="4621523"/>
            <a:ext cx="566844" cy="679704"/>
          </a:xfrm>
          <a:prstGeom prst="rect">
            <a:avLst/>
          </a:prstGeom>
        </p:spPr>
      </p:pic>
      <p:cxnSp>
        <p:nvCxnSpPr>
          <p:cNvPr id="74" name="Google Shape;163;p22"/>
          <p:cNvCxnSpPr/>
          <p:nvPr/>
        </p:nvCxnSpPr>
        <p:spPr>
          <a:xfrm>
            <a:off x="4537904" y="3450837"/>
            <a:ext cx="0" cy="500902"/>
          </a:xfrm>
          <a:prstGeom prst="straightConnector1">
            <a:avLst/>
          </a:prstGeom>
          <a:noFill/>
          <a:ln w="28575" cap="flat" cmpd="sng">
            <a:solidFill>
              <a:srgbClr val="2C3A7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" name="Rounded Rectangular Callout 32"/>
          <p:cNvSpPr/>
          <p:nvPr/>
        </p:nvSpPr>
        <p:spPr>
          <a:xfrm>
            <a:off x="8589461" y="5285054"/>
            <a:ext cx="1008397" cy="627880"/>
          </a:xfrm>
          <a:custGeom>
            <a:avLst/>
            <a:gdLst>
              <a:gd name="connsiteX0" fmla="*/ 0 w 1308661"/>
              <a:gd name="connsiteY0" fmla="*/ 136063 h 816360"/>
              <a:gd name="connsiteX1" fmla="*/ 136063 w 1308661"/>
              <a:gd name="connsiteY1" fmla="*/ 0 h 816360"/>
              <a:gd name="connsiteX2" fmla="*/ 218110 w 1308661"/>
              <a:gd name="connsiteY2" fmla="*/ 0 h 816360"/>
              <a:gd name="connsiteX3" fmla="*/ 218110 w 1308661"/>
              <a:gd name="connsiteY3" fmla="*/ 0 h 816360"/>
              <a:gd name="connsiteX4" fmla="*/ 545275 w 1308661"/>
              <a:gd name="connsiteY4" fmla="*/ 0 h 816360"/>
              <a:gd name="connsiteX5" fmla="*/ 1172598 w 1308661"/>
              <a:gd name="connsiteY5" fmla="*/ 0 h 816360"/>
              <a:gd name="connsiteX6" fmla="*/ 1308661 w 1308661"/>
              <a:gd name="connsiteY6" fmla="*/ 136063 h 816360"/>
              <a:gd name="connsiteX7" fmla="*/ 1308661 w 1308661"/>
              <a:gd name="connsiteY7" fmla="*/ 476210 h 816360"/>
              <a:gd name="connsiteX8" fmla="*/ 1308661 w 1308661"/>
              <a:gd name="connsiteY8" fmla="*/ 476210 h 816360"/>
              <a:gd name="connsiteX9" fmla="*/ 1308661 w 1308661"/>
              <a:gd name="connsiteY9" fmla="*/ 680300 h 816360"/>
              <a:gd name="connsiteX10" fmla="*/ 1308661 w 1308661"/>
              <a:gd name="connsiteY10" fmla="*/ 680297 h 816360"/>
              <a:gd name="connsiteX11" fmla="*/ 1172598 w 1308661"/>
              <a:gd name="connsiteY11" fmla="*/ 816360 h 816360"/>
              <a:gd name="connsiteX12" fmla="*/ 545275 w 1308661"/>
              <a:gd name="connsiteY12" fmla="*/ 816360 h 816360"/>
              <a:gd name="connsiteX13" fmla="*/ 366307 w 1308661"/>
              <a:gd name="connsiteY13" fmla="*/ 989828 h 816360"/>
              <a:gd name="connsiteX14" fmla="*/ 218110 w 1308661"/>
              <a:gd name="connsiteY14" fmla="*/ 816360 h 816360"/>
              <a:gd name="connsiteX15" fmla="*/ 136063 w 1308661"/>
              <a:gd name="connsiteY15" fmla="*/ 816360 h 816360"/>
              <a:gd name="connsiteX16" fmla="*/ 0 w 1308661"/>
              <a:gd name="connsiteY16" fmla="*/ 680297 h 816360"/>
              <a:gd name="connsiteX17" fmla="*/ 0 w 1308661"/>
              <a:gd name="connsiteY17" fmla="*/ 680300 h 816360"/>
              <a:gd name="connsiteX18" fmla="*/ 0 w 1308661"/>
              <a:gd name="connsiteY18" fmla="*/ 476210 h 816360"/>
              <a:gd name="connsiteX19" fmla="*/ 0 w 1308661"/>
              <a:gd name="connsiteY19" fmla="*/ 476210 h 816360"/>
              <a:gd name="connsiteX20" fmla="*/ 0 w 1308661"/>
              <a:gd name="connsiteY20" fmla="*/ 136063 h 816360"/>
              <a:gd name="connsiteX0" fmla="*/ 0 w 1308661"/>
              <a:gd name="connsiteY0" fmla="*/ 136063 h 989828"/>
              <a:gd name="connsiteX1" fmla="*/ 136063 w 1308661"/>
              <a:gd name="connsiteY1" fmla="*/ 0 h 989828"/>
              <a:gd name="connsiteX2" fmla="*/ 218110 w 1308661"/>
              <a:gd name="connsiteY2" fmla="*/ 0 h 989828"/>
              <a:gd name="connsiteX3" fmla="*/ 218110 w 1308661"/>
              <a:gd name="connsiteY3" fmla="*/ 0 h 989828"/>
              <a:gd name="connsiteX4" fmla="*/ 545275 w 1308661"/>
              <a:gd name="connsiteY4" fmla="*/ 0 h 989828"/>
              <a:gd name="connsiteX5" fmla="*/ 1172598 w 1308661"/>
              <a:gd name="connsiteY5" fmla="*/ 0 h 989828"/>
              <a:gd name="connsiteX6" fmla="*/ 1308661 w 1308661"/>
              <a:gd name="connsiteY6" fmla="*/ 136063 h 989828"/>
              <a:gd name="connsiteX7" fmla="*/ 1308661 w 1308661"/>
              <a:gd name="connsiteY7" fmla="*/ 476210 h 989828"/>
              <a:gd name="connsiteX8" fmla="*/ 1308661 w 1308661"/>
              <a:gd name="connsiteY8" fmla="*/ 476210 h 989828"/>
              <a:gd name="connsiteX9" fmla="*/ 1308661 w 1308661"/>
              <a:gd name="connsiteY9" fmla="*/ 680300 h 989828"/>
              <a:gd name="connsiteX10" fmla="*/ 1308661 w 1308661"/>
              <a:gd name="connsiteY10" fmla="*/ 680297 h 989828"/>
              <a:gd name="connsiteX11" fmla="*/ 1172598 w 1308661"/>
              <a:gd name="connsiteY11" fmla="*/ 816360 h 989828"/>
              <a:gd name="connsiteX12" fmla="*/ 421033 w 1308661"/>
              <a:gd name="connsiteY12" fmla="*/ 816360 h 989828"/>
              <a:gd name="connsiteX13" fmla="*/ 366307 w 1308661"/>
              <a:gd name="connsiteY13" fmla="*/ 989828 h 989828"/>
              <a:gd name="connsiteX14" fmla="*/ 218110 w 1308661"/>
              <a:gd name="connsiteY14" fmla="*/ 816360 h 989828"/>
              <a:gd name="connsiteX15" fmla="*/ 136063 w 1308661"/>
              <a:gd name="connsiteY15" fmla="*/ 816360 h 989828"/>
              <a:gd name="connsiteX16" fmla="*/ 0 w 1308661"/>
              <a:gd name="connsiteY16" fmla="*/ 680297 h 989828"/>
              <a:gd name="connsiteX17" fmla="*/ 0 w 1308661"/>
              <a:gd name="connsiteY17" fmla="*/ 680300 h 989828"/>
              <a:gd name="connsiteX18" fmla="*/ 0 w 1308661"/>
              <a:gd name="connsiteY18" fmla="*/ 476210 h 989828"/>
              <a:gd name="connsiteX19" fmla="*/ 0 w 1308661"/>
              <a:gd name="connsiteY19" fmla="*/ 476210 h 989828"/>
              <a:gd name="connsiteX20" fmla="*/ 0 w 1308661"/>
              <a:gd name="connsiteY20" fmla="*/ 136063 h 989828"/>
              <a:gd name="connsiteX0" fmla="*/ 0 w 1308661"/>
              <a:gd name="connsiteY0" fmla="*/ 136063 h 948415"/>
              <a:gd name="connsiteX1" fmla="*/ 136063 w 1308661"/>
              <a:gd name="connsiteY1" fmla="*/ 0 h 948415"/>
              <a:gd name="connsiteX2" fmla="*/ 218110 w 1308661"/>
              <a:gd name="connsiteY2" fmla="*/ 0 h 948415"/>
              <a:gd name="connsiteX3" fmla="*/ 218110 w 1308661"/>
              <a:gd name="connsiteY3" fmla="*/ 0 h 948415"/>
              <a:gd name="connsiteX4" fmla="*/ 545275 w 1308661"/>
              <a:gd name="connsiteY4" fmla="*/ 0 h 948415"/>
              <a:gd name="connsiteX5" fmla="*/ 1172598 w 1308661"/>
              <a:gd name="connsiteY5" fmla="*/ 0 h 948415"/>
              <a:gd name="connsiteX6" fmla="*/ 1308661 w 1308661"/>
              <a:gd name="connsiteY6" fmla="*/ 136063 h 948415"/>
              <a:gd name="connsiteX7" fmla="*/ 1308661 w 1308661"/>
              <a:gd name="connsiteY7" fmla="*/ 476210 h 948415"/>
              <a:gd name="connsiteX8" fmla="*/ 1308661 w 1308661"/>
              <a:gd name="connsiteY8" fmla="*/ 476210 h 948415"/>
              <a:gd name="connsiteX9" fmla="*/ 1308661 w 1308661"/>
              <a:gd name="connsiteY9" fmla="*/ 680300 h 948415"/>
              <a:gd name="connsiteX10" fmla="*/ 1308661 w 1308661"/>
              <a:gd name="connsiteY10" fmla="*/ 680297 h 948415"/>
              <a:gd name="connsiteX11" fmla="*/ 1172598 w 1308661"/>
              <a:gd name="connsiteY11" fmla="*/ 816360 h 948415"/>
              <a:gd name="connsiteX12" fmla="*/ 421033 w 1308661"/>
              <a:gd name="connsiteY12" fmla="*/ 816360 h 948415"/>
              <a:gd name="connsiteX13" fmla="*/ 292683 w 1308661"/>
              <a:gd name="connsiteY13" fmla="*/ 948415 h 948415"/>
              <a:gd name="connsiteX14" fmla="*/ 218110 w 1308661"/>
              <a:gd name="connsiteY14" fmla="*/ 816360 h 948415"/>
              <a:gd name="connsiteX15" fmla="*/ 136063 w 1308661"/>
              <a:gd name="connsiteY15" fmla="*/ 816360 h 948415"/>
              <a:gd name="connsiteX16" fmla="*/ 0 w 1308661"/>
              <a:gd name="connsiteY16" fmla="*/ 680297 h 948415"/>
              <a:gd name="connsiteX17" fmla="*/ 0 w 1308661"/>
              <a:gd name="connsiteY17" fmla="*/ 680300 h 948415"/>
              <a:gd name="connsiteX18" fmla="*/ 0 w 1308661"/>
              <a:gd name="connsiteY18" fmla="*/ 476210 h 948415"/>
              <a:gd name="connsiteX19" fmla="*/ 0 w 1308661"/>
              <a:gd name="connsiteY19" fmla="*/ 476210 h 948415"/>
              <a:gd name="connsiteX20" fmla="*/ 0 w 1308661"/>
              <a:gd name="connsiteY20" fmla="*/ 136063 h 948415"/>
              <a:gd name="connsiteX0" fmla="*/ 0 w 1308661"/>
              <a:gd name="connsiteY0" fmla="*/ 136063 h 939212"/>
              <a:gd name="connsiteX1" fmla="*/ 136063 w 1308661"/>
              <a:gd name="connsiteY1" fmla="*/ 0 h 939212"/>
              <a:gd name="connsiteX2" fmla="*/ 218110 w 1308661"/>
              <a:gd name="connsiteY2" fmla="*/ 0 h 939212"/>
              <a:gd name="connsiteX3" fmla="*/ 218110 w 1308661"/>
              <a:gd name="connsiteY3" fmla="*/ 0 h 939212"/>
              <a:gd name="connsiteX4" fmla="*/ 545275 w 1308661"/>
              <a:gd name="connsiteY4" fmla="*/ 0 h 939212"/>
              <a:gd name="connsiteX5" fmla="*/ 1172598 w 1308661"/>
              <a:gd name="connsiteY5" fmla="*/ 0 h 939212"/>
              <a:gd name="connsiteX6" fmla="*/ 1308661 w 1308661"/>
              <a:gd name="connsiteY6" fmla="*/ 136063 h 939212"/>
              <a:gd name="connsiteX7" fmla="*/ 1308661 w 1308661"/>
              <a:gd name="connsiteY7" fmla="*/ 476210 h 939212"/>
              <a:gd name="connsiteX8" fmla="*/ 1308661 w 1308661"/>
              <a:gd name="connsiteY8" fmla="*/ 476210 h 939212"/>
              <a:gd name="connsiteX9" fmla="*/ 1308661 w 1308661"/>
              <a:gd name="connsiteY9" fmla="*/ 680300 h 939212"/>
              <a:gd name="connsiteX10" fmla="*/ 1308661 w 1308661"/>
              <a:gd name="connsiteY10" fmla="*/ 680297 h 939212"/>
              <a:gd name="connsiteX11" fmla="*/ 1172598 w 1308661"/>
              <a:gd name="connsiteY11" fmla="*/ 816360 h 939212"/>
              <a:gd name="connsiteX12" fmla="*/ 421033 w 1308661"/>
              <a:gd name="connsiteY12" fmla="*/ 816360 h 939212"/>
              <a:gd name="connsiteX13" fmla="*/ 223660 w 1308661"/>
              <a:gd name="connsiteY13" fmla="*/ 939212 h 939212"/>
              <a:gd name="connsiteX14" fmla="*/ 218110 w 1308661"/>
              <a:gd name="connsiteY14" fmla="*/ 816360 h 939212"/>
              <a:gd name="connsiteX15" fmla="*/ 136063 w 1308661"/>
              <a:gd name="connsiteY15" fmla="*/ 816360 h 939212"/>
              <a:gd name="connsiteX16" fmla="*/ 0 w 1308661"/>
              <a:gd name="connsiteY16" fmla="*/ 680297 h 939212"/>
              <a:gd name="connsiteX17" fmla="*/ 0 w 1308661"/>
              <a:gd name="connsiteY17" fmla="*/ 680300 h 939212"/>
              <a:gd name="connsiteX18" fmla="*/ 0 w 1308661"/>
              <a:gd name="connsiteY18" fmla="*/ 476210 h 939212"/>
              <a:gd name="connsiteX19" fmla="*/ 0 w 1308661"/>
              <a:gd name="connsiteY19" fmla="*/ 476210 h 939212"/>
              <a:gd name="connsiteX20" fmla="*/ 0 w 1308661"/>
              <a:gd name="connsiteY20" fmla="*/ 136063 h 939212"/>
              <a:gd name="connsiteX0" fmla="*/ 0 w 1308661"/>
              <a:gd name="connsiteY0" fmla="*/ 136063 h 939212"/>
              <a:gd name="connsiteX1" fmla="*/ 136063 w 1308661"/>
              <a:gd name="connsiteY1" fmla="*/ 0 h 939212"/>
              <a:gd name="connsiteX2" fmla="*/ 218110 w 1308661"/>
              <a:gd name="connsiteY2" fmla="*/ 0 h 939212"/>
              <a:gd name="connsiteX3" fmla="*/ 218110 w 1308661"/>
              <a:gd name="connsiteY3" fmla="*/ 0 h 939212"/>
              <a:gd name="connsiteX4" fmla="*/ 545275 w 1308661"/>
              <a:gd name="connsiteY4" fmla="*/ 0 h 939212"/>
              <a:gd name="connsiteX5" fmla="*/ 1172598 w 1308661"/>
              <a:gd name="connsiteY5" fmla="*/ 0 h 939212"/>
              <a:gd name="connsiteX6" fmla="*/ 1308661 w 1308661"/>
              <a:gd name="connsiteY6" fmla="*/ 136063 h 939212"/>
              <a:gd name="connsiteX7" fmla="*/ 1308661 w 1308661"/>
              <a:gd name="connsiteY7" fmla="*/ 476210 h 939212"/>
              <a:gd name="connsiteX8" fmla="*/ 1308661 w 1308661"/>
              <a:gd name="connsiteY8" fmla="*/ 476210 h 939212"/>
              <a:gd name="connsiteX9" fmla="*/ 1308661 w 1308661"/>
              <a:gd name="connsiteY9" fmla="*/ 680300 h 939212"/>
              <a:gd name="connsiteX10" fmla="*/ 1308661 w 1308661"/>
              <a:gd name="connsiteY10" fmla="*/ 680297 h 939212"/>
              <a:gd name="connsiteX11" fmla="*/ 1172598 w 1308661"/>
              <a:gd name="connsiteY11" fmla="*/ 816360 h 939212"/>
              <a:gd name="connsiteX12" fmla="*/ 329997 w 1308661"/>
              <a:gd name="connsiteY12" fmla="*/ 816360 h 939212"/>
              <a:gd name="connsiteX13" fmla="*/ 223660 w 1308661"/>
              <a:gd name="connsiteY13" fmla="*/ 939212 h 939212"/>
              <a:gd name="connsiteX14" fmla="*/ 218110 w 1308661"/>
              <a:gd name="connsiteY14" fmla="*/ 816360 h 939212"/>
              <a:gd name="connsiteX15" fmla="*/ 136063 w 1308661"/>
              <a:gd name="connsiteY15" fmla="*/ 816360 h 939212"/>
              <a:gd name="connsiteX16" fmla="*/ 0 w 1308661"/>
              <a:gd name="connsiteY16" fmla="*/ 680297 h 939212"/>
              <a:gd name="connsiteX17" fmla="*/ 0 w 1308661"/>
              <a:gd name="connsiteY17" fmla="*/ 680300 h 939212"/>
              <a:gd name="connsiteX18" fmla="*/ 0 w 1308661"/>
              <a:gd name="connsiteY18" fmla="*/ 476210 h 939212"/>
              <a:gd name="connsiteX19" fmla="*/ 0 w 1308661"/>
              <a:gd name="connsiteY19" fmla="*/ 476210 h 939212"/>
              <a:gd name="connsiteX20" fmla="*/ 0 w 1308661"/>
              <a:gd name="connsiteY20" fmla="*/ 136063 h 9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8661" h="939212">
                <a:moveTo>
                  <a:pt x="0" y="136063"/>
                </a:moveTo>
                <a:cubicBezTo>
                  <a:pt x="0" y="60917"/>
                  <a:pt x="60917" y="0"/>
                  <a:pt x="136063" y="0"/>
                </a:cubicBezTo>
                <a:lnTo>
                  <a:pt x="218110" y="0"/>
                </a:lnTo>
                <a:lnTo>
                  <a:pt x="218110" y="0"/>
                </a:lnTo>
                <a:lnTo>
                  <a:pt x="545275" y="0"/>
                </a:lnTo>
                <a:lnTo>
                  <a:pt x="1172598" y="0"/>
                </a:lnTo>
                <a:cubicBezTo>
                  <a:pt x="1247744" y="0"/>
                  <a:pt x="1308661" y="60917"/>
                  <a:pt x="1308661" y="136063"/>
                </a:cubicBezTo>
                <a:lnTo>
                  <a:pt x="1308661" y="476210"/>
                </a:lnTo>
                <a:lnTo>
                  <a:pt x="1308661" y="476210"/>
                </a:lnTo>
                <a:lnTo>
                  <a:pt x="1308661" y="680300"/>
                </a:lnTo>
                <a:lnTo>
                  <a:pt x="1308661" y="680297"/>
                </a:lnTo>
                <a:cubicBezTo>
                  <a:pt x="1308661" y="755443"/>
                  <a:pt x="1247744" y="816360"/>
                  <a:pt x="1172598" y="816360"/>
                </a:cubicBezTo>
                <a:lnTo>
                  <a:pt x="329997" y="816360"/>
                </a:lnTo>
                <a:lnTo>
                  <a:pt x="223660" y="939212"/>
                </a:lnTo>
                <a:lnTo>
                  <a:pt x="218110" y="816360"/>
                </a:lnTo>
                <a:lnTo>
                  <a:pt x="136063" y="816360"/>
                </a:lnTo>
                <a:cubicBezTo>
                  <a:pt x="60917" y="816360"/>
                  <a:pt x="0" y="755443"/>
                  <a:pt x="0" y="680297"/>
                </a:cubicBezTo>
                <a:lnTo>
                  <a:pt x="0" y="680300"/>
                </a:lnTo>
                <a:lnTo>
                  <a:pt x="0" y="476210"/>
                </a:lnTo>
                <a:lnTo>
                  <a:pt x="0" y="476210"/>
                </a:lnTo>
                <a:lnTo>
                  <a:pt x="0" y="136063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859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594939" y="5371376"/>
            <a:ext cx="993405" cy="404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8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Your Sherpa Says:</a:t>
            </a:r>
            <a:br>
              <a:rPr lang="en-US" sz="800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“Turn right for </a:t>
            </a:r>
          </a:p>
          <a:p>
            <a:pPr lvl="0" algn="ctr">
              <a:lnSpc>
                <a:spcPct val="110000"/>
              </a:lnSpc>
            </a:pPr>
            <a:r>
              <a:rPr lang="en-US" sz="8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more money!”</a:t>
            </a:r>
          </a:p>
        </p:txBody>
      </p:sp>
      <p:cxnSp>
        <p:nvCxnSpPr>
          <p:cNvPr id="79" name="Google Shape;154;p22"/>
          <p:cNvCxnSpPr/>
          <p:nvPr/>
        </p:nvCxnSpPr>
        <p:spPr>
          <a:xfrm>
            <a:off x="2487596" y="6603815"/>
            <a:ext cx="5491138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med" len="med"/>
            <a:tailEnd type="none" w="lg" len="lg"/>
          </a:ln>
        </p:spPr>
      </p:cxnSp>
      <p:pic>
        <p:nvPicPr>
          <p:cNvPr id="36" name="Picture 35" descr="thumbs up-green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8" y="4567902"/>
            <a:ext cx="371856" cy="347472"/>
          </a:xfrm>
          <a:prstGeom prst="rect">
            <a:avLst/>
          </a:prstGeom>
        </p:spPr>
      </p:pic>
      <p:pic>
        <p:nvPicPr>
          <p:cNvPr id="37" name="Picture 36" descr="thumbs dow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24" y="2040710"/>
            <a:ext cx="371856" cy="347472"/>
          </a:xfrm>
          <a:prstGeom prst="rect">
            <a:avLst/>
          </a:prstGeom>
        </p:spPr>
      </p:pic>
      <p:sp>
        <p:nvSpPr>
          <p:cNvPr id="43" name="Google Shape;132;p20">
            <a:extLst>
              <a:ext uri="{FF2B5EF4-FFF2-40B4-BE49-F238E27FC236}">
                <a16:creationId xmlns:a16="http://schemas.microsoft.com/office/drawing/2014/main" id="{F0521295-7D88-4C44-B680-43EC117A1EFA}"/>
              </a:ext>
            </a:extLst>
          </p:cNvPr>
          <p:cNvSpPr txBox="1"/>
          <p:nvPr/>
        </p:nvSpPr>
        <p:spPr>
          <a:xfrm>
            <a:off x="1395371" y="7355511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2019-01-20  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188;p23">
            <a:extLst>
              <a:ext uri="{FF2B5EF4-FFF2-40B4-BE49-F238E27FC236}">
                <a16:creationId xmlns:a16="http://schemas.microsoft.com/office/drawing/2014/main" id="{0FAD9D77-DD6E-0B45-9270-208BD3B5CB7E}"/>
              </a:ext>
            </a:extLst>
          </p:cNvPr>
          <p:cNvSpPr txBox="1"/>
          <p:nvPr/>
        </p:nvSpPr>
        <p:spPr>
          <a:xfrm>
            <a:off x="694800" y="532366"/>
            <a:ext cx="506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Interfaces - Application Programming </a:t>
            </a:r>
          </a:p>
          <a:p>
            <a:pPr lvl="0"/>
            <a:r>
              <a:rPr lang="en-US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 (API) Case Study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5354879" y="1217125"/>
            <a:ext cx="4240126" cy="610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Generate </a:t>
            </a:r>
            <a:r>
              <a:rPr lang="en-US" sz="10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Alternatives:</a:t>
            </a: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31775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7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Think about the Interfaces Attribute, in combination with other </a:t>
            </a:r>
            <a:r>
              <a:rPr lang="en-US" sz="1000" b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ExO Attributes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. List three ways you could manage or eliminate the limit(s) to growth, and achieve your MTP.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As you think about potential solutions, consider if they would work at 10x throughput. Otherwise, you may find yourself designing incremental rather than exponential interventions.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</a:pPr>
            <a:endParaRPr lang="en-US"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1100"/>
              <a:buFont typeface="+mj-lt"/>
              <a:buAutoNum type="arabicPeriod" startAt="7"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31775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8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If you solve </a:t>
            </a:r>
            <a:r>
              <a:rPr lang="en-US" sz="1000" b="1" i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limit to growth, where will the </a:t>
            </a:r>
            <a:r>
              <a:rPr lang="en-US" sz="1000" b="1" i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next 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limit to growth appear?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There is always a </a:t>
            </a:r>
            <a:r>
              <a:rPr lang="en-US" sz="9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limit to growth. It might show up in another internal process. It may be a constraint outside your organization i.e. insufficient supply and/or demand for your offering. </a:t>
            </a:r>
            <a:b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 all cases, actively scan for unintended consequences of your solution, and take responsibility for ‘negative externalities’ (see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Leveraged Assets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90831" y="1218960"/>
            <a:ext cx="4197900" cy="611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Business Context: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31775" algn="l" rtl="0">
              <a:spcBef>
                <a:spcPts val="400"/>
              </a:spcBef>
              <a:spcAft>
                <a:spcPts val="0"/>
              </a:spcAft>
              <a:buClr>
                <a:srgbClr val="2C3A72"/>
              </a:buClr>
              <a:buSzPts val="950"/>
              <a:buAutoNum type="arabicPeriod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What is your MTP?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If you haven’t created a Massive Transformative Purpose, or to validate your existing one, download the </a:t>
            </a:r>
            <a:r>
              <a:rPr lang="en-US" sz="9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ExO MTP Tool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 dirty="0">
              <a:solidFill>
                <a:srgbClr val="2C3A7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317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2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What is your core product or service?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317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3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How do you measure overall company growth, today?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Key Bottleneck to Company Growth: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317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4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List your top bottleneck or limit to exponential (10x) growth.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do you  measure growth potential of this factor, now? How is it performing, currently?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</a:pPr>
            <a:endParaRPr lang="en-US"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317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SzPts val="950"/>
              <a:buFont typeface="+mj-lt"/>
              <a:buAutoNum type="arabicPeriod" startAt="5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sz="1000" b="1" i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desired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state or throughput or capacity do you want?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 the same metrics you defined in step 4, but think at least 10x.</a:t>
            </a:r>
          </a:p>
          <a:p>
            <a:pPr marL="53975"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SzPts val="950"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Font typeface="+mj-lt"/>
              <a:buAutoNum type="arabicPeriod" startAt="5"/>
            </a:pPr>
            <a:endParaRPr lang="en-US"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A72"/>
              </a:buClr>
              <a:buFont typeface="+mj-lt"/>
              <a:buAutoNum type="arabicPeriod" startAt="5"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34950" algn="l" rtl="0">
              <a:spcBef>
                <a:spcPts val="300"/>
              </a:spcBef>
              <a:spcAft>
                <a:spcPts val="300"/>
              </a:spcAft>
              <a:buClr>
                <a:srgbClr val="2C3A72"/>
              </a:buClr>
              <a:buSzPts val="1000"/>
              <a:buFont typeface="+mj-lt"/>
              <a:buAutoNum type="arabicPeriod" startAt="6"/>
            </a:pP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How does this factor limit growth?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happens when you try to push too much work through? Why do you think that happens? (Sometimes the root cause is layers deeper than the symptom.)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94800" y="532366"/>
            <a:ext cx="506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Interfaces - Limits to Growth Exercise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354879" y="6647641"/>
            <a:ext cx="4255099" cy="6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*See </a:t>
            </a:r>
            <a:r>
              <a:rPr lang="en-US" sz="8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4 - Inside the Exponential Organization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8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 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8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Salim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Ismail, Michael S. Malone &amp; Yuri van </a:t>
            </a:r>
            <a:r>
              <a:rPr lang="en-US" sz="8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Geest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 The Exponential Organizations Master Business Course is a part of the Growth Institute MBD Program. </a:t>
            </a:r>
            <a:b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learn more, visit </a:t>
            </a:r>
            <a:r>
              <a:rPr lang="en-US" sz="8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b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Share this tool - </a:t>
            </a:r>
            <a:r>
              <a:rPr lang="en-US" sz="8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info.growthinstitute.com</a:t>
            </a:r>
            <a:r>
              <a:rPr lang="en-US" sz="8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/interfaces-tool</a:t>
            </a:r>
            <a:endParaRPr sz="8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" name="Google Shape;110;p20"/>
          <p:cNvCxnSpPr/>
          <p:nvPr/>
        </p:nvCxnSpPr>
        <p:spPr>
          <a:xfrm>
            <a:off x="5143846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2C3A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32;p20">
            <a:extLst>
              <a:ext uri="{FF2B5EF4-FFF2-40B4-BE49-F238E27FC236}">
                <a16:creationId xmlns:a16="http://schemas.microsoft.com/office/drawing/2014/main" id="{CE38AD2B-2B34-B24D-8BDB-EAF7973A78BE}"/>
              </a:ext>
            </a:extLst>
          </p:cNvPr>
          <p:cNvSpPr txBox="1"/>
          <p:nvPr/>
        </p:nvSpPr>
        <p:spPr>
          <a:xfrm>
            <a:off x="1395371" y="7355511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2019-01-20  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dirty="0" err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87;p23">
            <a:extLst>
              <a:ext uri="{FF2B5EF4-FFF2-40B4-BE49-F238E27FC236}">
                <a16:creationId xmlns:a16="http://schemas.microsoft.com/office/drawing/2014/main" id="{FC1BD586-646E-4C28-B43E-DABE6A3234C6}"/>
              </a:ext>
            </a:extLst>
          </p:cNvPr>
          <p:cNvSpPr txBox="1"/>
          <p:nvPr/>
        </p:nvSpPr>
        <p:spPr>
          <a:xfrm>
            <a:off x="697030" y="766366"/>
            <a:ext cx="3137251" cy="3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this your first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Tools worksheet? You may find it easier to first review the other attributes and accompanying </a:t>
            </a:r>
            <a:r>
              <a:rPr lang="en-US" sz="8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Tools, </a:t>
            </a:r>
            <a:r>
              <a:rPr lang="en-US" sz="800" i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r>
              <a:rPr lang="en-US" sz="8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7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1403</Words>
  <Application>Microsoft Macintosh PowerPoint</Application>
  <PresentationFormat>Custom</PresentationFormat>
  <Paragraphs>167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Open Sans</vt:lpstr>
      <vt:lpstr>Open Sans SemiBold</vt:lpstr>
      <vt:lpstr>Open Sans SemiBold</vt:lpstr>
      <vt:lpstr>Calibri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growthinstitute.com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GGI ExO Tools - Interfaces</dc:subject>
  <dc:creator>Ann and Gary Ralston</dc:creator>
  <cp:keywords/>
  <dc:description>Gazelles Growth Institute - ExO Tools Interfaces
Form created/curated for Gazelles Growth Institute (growthinstitute.com) by Ann and Gary Ralston (ralstonconsulting.com)
TO LEARN HOW TO USE THIS TOOL, VISIT www.growthinstitute.com/exo
Thanks to our contributors: 
Aaron Dulin
Alex Faust
Andrea Argomedo-Halliday
Ann Ralston
Bahaa Moukadam
Gary Ralston
Jauna Werner
Kent Langley
Kevin Allen
Ralf Bamert
Sunil Malhotra
License:
Work licensed under Creative Commons Attribution-NoDerivatives 4.0 International License. By Growth Institute Inc. For a copy of this license, http://creativecommons.org/licenses/by-nd/4.0/  
Repositories:
	•	GITHUB - https://github.com/exofoundation/ExO-Tool-Kit/releases
	•	GGI Internal Archives
	•	https://info.growthinstitute.com/interfaces-tool
	•	NEW ExOLever
=============
Change Log:
=============
Rev 1.0 2019-01-20 =============
Original Source Files
	•	GGI ExO Tools - Interfaces FINAL 2019-01-20 R1-0-fillable.pdf
	•	GGI ExO Tools - Interfaces FINAL 2019-01-20 R1-0.pptx
	•	README - GGI ExO Tools - Interfaces.rtf</dc:description>
  <cp:lastModifiedBy>Gary Ralston</cp:lastModifiedBy>
  <cp:revision>84</cp:revision>
  <cp:lastPrinted>2019-01-21T06:37:32Z</cp:lastPrinted>
  <dcterms:modified xsi:type="dcterms:W3CDTF">2019-01-22T04:12:09Z</dcterms:modified>
  <cp:category/>
</cp:coreProperties>
</file>