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5" r:id="rId2"/>
  </p:sldMasterIdLst>
  <p:notesMasterIdLst>
    <p:notesMasterId r:id="rId6"/>
  </p:notesMasterIdLst>
  <p:sldIdLst>
    <p:sldId id="257" r:id="rId3"/>
    <p:sldId id="258" r:id="rId4"/>
    <p:sldId id="259" r:id="rId5"/>
  </p:sldIdLst>
  <p:sldSz cx="10058400" cy="7772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2" pos="432">
          <p15:clr>
            <a:srgbClr val="A4A3A4"/>
          </p15:clr>
        </p15:guide>
        <p15:guide id="3" orient="horz" pos="45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4647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D3EEF3-5DB8-4480-BEFA-E5FBF0C9EF71}">
  <a:tblStyle styleId="{13D3EEF3-5DB8-4480-BEFA-E5FBF0C9EF7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127" autoAdjust="0"/>
    <p:restoredTop sz="96246" autoAdjust="0"/>
  </p:normalViewPr>
  <p:slideViewPr>
    <p:cSldViewPr snapToGrid="0">
      <p:cViewPr varScale="1">
        <p:scale>
          <a:sx n="107" d="100"/>
          <a:sy n="107" d="100"/>
        </p:scale>
        <p:origin x="1960" y="184"/>
      </p:cViewPr>
      <p:guideLst>
        <p:guide pos="432"/>
        <p:guide orient="horz" pos="45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24236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600"/>
              </a:spcAft>
              <a:buNone/>
            </a:pPr>
            <a:endParaRPr/>
          </a:p>
        </p:txBody>
      </p:sp>
      <p:sp>
        <p:nvSpPr>
          <p:cNvPr id="104" name="Google Shape;104;p4:notes"/>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da6886487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600"/>
              </a:spcAft>
              <a:buNone/>
            </a:pPr>
            <a:endParaRPr/>
          </a:p>
        </p:txBody>
      </p:sp>
      <p:sp>
        <p:nvSpPr>
          <p:cNvPr id="132" name="Google Shape;132;g3da6886487_1_18:notes"/>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a5e7b438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46" name="Google Shape;146;g3a5e7b438b_0_19:notes"/>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TP Blue 30739F" type="blank">
  <p:cSld name="BLANK">
    <p:spTree>
      <p:nvGrpSpPr>
        <p:cNvPr id="1" name="Shape 12"/>
        <p:cNvGrpSpPr/>
        <p:nvPr/>
      </p:nvGrpSpPr>
      <p:grpSpPr>
        <a:xfrm>
          <a:off x="0" y="0"/>
          <a:ext cx="0" cy="0"/>
          <a:chOff x="0" y="0"/>
          <a:chExt cx="0" cy="0"/>
        </a:xfrm>
      </p:grpSpPr>
      <p:sp>
        <p:nvSpPr>
          <p:cNvPr id="13" name="Google Shape;13;p2"/>
          <p:cNvSpPr/>
          <p:nvPr/>
        </p:nvSpPr>
        <p:spPr>
          <a:xfrm>
            <a:off x="457200" y="532221"/>
            <a:ext cx="107438" cy="222868"/>
          </a:xfrm>
          <a:prstGeom prst="rect">
            <a:avLst/>
          </a:prstGeom>
          <a:solidFill>
            <a:srgbClr val="3073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rgbClr val="58595B"/>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Keeper of the Master Elements">
  <p:cSld name="Keeper of the Master Elements">
    <p:spTree>
      <p:nvGrpSpPr>
        <p:cNvPr id="1" name="Shape 77"/>
        <p:cNvGrpSpPr/>
        <p:nvPr/>
      </p:nvGrpSpPr>
      <p:grpSpPr>
        <a:xfrm>
          <a:off x="0" y="0"/>
          <a:ext cx="0" cy="0"/>
          <a:chOff x="0" y="0"/>
          <a:chExt cx="0" cy="0"/>
        </a:xfrm>
      </p:grpSpPr>
      <p:sp>
        <p:nvSpPr>
          <p:cNvPr id="78" name="Google Shape;78;p18"/>
          <p:cNvSpPr txBox="1"/>
          <p:nvPr/>
        </p:nvSpPr>
        <p:spPr>
          <a:xfrm>
            <a:off x="685800" y="532366"/>
            <a:ext cx="5064600" cy="200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58595B"/>
                </a:solidFill>
                <a:latin typeface="Open Sans"/>
                <a:ea typeface="Open Sans"/>
                <a:cs typeface="Open Sans"/>
                <a:sym typeface="Open Sans"/>
              </a:rPr>
              <a:t>Keeper of the Master Elements</a:t>
            </a:r>
            <a:endParaRPr sz="1400" b="0" i="0" u="none" strike="noStrike" cap="none">
              <a:solidFill>
                <a:srgbClr val="000000"/>
              </a:solidFill>
              <a:latin typeface="Arial"/>
              <a:ea typeface="Arial"/>
              <a:cs typeface="Arial"/>
              <a:sym typeface="Arial"/>
            </a:endParaRPr>
          </a:p>
        </p:txBody>
      </p:sp>
      <p:sp>
        <p:nvSpPr>
          <p:cNvPr id="79" name="Google Shape;79;p18"/>
          <p:cNvSpPr/>
          <p:nvPr/>
        </p:nvSpPr>
        <p:spPr>
          <a:xfrm>
            <a:off x="457200" y="532366"/>
            <a:ext cx="107400" cy="222900"/>
          </a:xfrm>
          <a:prstGeom prst="rect">
            <a:avLst/>
          </a:prstGeom>
          <a:solidFill>
            <a:srgbClr val="3289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80" name="Google Shape;80;p18"/>
          <p:cNvSpPr txBox="1"/>
          <p:nvPr/>
        </p:nvSpPr>
        <p:spPr>
          <a:xfrm>
            <a:off x="5387798" y="7024404"/>
            <a:ext cx="4250700" cy="24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1" u="none" strike="noStrike" cap="none" dirty="0">
                <a:solidFill>
                  <a:srgbClr val="7F7F7F"/>
                </a:solidFill>
                <a:latin typeface="Open Sans"/>
                <a:ea typeface="Open Sans"/>
                <a:cs typeface="Open Sans"/>
                <a:sym typeface="Open Sans"/>
              </a:rPr>
              <a:t>The Exponential Organizations Master Business Course is a part of the MBD Program. To learn more, visit </a:t>
            </a:r>
            <a:r>
              <a:rPr lang="en-US" sz="800" b="0" i="1" u="none" strike="noStrike" cap="none" dirty="0" err="1">
                <a:solidFill>
                  <a:srgbClr val="7F7F7F"/>
                </a:solidFill>
                <a:latin typeface="Open Sans"/>
                <a:ea typeface="Open Sans"/>
                <a:cs typeface="Open Sans"/>
                <a:sym typeface="Open Sans"/>
              </a:rPr>
              <a:t>www.growthinstitute.com</a:t>
            </a:r>
            <a:r>
              <a:rPr lang="en-US" sz="800" b="0" i="1" u="none" strike="noStrike" cap="none" dirty="0">
                <a:solidFill>
                  <a:srgbClr val="7F7F7F"/>
                </a:solidFill>
                <a:latin typeface="Open Sans"/>
                <a:ea typeface="Open Sans"/>
                <a:cs typeface="Open Sans"/>
                <a:sym typeface="Open Sans"/>
              </a:rPr>
              <a:t>/</a:t>
            </a:r>
            <a:r>
              <a:rPr lang="en-US" sz="800" b="0" i="1" u="none" strike="noStrike" cap="none" dirty="0" err="1">
                <a:solidFill>
                  <a:srgbClr val="7F7F7F"/>
                </a:solidFill>
                <a:latin typeface="Open Sans"/>
                <a:ea typeface="Open Sans"/>
                <a:cs typeface="Open Sans"/>
                <a:sym typeface="Open Sans"/>
              </a:rPr>
              <a:t>exo</a:t>
            </a:r>
            <a:endParaRPr sz="800" b="0" i="1" u="none" strike="noStrike" cap="none" dirty="0">
              <a:solidFill>
                <a:srgbClr val="7F7F7F"/>
              </a:solidFill>
              <a:latin typeface="Open Sans"/>
              <a:ea typeface="Open Sans"/>
              <a:cs typeface="Open Sans"/>
              <a:sym typeface="Open Sans"/>
            </a:endParaRPr>
          </a:p>
        </p:txBody>
      </p:sp>
      <p:sp>
        <p:nvSpPr>
          <p:cNvPr id="81" name="Google Shape;81;p18"/>
          <p:cNvSpPr txBox="1"/>
          <p:nvPr/>
        </p:nvSpPr>
        <p:spPr>
          <a:xfrm>
            <a:off x="1428708" y="7400184"/>
            <a:ext cx="8168100" cy="2586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Clr>
                <a:srgbClr val="7F7F7F"/>
              </a:buClr>
              <a:buSzPts val="700"/>
              <a:buFont typeface="Arial"/>
              <a:buNone/>
            </a:pPr>
            <a:r>
              <a:rPr lang="en-US" sz="700" b="0" i="0" u="none" strike="noStrike" cap="none">
                <a:solidFill>
                  <a:srgbClr val="7F7F7F"/>
                </a:solidFill>
                <a:latin typeface="Open Sans"/>
                <a:ea typeface="Open Sans"/>
                <a:cs typeface="Open Sans"/>
                <a:sym typeface="Open Sans"/>
              </a:rPr>
              <a:t>This work is licensed under the Creative Commons Attribution-ShareAlike 4.0 International License. It is attributed to Ralston Consulting Inc. for Growth Institute, Inc. </a:t>
            </a:r>
            <a:br>
              <a:rPr lang="en-US" sz="700" b="0" i="0" u="none" strike="noStrike" cap="none">
                <a:solidFill>
                  <a:srgbClr val="7F7F7F"/>
                </a:solidFill>
                <a:latin typeface="Open Sans"/>
                <a:ea typeface="Open Sans"/>
                <a:cs typeface="Open Sans"/>
                <a:sym typeface="Open Sans"/>
              </a:rPr>
            </a:br>
            <a:r>
              <a:rPr lang="en-US" sz="700" b="0" i="0" u="none" strike="noStrike" cap="none">
                <a:solidFill>
                  <a:srgbClr val="7F7F7F"/>
                </a:solidFill>
                <a:latin typeface="Open Sans"/>
                <a:ea typeface="Open Sans"/>
                <a:cs typeface="Open Sans"/>
                <a:sym typeface="Open Sans"/>
              </a:rPr>
              <a:t>To view a copy of this license, visit http://creativecommons.org/licenses/by-sa/4.0/ or send a letter to Creative Commons, PO Box 1866, Mountain View, CA 94042, USA.</a:t>
            </a:r>
            <a:endParaRPr sz="1400" b="0" i="0" u="none" strike="noStrike" cap="none">
              <a:solidFill>
                <a:srgbClr val="000000"/>
              </a:solidFill>
              <a:latin typeface="Arial"/>
              <a:ea typeface="Arial"/>
              <a:cs typeface="Arial"/>
              <a:sym typeface="Arial"/>
            </a:endParaRPr>
          </a:p>
        </p:txBody>
      </p:sp>
      <p:sp>
        <p:nvSpPr>
          <p:cNvPr id="82" name="Google Shape;82;p18"/>
          <p:cNvSpPr/>
          <p:nvPr/>
        </p:nvSpPr>
        <p:spPr>
          <a:xfrm>
            <a:off x="685800" y="1143000"/>
            <a:ext cx="8915400" cy="6219600"/>
          </a:xfrm>
          <a:prstGeom prst="rect">
            <a:avLst/>
          </a:prstGeom>
          <a:noFill/>
          <a:ln w="9525" cap="flat" cmpd="sng">
            <a:solidFill>
              <a:srgbClr val="BFBFBF"/>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83" name="Google Shape;83;p18"/>
          <p:cNvSpPr/>
          <p:nvPr/>
        </p:nvSpPr>
        <p:spPr>
          <a:xfrm>
            <a:off x="1296163" y="2670996"/>
            <a:ext cx="641700" cy="641700"/>
          </a:xfrm>
          <a:prstGeom prst="teardrop">
            <a:avLst>
              <a:gd name="adj" fmla="val 100000"/>
            </a:avLst>
          </a:prstGeom>
          <a:solidFill>
            <a:srgbClr val="30739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84" name="Google Shape;84;p18"/>
          <p:cNvSpPr/>
          <p:nvPr/>
        </p:nvSpPr>
        <p:spPr>
          <a:xfrm>
            <a:off x="1296163" y="3635169"/>
            <a:ext cx="641700" cy="641700"/>
          </a:xfrm>
          <a:prstGeom prst="teardrop">
            <a:avLst>
              <a:gd name="adj" fmla="val 100000"/>
            </a:avLst>
          </a:prstGeom>
          <a:solidFill>
            <a:srgbClr val="2C3A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85" name="Google Shape;85;p18"/>
          <p:cNvSpPr/>
          <p:nvPr/>
        </p:nvSpPr>
        <p:spPr>
          <a:xfrm>
            <a:off x="1296163" y="4625528"/>
            <a:ext cx="641700" cy="641700"/>
          </a:xfrm>
          <a:prstGeom prst="teardrop">
            <a:avLst>
              <a:gd name="adj" fmla="val 100000"/>
            </a:avLst>
          </a:prstGeom>
          <a:solidFill>
            <a:srgbClr val="6D26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86" name="Google Shape;86;p18"/>
          <p:cNvSpPr/>
          <p:nvPr/>
        </p:nvSpPr>
        <p:spPr>
          <a:xfrm>
            <a:off x="1296163" y="5602794"/>
            <a:ext cx="641700" cy="641700"/>
          </a:xfrm>
          <a:prstGeom prst="teardrop">
            <a:avLst>
              <a:gd name="adj" fmla="val 100000"/>
            </a:avLst>
          </a:prstGeom>
          <a:solidFill>
            <a:srgbClr val="BE1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87" name="Google Shape;87;p18"/>
          <p:cNvSpPr txBox="1"/>
          <p:nvPr/>
        </p:nvSpPr>
        <p:spPr>
          <a:xfrm>
            <a:off x="1296163" y="1977060"/>
            <a:ext cx="3102900" cy="27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8595B"/>
                </a:solidFill>
                <a:latin typeface="Open Sans"/>
                <a:ea typeface="Open Sans"/>
                <a:cs typeface="Open Sans"/>
                <a:sym typeface="Open Sans"/>
              </a:rPr>
              <a:t>Suggested 4 color palette:</a:t>
            </a:r>
            <a:endParaRPr sz="1400" b="0" i="0" u="none" strike="noStrike" cap="none">
              <a:solidFill>
                <a:srgbClr val="000000"/>
              </a:solidFill>
              <a:latin typeface="Arial"/>
              <a:ea typeface="Arial"/>
              <a:cs typeface="Arial"/>
              <a:sym typeface="Arial"/>
            </a:endParaRPr>
          </a:p>
        </p:txBody>
      </p:sp>
      <p:sp>
        <p:nvSpPr>
          <p:cNvPr id="88" name="Google Shape;88;p18"/>
          <p:cNvSpPr txBox="1"/>
          <p:nvPr/>
        </p:nvSpPr>
        <p:spPr>
          <a:xfrm>
            <a:off x="2186460" y="2579343"/>
            <a:ext cx="2212800" cy="3785700"/>
          </a:xfrm>
          <a:prstGeom prst="rect">
            <a:avLst/>
          </a:prstGeom>
          <a:noFill/>
          <a:ln>
            <a:noFill/>
          </a:ln>
        </p:spPr>
        <p:txBody>
          <a:bodyPr spcFirstLastPara="1" wrap="square" lIns="0" tIns="4570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30739F"/>
                </a:solidFill>
                <a:latin typeface="Open Sans"/>
                <a:ea typeface="Open Sans"/>
                <a:cs typeface="Open Sans"/>
                <a:sym typeface="Open Sans"/>
              </a:rPr>
              <a:t>MTP Tool - Blue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30739F"/>
                </a:solidFill>
                <a:latin typeface="Open Sans"/>
                <a:ea typeface="Open Sans"/>
                <a:cs typeface="Open Sans"/>
                <a:sym typeface="Open Sans"/>
              </a:rPr>
              <a:t>HEX: 30739F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30739F"/>
                </a:solidFill>
                <a:latin typeface="Open Sans"/>
                <a:ea typeface="Open Sans"/>
                <a:cs typeface="Open Sans"/>
                <a:sym typeface="Open Sans"/>
              </a:rPr>
              <a:t>RGB:  48   115   159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2C3A72"/>
                </a:solidFill>
                <a:latin typeface="Open Sans"/>
                <a:ea typeface="Open Sans"/>
                <a:cs typeface="Open Sans"/>
                <a:sym typeface="Open Sans"/>
              </a:rPr>
              <a:t>IDEAS Tools - Blue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2C3A72"/>
                </a:solidFill>
                <a:latin typeface="Open Sans"/>
                <a:ea typeface="Open Sans"/>
                <a:cs typeface="Open Sans"/>
                <a:sym typeface="Open Sans"/>
              </a:rPr>
              <a:t>HEX: 2C3A72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2C3A72"/>
                </a:solidFill>
                <a:latin typeface="Open Sans"/>
                <a:ea typeface="Open Sans"/>
                <a:cs typeface="Open Sans"/>
                <a:sym typeface="Open Sans"/>
              </a:rPr>
              <a:t>RGB:  44   58   114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6D266E"/>
                </a:solidFill>
                <a:latin typeface="Open Sans"/>
                <a:ea typeface="Open Sans"/>
                <a:cs typeface="Open Sans"/>
                <a:sym typeface="Open Sans"/>
              </a:rPr>
              <a:t>SCALE Tools – Violet</a:t>
            </a:r>
            <a:endParaRPr sz="1600" b="1" i="0" u="none" strike="noStrike" cap="none">
              <a:solidFill>
                <a:srgbClr val="6D266E"/>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D266E"/>
                </a:solidFill>
                <a:latin typeface="Open Sans"/>
                <a:ea typeface="Open Sans"/>
                <a:cs typeface="Open Sans"/>
                <a:sym typeface="Open Sans"/>
              </a:rPr>
              <a:t>HEX: 6D266E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D266E"/>
                </a:solidFill>
                <a:latin typeface="Open Sans"/>
                <a:ea typeface="Open Sans"/>
                <a:cs typeface="Open Sans"/>
                <a:sym typeface="Open Sans"/>
              </a:rPr>
              <a:t>RGB:  109   38   110</a:t>
            </a:r>
            <a:endParaRPr sz="1600" b="0" i="0" u="none" strike="noStrike" cap="none">
              <a:solidFill>
                <a:srgbClr val="6D266E"/>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E1E2D"/>
                </a:solidFill>
                <a:latin typeface="Open Sans"/>
                <a:ea typeface="Open Sans"/>
                <a:cs typeface="Open Sans"/>
                <a:sym typeface="Open Sans"/>
              </a:rPr>
              <a:t>Other - Red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BE1E2D"/>
                </a:solidFill>
                <a:latin typeface="Open Sans"/>
                <a:ea typeface="Open Sans"/>
                <a:cs typeface="Open Sans"/>
                <a:sym typeface="Open Sans"/>
              </a:rPr>
              <a:t>HEX: BE1E2D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BE1E2D"/>
                </a:solidFill>
                <a:latin typeface="Open Sans"/>
                <a:ea typeface="Open Sans"/>
                <a:cs typeface="Open Sans"/>
                <a:sym typeface="Open Sans"/>
              </a:rPr>
              <a:t>RGB:  190   30   45</a:t>
            </a:r>
            <a:endParaRPr sz="1600" b="0" i="0" u="none" strike="noStrike" cap="none">
              <a:solidFill>
                <a:srgbClr val="BE1E2D"/>
              </a:solidFill>
              <a:latin typeface="Open Sans"/>
              <a:ea typeface="Open Sans"/>
              <a:cs typeface="Open Sans"/>
              <a:sym typeface="Open Sans"/>
            </a:endParaRPr>
          </a:p>
        </p:txBody>
      </p:sp>
      <p:cxnSp>
        <p:nvCxnSpPr>
          <p:cNvPr id="89" name="Google Shape;89;p18"/>
          <p:cNvCxnSpPr/>
          <p:nvPr/>
        </p:nvCxnSpPr>
        <p:spPr>
          <a:xfrm>
            <a:off x="5143500" y="1197260"/>
            <a:ext cx="0" cy="6060900"/>
          </a:xfrm>
          <a:prstGeom prst="straightConnector1">
            <a:avLst/>
          </a:prstGeom>
          <a:noFill/>
          <a:ln w="9525" cap="flat" cmpd="sng">
            <a:solidFill>
              <a:srgbClr val="30739F"/>
            </a:solidFill>
            <a:prstDash val="solid"/>
            <a:round/>
            <a:headEnd type="none" w="sm" len="sm"/>
            <a:tailEnd type="none" w="sm" len="sm"/>
          </a:ln>
        </p:spPr>
      </p:cxnSp>
      <p:cxnSp>
        <p:nvCxnSpPr>
          <p:cNvPr id="90" name="Google Shape;90;p18"/>
          <p:cNvCxnSpPr/>
          <p:nvPr/>
        </p:nvCxnSpPr>
        <p:spPr>
          <a:xfrm>
            <a:off x="5245998" y="6825181"/>
            <a:ext cx="4346100" cy="0"/>
          </a:xfrm>
          <a:prstGeom prst="straightConnector1">
            <a:avLst/>
          </a:prstGeom>
          <a:noFill/>
          <a:ln w="9525" cap="flat" cmpd="sng">
            <a:solidFill>
              <a:srgbClr val="58595B"/>
            </a:solidFill>
            <a:prstDash val="solid"/>
            <a:round/>
            <a:headEnd type="none" w="sm" len="sm"/>
            <a:tailEnd type="none" w="sm" len="sm"/>
          </a:ln>
        </p:spPr>
      </p:cxnSp>
      <p:pic>
        <p:nvPicPr>
          <p:cNvPr id="91" name="Google Shape;91;p18"/>
          <p:cNvPicPr preferRelativeResize="0"/>
          <p:nvPr/>
        </p:nvPicPr>
        <p:blipFill rotWithShape="1">
          <a:blip r:embed="rId2">
            <a:alphaModFix/>
          </a:blip>
          <a:srcRect/>
          <a:stretch/>
        </p:blipFill>
        <p:spPr>
          <a:xfrm>
            <a:off x="685800" y="7397496"/>
            <a:ext cx="645160" cy="22468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CALE Violet 6D266E">
  <p:cSld name="SCALE Violet 6D266E">
    <p:spTree>
      <p:nvGrpSpPr>
        <p:cNvPr id="1" name="Shape 14"/>
        <p:cNvGrpSpPr/>
        <p:nvPr/>
      </p:nvGrpSpPr>
      <p:grpSpPr>
        <a:xfrm>
          <a:off x="0" y="0"/>
          <a:ext cx="0" cy="0"/>
          <a:chOff x="0" y="0"/>
          <a:chExt cx="0" cy="0"/>
        </a:xfrm>
      </p:grpSpPr>
      <p:sp>
        <p:nvSpPr>
          <p:cNvPr id="15" name="Google Shape;15;p3"/>
          <p:cNvSpPr/>
          <p:nvPr/>
        </p:nvSpPr>
        <p:spPr>
          <a:xfrm>
            <a:off x="457200" y="532366"/>
            <a:ext cx="107438" cy="222868"/>
          </a:xfrm>
          <a:prstGeom prst="rect">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DEAS Blue 2C3A72">
  <p:cSld name="IDEAS Blue 2C3A72">
    <p:spTree>
      <p:nvGrpSpPr>
        <p:cNvPr id="1" name="Shape 16"/>
        <p:cNvGrpSpPr/>
        <p:nvPr/>
      </p:nvGrpSpPr>
      <p:grpSpPr>
        <a:xfrm>
          <a:off x="0" y="0"/>
          <a:ext cx="0" cy="0"/>
          <a:chOff x="0" y="0"/>
          <a:chExt cx="0" cy="0"/>
        </a:xfrm>
      </p:grpSpPr>
      <p:sp>
        <p:nvSpPr>
          <p:cNvPr id="17" name="Google Shape;17;p4"/>
          <p:cNvSpPr/>
          <p:nvPr/>
        </p:nvSpPr>
        <p:spPr>
          <a:xfrm>
            <a:off x="457200" y="532366"/>
            <a:ext cx="107438" cy="222868"/>
          </a:xfrm>
          <a:prstGeom prst="rect">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ther Red BE1E2D">
  <p:cSld name="Other Red BE1E2D">
    <p:spTree>
      <p:nvGrpSpPr>
        <p:cNvPr id="1" name="Shape 18"/>
        <p:cNvGrpSpPr/>
        <p:nvPr/>
      </p:nvGrpSpPr>
      <p:grpSpPr>
        <a:xfrm>
          <a:off x="0" y="0"/>
          <a:ext cx="0" cy="0"/>
          <a:chOff x="0" y="0"/>
          <a:chExt cx="0" cy="0"/>
        </a:xfrm>
      </p:grpSpPr>
      <p:sp>
        <p:nvSpPr>
          <p:cNvPr id="19" name="Google Shape;19;p5"/>
          <p:cNvSpPr/>
          <p:nvPr/>
        </p:nvSpPr>
        <p:spPr>
          <a:xfrm>
            <a:off x="457200" y="532366"/>
            <a:ext cx="107438" cy="222868"/>
          </a:xfrm>
          <a:prstGeom prst="rect">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eeper of the Master Elements">
  <p:cSld name="Keeper of the Master Elements">
    <p:spTree>
      <p:nvGrpSpPr>
        <p:cNvPr id="1" name="Shape 20"/>
        <p:cNvGrpSpPr/>
        <p:nvPr/>
      </p:nvGrpSpPr>
      <p:grpSpPr>
        <a:xfrm>
          <a:off x="0" y="0"/>
          <a:ext cx="0" cy="0"/>
          <a:chOff x="0" y="0"/>
          <a:chExt cx="0" cy="0"/>
        </a:xfrm>
      </p:grpSpPr>
      <p:sp>
        <p:nvSpPr>
          <p:cNvPr id="21" name="Google Shape;21;p6"/>
          <p:cNvSpPr txBox="1"/>
          <p:nvPr/>
        </p:nvSpPr>
        <p:spPr>
          <a:xfrm>
            <a:off x="685800" y="532366"/>
            <a:ext cx="5064683" cy="20005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300">
                <a:solidFill>
                  <a:srgbClr val="58595B"/>
                </a:solidFill>
                <a:latin typeface="Open Sans"/>
                <a:ea typeface="Open Sans"/>
                <a:cs typeface="Open Sans"/>
                <a:sym typeface="Open Sans"/>
              </a:rPr>
              <a:t>Keeper of the Master Elements</a:t>
            </a:r>
            <a:endParaRPr/>
          </a:p>
        </p:txBody>
      </p:sp>
      <p:sp>
        <p:nvSpPr>
          <p:cNvPr id="22" name="Google Shape;22;p6"/>
          <p:cNvSpPr/>
          <p:nvPr/>
        </p:nvSpPr>
        <p:spPr>
          <a:xfrm>
            <a:off x="457200" y="532366"/>
            <a:ext cx="107438" cy="222868"/>
          </a:xfrm>
          <a:prstGeom prst="rect">
            <a:avLst/>
          </a:prstGeom>
          <a:solidFill>
            <a:srgbClr val="3289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3" name="Google Shape;23;p6"/>
          <p:cNvSpPr txBox="1"/>
          <p:nvPr/>
        </p:nvSpPr>
        <p:spPr>
          <a:xfrm>
            <a:off x="5387798" y="7024404"/>
            <a:ext cx="4250649" cy="24622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00" b="0" i="1" dirty="0">
                <a:solidFill>
                  <a:srgbClr val="7F7F7F"/>
                </a:solidFill>
                <a:latin typeface="Open Sans"/>
                <a:ea typeface="Open Sans"/>
                <a:cs typeface="Open Sans"/>
                <a:sym typeface="Open Sans"/>
              </a:rPr>
              <a:t>The Exponential Organizations Master Business Course is a part of the MBD Program. To learn more, visit </a:t>
            </a:r>
            <a:r>
              <a:rPr lang="en-US" sz="800" b="0" i="1" dirty="0" err="1">
                <a:solidFill>
                  <a:srgbClr val="7F7F7F"/>
                </a:solidFill>
                <a:latin typeface="Open Sans"/>
                <a:ea typeface="Open Sans"/>
                <a:cs typeface="Open Sans"/>
                <a:sym typeface="Open Sans"/>
              </a:rPr>
              <a:t>www.growthinstitute.com</a:t>
            </a:r>
            <a:r>
              <a:rPr lang="en-US" sz="800" b="0" i="1" dirty="0">
                <a:solidFill>
                  <a:srgbClr val="7F7F7F"/>
                </a:solidFill>
                <a:latin typeface="Open Sans"/>
                <a:ea typeface="Open Sans"/>
                <a:cs typeface="Open Sans"/>
                <a:sym typeface="Open Sans"/>
              </a:rPr>
              <a:t>/</a:t>
            </a:r>
            <a:r>
              <a:rPr lang="en-US" sz="800" b="0" i="1" dirty="0" err="1">
                <a:solidFill>
                  <a:srgbClr val="7F7F7F"/>
                </a:solidFill>
                <a:latin typeface="Open Sans"/>
                <a:ea typeface="Open Sans"/>
                <a:cs typeface="Open Sans"/>
                <a:sym typeface="Open Sans"/>
              </a:rPr>
              <a:t>exo</a:t>
            </a:r>
            <a:endParaRPr sz="800" b="0" i="1" dirty="0">
              <a:solidFill>
                <a:srgbClr val="7F7F7F"/>
              </a:solidFill>
              <a:latin typeface="Open Sans"/>
              <a:ea typeface="Open Sans"/>
              <a:cs typeface="Open Sans"/>
              <a:sym typeface="Open Sans"/>
            </a:endParaRPr>
          </a:p>
        </p:txBody>
      </p:sp>
      <p:sp>
        <p:nvSpPr>
          <p:cNvPr id="24" name="Google Shape;24;p6"/>
          <p:cNvSpPr txBox="1"/>
          <p:nvPr/>
        </p:nvSpPr>
        <p:spPr>
          <a:xfrm>
            <a:off x="1428708" y="7400184"/>
            <a:ext cx="8168218" cy="258571"/>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Clr>
                <a:srgbClr val="7F7F7F"/>
              </a:buClr>
              <a:buSzPts val="700"/>
              <a:buFont typeface="Arial"/>
              <a:buNone/>
            </a:pPr>
            <a:r>
              <a:rPr lang="en-US" sz="700" b="0" i="0">
                <a:solidFill>
                  <a:srgbClr val="7F7F7F"/>
                </a:solidFill>
                <a:latin typeface="Open Sans"/>
                <a:ea typeface="Open Sans"/>
                <a:cs typeface="Open Sans"/>
                <a:sym typeface="Open Sans"/>
              </a:rPr>
              <a:t>This work is licensed under the Creative Commons Attribution-ShareAlike 4.0 International License. It is attributed to Ralston Consulting Inc. for Growth Institute, Inc. </a:t>
            </a:r>
            <a:br>
              <a:rPr lang="en-US" sz="700" b="0" i="0">
                <a:solidFill>
                  <a:srgbClr val="7F7F7F"/>
                </a:solidFill>
                <a:latin typeface="Open Sans"/>
                <a:ea typeface="Open Sans"/>
                <a:cs typeface="Open Sans"/>
                <a:sym typeface="Open Sans"/>
              </a:rPr>
            </a:br>
            <a:r>
              <a:rPr lang="en-US" sz="700" b="0" i="0">
                <a:solidFill>
                  <a:srgbClr val="7F7F7F"/>
                </a:solidFill>
                <a:latin typeface="Open Sans"/>
                <a:ea typeface="Open Sans"/>
                <a:cs typeface="Open Sans"/>
                <a:sym typeface="Open Sans"/>
              </a:rPr>
              <a:t>To view a copy of this license, visit http://creativecommons.org/licenses/by-sa/4.0/ or send a letter to Creative Commons, PO Box 1866, Mountain View, CA 94042, USA.</a:t>
            </a:r>
            <a:endParaRPr/>
          </a:p>
        </p:txBody>
      </p:sp>
      <p:sp>
        <p:nvSpPr>
          <p:cNvPr id="25" name="Google Shape;25;p6"/>
          <p:cNvSpPr/>
          <p:nvPr/>
        </p:nvSpPr>
        <p:spPr>
          <a:xfrm>
            <a:off x="685800" y="1143000"/>
            <a:ext cx="8915400" cy="6219701"/>
          </a:xfrm>
          <a:prstGeom prst="rect">
            <a:avLst/>
          </a:prstGeom>
          <a:noFill/>
          <a:ln w="9525" cap="flat" cmpd="sng">
            <a:solidFill>
              <a:srgbClr val="BFBFBF"/>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6" name="Google Shape;26;p6"/>
          <p:cNvSpPr/>
          <p:nvPr/>
        </p:nvSpPr>
        <p:spPr>
          <a:xfrm>
            <a:off x="1296163" y="2670996"/>
            <a:ext cx="641562" cy="641562"/>
          </a:xfrm>
          <a:prstGeom prst="teardrop">
            <a:avLst>
              <a:gd name="adj" fmla="val 100000"/>
            </a:avLst>
          </a:prstGeom>
          <a:solidFill>
            <a:srgbClr val="3073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7" name="Google Shape;27;p6"/>
          <p:cNvSpPr/>
          <p:nvPr/>
        </p:nvSpPr>
        <p:spPr>
          <a:xfrm>
            <a:off x="1296163" y="3635169"/>
            <a:ext cx="641562" cy="641562"/>
          </a:xfrm>
          <a:prstGeom prst="teardrop">
            <a:avLst>
              <a:gd name="adj" fmla="val 100000"/>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8" name="Google Shape;28;p6"/>
          <p:cNvSpPr/>
          <p:nvPr/>
        </p:nvSpPr>
        <p:spPr>
          <a:xfrm>
            <a:off x="1296163" y="4625528"/>
            <a:ext cx="641562" cy="641562"/>
          </a:xfrm>
          <a:prstGeom prst="teardrop">
            <a:avLst>
              <a:gd name="adj" fmla="val 100000"/>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9" name="Google Shape;29;p6"/>
          <p:cNvSpPr/>
          <p:nvPr/>
        </p:nvSpPr>
        <p:spPr>
          <a:xfrm>
            <a:off x="1296163" y="5602794"/>
            <a:ext cx="641562" cy="641562"/>
          </a:xfrm>
          <a:prstGeom prst="teardrop">
            <a:avLst>
              <a:gd name="adj" fmla="val 100000"/>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0" name="Google Shape;30;p6"/>
          <p:cNvSpPr txBox="1"/>
          <p:nvPr/>
        </p:nvSpPr>
        <p:spPr>
          <a:xfrm>
            <a:off x="1296163" y="1977060"/>
            <a:ext cx="3102949" cy="27699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rgbClr val="58595B"/>
                </a:solidFill>
                <a:latin typeface="Open Sans"/>
                <a:ea typeface="Open Sans"/>
                <a:cs typeface="Open Sans"/>
                <a:sym typeface="Open Sans"/>
              </a:rPr>
              <a:t>Suggested 4 color palette:</a:t>
            </a:r>
            <a:endParaRPr/>
          </a:p>
        </p:txBody>
      </p:sp>
      <p:sp>
        <p:nvSpPr>
          <p:cNvPr id="31" name="Google Shape;31;p6"/>
          <p:cNvSpPr txBox="1"/>
          <p:nvPr/>
        </p:nvSpPr>
        <p:spPr>
          <a:xfrm>
            <a:off x="2186460" y="2579343"/>
            <a:ext cx="2212652" cy="3785652"/>
          </a:xfrm>
          <a:prstGeom prst="rect">
            <a:avLst/>
          </a:prstGeom>
          <a:noFill/>
          <a:ln>
            <a:noFill/>
          </a:ln>
        </p:spPr>
        <p:txBody>
          <a:bodyPr spcFirstLastPara="1" wrap="square" lIns="0" tIns="45700" rIns="0" bIns="0" anchor="t" anchorCtr="0">
            <a:noAutofit/>
          </a:bodyPr>
          <a:lstStyle/>
          <a:p>
            <a:pPr marL="0" marR="0" lvl="0" indent="0" algn="l" rtl="0">
              <a:spcBef>
                <a:spcPts val="0"/>
              </a:spcBef>
              <a:spcAft>
                <a:spcPts val="0"/>
              </a:spcAft>
              <a:buNone/>
            </a:pPr>
            <a:r>
              <a:rPr lang="en-US" sz="1600" b="1">
                <a:solidFill>
                  <a:srgbClr val="30739F"/>
                </a:solidFill>
                <a:latin typeface="Open Sans"/>
                <a:ea typeface="Open Sans"/>
                <a:cs typeface="Open Sans"/>
                <a:sym typeface="Open Sans"/>
              </a:rPr>
              <a:t>MTP Tool - Blue 1</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HEX: 30739F</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RGB:  48   115   159</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2C3A72"/>
                </a:solidFill>
                <a:latin typeface="Open Sans"/>
                <a:ea typeface="Open Sans"/>
                <a:cs typeface="Open Sans"/>
                <a:sym typeface="Open Sans"/>
              </a:rPr>
              <a:t>IDEAS Tools - Blue 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HEX: 2C3A72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RGB:  44   58   114</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6D266E"/>
                </a:solidFill>
                <a:latin typeface="Open Sans"/>
                <a:ea typeface="Open Sans"/>
                <a:cs typeface="Open Sans"/>
                <a:sym typeface="Open Sans"/>
              </a:rPr>
              <a:t>SCALE Tools – Violet</a:t>
            </a:r>
            <a:endParaRPr sz="1600" b="1">
              <a:solidFill>
                <a:srgbClr val="6D266E"/>
              </a:solidFill>
              <a:latin typeface="Open Sans"/>
              <a:ea typeface="Open Sans"/>
              <a:cs typeface="Open Sans"/>
              <a:sym typeface="Open Sans"/>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HEX: 6D266E</a:t>
            </a:r>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RGB:  109   38   110</a:t>
            </a:r>
            <a:endParaRPr sz="1600">
              <a:solidFill>
                <a:srgbClr val="6D266E"/>
              </a:solidFill>
              <a:latin typeface="Open Sans"/>
              <a:ea typeface="Open Sans"/>
              <a:cs typeface="Open Sans"/>
              <a:sym typeface="Open Sans"/>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BE1E2D"/>
                </a:solidFill>
                <a:latin typeface="Open Sans"/>
                <a:ea typeface="Open Sans"/>
                <a:cs typeface="Open Sans"/>
                <a:sym typeface="Open Sans"/>
              </a:rPr>
              <a:t>Other - Red 1</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HEX: BE1E2D</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RGB:  190   30   45</a:t>
            </a:r>
            <a:endParaRPr sz="1600">
              <a:solidFill>
                <a:srgbClr val="BE1E2D"/>
              </a:solidFill>
              <a:latin typeface="Open Sans"/>
              <a:ea typeface="Open Sans"/>
              <a:cs typeface="Open Sans"/>
              <a:sym typeface="Open Sans"/>
            </a:endParaRPr>
          </a:p>
        </p:txBody>
      </p:sp>
      <p:cxnSp>
        <p:nvCxnSpPr>
          <p:cNvPr id="32" name="Google Shape;32;p6"/>
          <p:cNvCxnSpPr/>
          <p:nvPr/>
        </p:nvCxnSpPr>
        <p:spPr>
          <a:xfrm>
            <a:off x="5143500" y="1197260"/>
            <a:ext cx="0" cy="6060790"/>
          </a:xfrm>
          <a:prstGeom prst="straightConnector1">
            <a:avLst/>
          </a:prstGeom>
          <a:noFill/>
          <a:ln w="9525" cap="flat" cmpd="sng">
            <a:solidFill>
              <a:srgbClr val="30739F"/>
            </a:solidFill>
            <a:prstDash val="solid"/>
            <a:round/>
            <a:headEnd type="none" w="sm" len="sm"/>
            <a:tailEnd type="none" w="sm" len="sm"/>
          </a:ln>
        </p:spPr>
      </p:cxnSp>
      <p:cxnSp>
        <p:nvCxnSpPr>
          <p:cNvPr id="33" name="Google Shape;33;p6"/>
          <p:cNvCxnSpPr/>
          <p:nvPr/>
        </p:nvCxnSpPr>
        <p:spPr>
          <a:xfrm>
            <a:off x="5245998" y="6825181"/>
            <a:ext cx="4346100" cy="0"/>
          </a:xfrm>
          <a:prstGeom prst="straightConnector1">
            <a:avLst/>
          </a:prstGeom>
          <a:noFill/>
          <a:ln w="9525" cap="flat" cmpd="sng">
            <a:solidFill>
              <a:srgbClr val="58595B"/>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CALE Violet 6D266E">
  <p:cSld name="SCALE Violet 6D266E">
    <p:spTree>
      <p:nvGrpSpPr>
        <p:cNvPr id="1" name="Shape 69"/>
        <p:cNvGrpSpPr/>
        <p:nvPr/>
      </p:nvGrpSpPr>
      <p:grpSpPr>
        <a:xfrm>
          <a:off x="0" y="0"/>
          <a:ext cx="0" cy="0"/>
          <a:chOff x="0" y="0"/>
          <a:chExt cx="0" cy="0"/>
        </a:xfrm>
      </p:grpSpPr>
      <p:sp>
        <p:nvSpPr>
          <p:cNvPr id="70" name="Google Shape;70;p14"/>
          <p:cNvSpPr/>
          <p:nvPr/>
        </p:nvSpPr>
        <p:spPr>
          <a:xfrm>
            <a:off x="457200" y="532366"/>
            <a:ext cx="107400" cy="222900"/>
          </a:xfrm>
          <a:prstGeom prst="rect">
            <a:avLst/>
          </a:prstGeom>
          <a:solidFill>
            <a:srgbClr val="6D26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TP Blue 30739F" type="blank">
  <p:cSld name="BLANK">
    <p:spTree>
      <p:nvGrpSpPr>
        <p:cNvPr id="1" name="Shape 71"/>
        <p:cNvGrpSpPr/>
        <p:nvPr/>
      </p:nvGrpSpPr>
      <p:grpSpPr>
        <a:xfrm>
          <a:off x="0" y="0"/>
          <a:ext cx="0" cy="0"/>
          <a:chOff x="0" y="0"/>
          <a:chExt cx="0" cy="0"/>
        </a:xfrm>
      </p:grpSpPr>
      <p:sp>
        <p:nvSpPr>
          <p:cNvPr id="72" name="Google Shape;72;p15"/>
          <p:cNvSpPr/>
          <p:nvPr/>
        </p:nvSpPr>
        <p:spPr>
          <a:xfrm>
            <a:off x="457200" y="532221"/>
            <a:ext cx="107400" cy="222900"/>
          </a:xfrm>
          <a:prstGeom prst="rect">
            <a:avLst/>
          </a:prstGeom>
          <a:solidFill>
            <a:srgbClr val="30739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58595B"/>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S Blue 2C3A72">
  <p:cSld name="IDEAS Blue 2C3A72">
    <p:spTree>
      <p:nvGrpSpPr>
        <p:cNvPr id="1" name="Shape 73"/>
        <p:cNvGrpSpPr/>
        <p:nvPr/>
      </p:nvGrpSpPr>
      <p:grpSpPr>
        <a:xfrm>
          <a:off x="0" y="0"/>
          <a:ext cx="0" cy="0"/>
          <a:chOff x="0" y="0"/>
          <a:chExt cx="0" cy="0"/>
        </a:xfrm>
      </p:grpSpPr>
      <p:sp>
        <p:nvSpPr>
          <p:cNvPr id="74" name="Google Shape;74;p16"/>
          <p:cNvSpPr/>
          <p:nvPr/>
        </p:nvSpPr>
        <p:spPr>
          <a:xfrm>
            <a:off x="457200" y="532366"/>
            <a:ext cx="107400" cy="222900"/>
          </a:xfrm>
          <a:prstGeom prst="rect">
            <a:avLst/>
          </a:prstGeom>
          <a:solidFill>
            <a:srgbClr val="2C3A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ther Red BE1E2D">
  <p:cSld name="Other Red BE1E2D">
    <p:spTree>
      <p:nvGrpSpPr>
        <p:cNvPr id="1" name="Shape 75"/>
        <p:cNvGrpSpPr/>
        <p:nvPr/>
      </p:nvGrpSpPr>
      <p:grpSpPr>
        <a:xfrm>
          <a:off x="0" y="0"/>
          <a:ext cx="0" cy="0"/>
          <a:chOff x="0" y="0"/>
          <a:chExt cx="0" cy="0"/>
        </a:xfrm>
      </p:grpSpPr>
      <p:sp>
        <p:nvSpPr>
          <p:cNvPr id="76" name="Google Shape;76;p17"/>
          <p:cNvSpPr/>
          <p:nvPr/>
        </p:nvSpPr>
        <p:spPr>
          <a:xfrm>
            <a:off x="457200" y="532366"/>
            <a:ext cx="107400" cy="222900"/>
          </a:xfrm>
          <a:prstGeom prst="rect">
            <a:avLst/>
          </a:prstGeom>
          <a:solidFill>
            <a:srgbClr val="BE1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685800" y="1197864"/>
            <a:ext cx="8915400" cy="6062472"/>
          </a:xfrm>
          <a:prstGeom prst="rect">
            <a:avLst/>
          </a:prstGeom>
          <a:noFill/>
          <a:ln w="9525" cap="flat" cmpd="sng">
            <a:solidFill>
              <a:schemeClr val="bg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cxnSp>
        <p:nvCxnSpPr>
          <p:cNvPr id="7" name="Google Shape;7;p1"/>
          <p:cNvCxnSpPr/>
          <p:nvPr/>
        </p:nvCxnSpPr>
        <p:spPr>
          <a:xfrm>
            <a:off x="8070805" y="497351"/>
            <a:ext cx="0" cy="292608"/>
          </a:xfrm>
          <a:prstGeom prst="straightConnector1">
            <a:avLst/>
          </a:prstGeom>
          <a:noFill/>
          <a:ln w="9525" cap="flat" cmpd="sng">
            <a:solidFill>
              <a:srgbClr val="58595B"/>
            </a:solidFill>
            <a:prstDash val="solid"/>
            <a:round/>
            <a:headEnd type="none" w="sm" len="sm"/>
            <a:tailEnd type="none" w="sm" len="sm"/>
          </a:ln>
        </p:spPr>
      </p:cxnSp>
      <p:pic>
        <p:nvPicPr>
          <p:cNvPr id="8" name="Google Shape;8;p1" descr="EXO logo.png"/>
          <p:cNvPicPr preferRelativeResize="0"/>
          <p:nvPr/>
        </p:nvPicPr>
        <p:blipFill rotWithShape="1">
          <a:blip r:embed="rId7">
            <a:alphaModFix/>
          </a:blip>
          <a:srcRect t="14944" b="14335"/>
          <a:stretch/>
        </p:blipFill>
        <p:spPr>
          <a:xfrm>
            <a:off x="6562497" y="499637"/>
            <a:ext cx="1408559" cy="288036"/>
          </a:xfrm>
          <a:prstGeom prst="rect">
            <a:avLst/>
          </a:prstGeom>
          <a:noFill/>
          <a:ln>
            <a:noFill/>
          </a:ln>
        </p:spPr>
      </p:pic>
      <p:pic>
        <p:nvPicPr>
          <p:cNvPr id="9" name="Google Shape;9;p1" descr="GGI logo 2016.png"/>
          <p:cNvPicPr preferRelativeResize="0"/>
          <p:nvPr/>
        </p:nvPicPr>
        <p:blipFill rotWithShape="1">
          <a:blip r:embed="rId8">
            <a:alphaModFix/>
          </a:blip>
          <a:srcRect/>
          <a:stretch/>
        </p:blipFill>
        <p:spPr>
          <a:xfrm>
            <a:off x="8170556" y="499637"/>
            <a:ext cx="1430644" cy="288036"/>
          </a:xfrm>
          <a:prstGeom prst="rect">
            <a:avLst/>
          </a:prstGeom>
          <a:noFill/>
          <a:ln>
            <a:noFill/>
          </a:ln>
        </p:spPr>
      </p:pic>
      <p:pic>
        <p:nvPicPr>
          <p:cNvPr id="11" name="Google Shape;11;p1"/>
          <p:cNvPicPr preferRelativeResize="0"/>
          <p:nvPr/>
        </p:nvPicPr>
        <p:blipFill rotWithShape="1">
          <a:blip r:embed="rId9">
            <a:alphaModFix/>
          </a:blip>
          <a:srcRect/>
          <a:stretch/>
        </p:blipFill>
        <p:spPr>
          <a:xfrm>
            <a:off x="685790" y="7400915"/>
            <a:ext cx="645150" cy="2257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3"/>
          <p:cNvSpPr/>
          <p:nvPr/>
        </p:nvSpPr>
        <p:spPr>
          <a:xfrm>
            <a:off x="685800" y="1197864"/>
            <a:ext cx="8915400" cy="6062400"/>
          </a:xfrm>
          <a:prstGeom prst="rect">
            <a:avLst/>
          </a:prstGeom>
          <a:noFill/>
          <a:ln w="9525" cap="flat" cmpd="sng">
            <a:solidFill>
              <a:schemeClr val="lt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cxnSp>
        <p:nvCxnSpPr>
          <p:cNvPr id="65" name="Google Shape;65;p13"/>
          <p:cNvCxnSpPr/>
          <p:nvPr/>
        </p:nvCxnSpPr>
        <p:spPr>
          <a:xfrm>
            <a:off x="8070805" y="497351"/>
            <a:ext cx="0" cy="292500"/>
          </a:xfrm>
          <a:prstGeom prst="straightConnector1">
            <a:avLst/>
          </a:prstGeom>
          <a:noFill/>
          <a:ln w="9525" cap="flat" cmpd="sng">
            <a:solidFill>
              <a:srgbClr val="58595B"/>
            </a:solidFill>
            <a:prstDash val="solid"/>
            <a:round/>
            <a:headEnd type="none" w="sm" len="sm"/>
            <a:tailEnd type="none" w="sm" len="sm"/>
          </a:ln>
        </p:spPr>
      </p:cxnSp>
      <p:pic>
        <p:nvPicPr>
          <p:cNvPr id="66" name="Google Shape;66;p13" descr="EXO logo.png"/>
          <p:cNvPicPr preferRelativeResize="0"/>
          <p:nvPr/>
        </p:nvPicPr>
        <p:blipFill rotWithShape="1">
          <a:blip r:embed="rId7">
            <a:alphaModFix/>
          </a:blip>
          <a:srcRect t="14943" b="14335"/>
          <a:stretch/>
        </p:blipFill>
        <p:spPr>
          <a:xfrm>
            <a:off x="6562497" y="499637"/>
            <a:ext cx="1408559" cy="288036"/>
          </a:xfrm>
          <a:prstGeom prst="rect">
            <a:avLst/>
          </a:prstGeom>
          <a:noFill/>
          <a:ln>
            <a:noFill/>
          </a:ln>
        </p:spPr>
      </p:pic>
      <p:pic>
        <p:nvPicPr>
          <p:cNvPr id="67" name="Google Shape;67;p13" descr="GGI logo 2016.png"/>
          <p:cNvPicPr preferRelativeResize="0"/>
          <p:nvPr/>
        </p:nvPicPr>
        <p:blipFill rotWithShape="1">
          <a:blip r:embed="rId8">
            <a:alphaModFix/>
          </a:blip>
          <a:srcRect/>
          <a:stretch/>
        </p:blipFill>
        <p:spPr>
          <a:xfrm>
            <a:off x="8170556" y="499637"/>
            <a:ext cx="1430644" cy="288036"/>
          </a:xfrm>
          <a:prstGeom prst="rect">
            <a:avLst/>
          </a:prstGeom>
          <a:noFill/>
          <a:ln>
            <a:noFill/>
          </a:ln>
        </p:spPr>
      </p:pic>
      <p:pic>
        <p:nvPicPr>
          <p:cNvPr id="68" name="Google Shape;68;p13"/>
          <p:cNvPicPr preferRelativeResize="0"/>
          <p:nvPr/>
        </p:nvPicPr>
        <p:blipFill rotWithShape="1">
          <a:blip r:embed="rId9">
            <a:alphaModFix/>
          </a:blip>
          <a:srcRect/>
          <a:stretch/>
        </p:blipFill>
        <p:spPr>
          <a:xfrm>
            <a:off x="685790" y="7400915"/>
            <a:ext cx="645150" cy="2257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amazon.com/Platform-Revolution-Networked-Transforming-Economyand-ebook/dp/B00ZAT8VS4/" TargetMode="Externa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hyperlink" Target="https://www.investopedia.com/terms/b/balancesheet.asp" TargetMode="External"/><Relationship Id="rId21" Type="http://schemas.openxmlformats.org/officeDocument/2006/relationships/image" Target="../media/image14.png"/><Relationship Id="rId7" Type="http://schemas.openxmlformats.org/officeDocument/2006/relationships/hyperlink" Target="https://toplink.weforum.org/knowledge/insight/a1Gb0000000LiPhEAK/explore/summary" TargetMode="Externa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s://storyofstuff.org/movies/story-of-stuff/" TargetMode="External"/><Relationship Id="rId11" Type="http://schemas.openxmlformats.org/officeDocument/2006/relationships/hyperlink" Target="https://www.ers.usda.gov/topics/rural-economy-population/population-migration/" TargetMode="External"/><Relationship Id="rId5" Type="http://schemas.openxmlformats.org/officeDocument/2006/relationships/hyperlink" Target="https://en.wikipedia.org/wiki/Digital_asset" TargetMode="External"/><Relationship Id="rId15" Type="http://schemas.openxmlformats.org/officeDocument/2006/relationships/image" Target="../media/image8.png"/><Relationship Id="rId23" Type="http://schemas.openxmlformats.org/officeDocument/2006/relationships/image" Target="../media/image16.png"/><Relationship Id="rId10" Type="http://schemas.openxmlformats.org/officeDocument/2006/relationships/hyperlink" Target="http://fortune.com/2016/03/13/cars-parked-95-percent-of-time/" TargetMode="External"/><Relationship Id="rId19" Type="http://schemas.openxmlformats.org/officeDocument/2006/relationships/image" Target="../media/image12.png"/><Relationship Id="rId4" Type="http://schemas.openxmlformats.org/officeDocument/2006/relationships/hyperlink" Target="https://www.investopedia.com/terms/r/realasset.asp" TargetMode="External"/><Relationship Id="rId9" Type="http://schemas.openxmlformats.org/officeDocument/2006/relationships/hyperlink" Target="https://www.worldatlas.com/articles/us-states-by-vehicles-per-capita.html" TargetMode="External"/><Relationship Id="rId14" Type="http://schemas.openxmlformats.org/officeDocument/2006/relationships/image" Target="../media/image7.png"/><Relationship Id="rId22"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hyperlink" Target="https://www.theguardian.com/technology/2017/sep/22/uber-licence-transport-for-london-tfl" TargetMode="External"/><Relationship Id="rId3" Type="http://schemas.openxmlformats.org/officeDocument/2006/relationships/hyperlink" Target="https://info.growthinstitute.com/SoD-Tool" TargetMode="External"/><Relationship Id="rId7" Type="http://schemas.openxmlformats.org/officeDocument/2006/relationships/hyperlink" Target="https://www.wired.com/story/uber-lyft-traffic-ta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Externality" TargetMode="External"/><Relationship Id="rId5" Type="http://schemas.openxmlformats.org/officeDocument/2006/relationships/hyperlink" Target="https://info.growthinstitute.com/engagement-tool" TargetMode="External"/><Relationship Id="rId10" Type="http://schemas.openxmlformats.org/officeDocument/2006/relationships/hyperlink" Target="https://en.wikipedia.org/wiki/Environmental_full-cost_accounting" TargetMode="External"/><Relationship Id="rId4" Type="http://schemas.openxmlformats.org/officeDocument/2006/relationships/hyperlink" Target="https://info.growthinstitute.com/community-and-crowd-tool" TargetMode="External"/><Relationship Id="rId9" Type="http://schemas.openxmlformats.org/officeDocument/2006/relationships/hyperlink" Target="https://info.growthinstitute.com/autonomy-too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blog.growthinstitute.com/exo/massive-transformative-purpose"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p:nvPr/>
        </p:nvSpPr>
        <p:spPr>
          <a:xfrm>
            <a:off x="685800" y="532375"/>
            <a:ext cx="5665800" cy="215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b="1">
                <a:solidFill>
                  <a:srgbClr val="6D266E"/>
                </a:solidFill>
                <a:latin typeface="Open Sans"/>
                <a:ea typeface="Open Sans"/>
                <a:cs typeface="Open Sans"/>
                <a:sym typeface="Open Sans"/>
              </a:rPr>
              <a:t>Leveraged Assets - Why Own When You Can SCALE?</a:t>
            </a:r>
            <a:endParaRPr>
              <a:solidFill>
                <a:srgbClr val="6D266E"/>
              </a:solidFill>
            </a:endParaRPr>
          </a:p>
        </p:txBody>
      </p:sp>
      <p:cxnSp>
        <p:nvCxnSpPr>
          <p:cNvPr id="107" name="Google Shape;107;p20"/>
          <p:cNvCxnSpPr/>
          <p:nvPr/>
        </p:nvCxnSpPr>
        <p:spPr>
          <a:xfrm>
            <a:off x="5130800" y="1197260"/>
            <a:ext cx="0" cy="6060900"/>
          </a:xfrm>
          <a:prstGeom prst="straightConnector1">
            <a:avLst/>
          </a:prstGeom>
          <a:noFill/>
          <a:ln w="9525" cap="flat" cmpd="sng">
            <a:solidFill>
              <a:srgbClr val="6D266E"/>
            </a:solidFill>
            <a:prstDash val="solid"/>
            <a:round/>
            <a:headEnd type="none" w="sm" len="sm"/>
            <a:tailEnd type="none" w="sm" len="sm"/>
          </a:ln>
        </p:spPr>
      </p:cxnSp>
      <p:sp>
        <p:nvSpPr>
          <p:cNvPr id="108" name="Google Shape;108;p20"/>
          <p:cNvSpPr txBox="1"/>
          <p:nvPr/>
        </p:nvSpPr>
        <p:spPr>
          <a:xfrm>
            <a:off x="688726" y="1206811"/>
            <a:ext cx="4328232" cy="3504890"/>
          </a:xfrm>
          <a:prstGeom prst="rect">
            <a:avLst/>
          </a:prstGeom>
          <a:noFill/>
          <a:ln>
            <a:noFill/>
          </a:ln>
        </p:spPr>
        <p:txBody>
          <a:bodyPr spcFirstLastPara="1" wrap="square" lIns="0" tIns="0" rIns="0" bIns="0" anchor="t" anchorCtr="0">
            <a:noAutofit/>
          </a:bodyPr>
          <a:lstStyle/>
          <a:p>
            <a:pPr marL="0" lvl="0" indent="0" rtl="0">
              <a:spcAft>
                <a:spcPts val="900"/>
              </a:spcAft>
              <a:buNone/>
            </a:pPr>
            <a:r>
              <a:rPr lang="en-US" sz="1000" b="1" kern="900" spc="-20" dirty="0">
                <a:solidFill>
                  <a:srgbClr val="6D266E"/>
                </a:solidFill>
                <a:latin typeface="Open Sans"/>
                <a:ea typeface="Open Sans"/>
                <a:cs typeface="Open Sans"/>
                <a:sym typeface="Open Sans"/>
              </a:rPr>
              <a:t>Leveraged Assets </a:t>
            </a:r>
            <a:r>
              <a:rPr lang="en-US" sz="1000" kern="900" spc="-20" dirty="0">
                <a:solidFill>
                  <a:srgbClr val="58595B"/>
                </a:solidFill>
                <a:latin typeface="Open Sans"/>
                <a:ea typeface="Open Sans"/>
                <a:cs typeface="Open Sans"/>
                <a:sym typeface="Open Sans"/>
              </a:rPr>
              <a:t>are assets you </a:t>
            </a:r>
            <a:r>
              <a:rPr lang="en-US" sz="1000" i="1" kern="900" spc="-20" dirty="0">
                <a:solidFill>
                  <a:srgbClr val="58595B"/>
                </a:solidFill>
                <a:latin typeface="Open Sans"/>
                <a:ea typeface="Open Sans"/>
                <a:cs typeface="Open Sans"/>
                <a:sym typeface="Open Sans"/>
              </a:rPr>
              <a:t>don’t own</a:t>
            </a:r>
            <a:r>
              <a:rPr lang="en-US" sz="1000" kern="900" spc="-20" dirty="0">
                <a:solidFill>
                  <a:srgbClr val="58595B"/>
                </a:solidFill>
                <a:latin typeface="Open Sans"/>
                <a:ea typeface="Open Sans"/>
                <a:cs typeface="Open Sans"/>
                <a:sym typeface="Open Sans"/>
              </a:rPr>
              <a:t> and don’t appear on your </a:t>
            </a:r>
            <a:r>
              <a:rPr lang="en-US" sz="1000" u="sng" kern="900" spc="-20" dirty="0">
                <a:solidFill>
                  <a:srgbClr val="464749"/>
                </a:solidFill>
                <a:latin typeface="Open Sans"/>
                <a:ea typeface="Open Sans"/>
                <a:cs typeface="Open Sans"/>
                <a:sym typeface="Open Sans"/>
                <a:hlinkClick r:id="rId3"/>
              </a:rPr>
              <a:t>balance sheet</a:t>
            </a:r>
            <a:r>
              <a:rPr lang="en-US" sz="1000" kern="900" spc="-20" dirty="0">
                <a:solidFill>
                  <a:srgbClr val="58595B"/>
                </a:solidFill>
                <a:latin typeface="Open Sans"/>
                <a:ea typeface="Open Sans"/>
                <a:cs typeface="Open Sans"/>
                <a:sym typeface="Open Sans"/>
              </a:rPr>
              <a:t>, Instead, you </a:t>
            </a:r>
            <a:r>
              <a:rPr lang="en-US" sz="1000" i="1" kern="900" spc="-20" dirty="0">
                <a:solidFill>
                  <a:srgbClr val="58595B"/>
                </a:solidFill>
                <a:latin typeface="Open Sans"/>
                <a:ea typeface="Open Sans"/>
                <a:cs typeface="Open Sans"/>
                <a:sym typeface="Open Sans"/>
              </a:rPr>
              <a:t>rent</a:t>
            </a:r>
            <a:r>
              <a:rPr lang="en-US" sz="1000" kern="900" spc="-20" dirty="0">
                <a:solidFill>
                  <a:srgbClr val="58595B"/>
                </a:solidFill>
                <a:latin typeface="Open Sans"/>
                <a:ea typeface="Open Sans"/>
                <a:cs typeface="Open Sans"/>
                <a:sym typeface="Open Sans"/>
              </a:rPr>
              <a:t>, </a:t>
            </a:r>
            <a:r>
              <a:rPr lang="en-US" sz="1000" i="1" kern="900" spc="-20" dirty="0">
                <a:solidFill>
                  <a:srgbClr val="58595B"/>
                </a:solidFill>
                <a:latin typeface="Open Sans"/>
                <a:ea typeface="Open Sans"/>
                <a:cs typeface="Open Sans"/>
                <a:sym typeface="Open Sans"/>
              </a:rPr>
              <a:t>lease</a:t>
            </a:r>
            <a:r>
              <a:rPr lang="en-US" sz="1000" kern="900" spc="-20" dirty="0">
                <a:solidFill>
                  <a:srgbClr val="58595B"/>
                </a:solidFill>
                <a:latin typeface="Open Sans"/>
                <a:ea typeface="Open Sans"/>
                <a:cs typeface="Open Sans"/>
                <a:sym typeface="Open Sans"/>
              </a:rPr>
              <a:t>, </a:t>
            </a:r>
            <a:r>
              <a:rPr lang="en-US" sz="1000" i="1" kern="900" spc="-20" dirty="0">
                <a:solidFill>
                  <a:srgbClr val="58595B"/>
                </a:solidFill>
                <a:latin typeface="Open Sans"/>
                <a:ea typeface="Open Sans"/>
                <a:cs typeface="Open Sans"/>
                <a:sym typeface="Open Sans"/>
              </a:rPr>
              <a:t>license</a:t>
            </a:r>
            <a:r>
              <a:rPr lang="en-US" sz="1000" kern="900" spc="-20" dirty="0">
                <a:solidFill>
                  <a:srgbClr val="58595B"/>
                </a:solidFill>
                <a:latin typeface="Open Sans"/>
                <a:ea typeface="Open Sans"/>
                <a:cs typeface="Open Sans"/>
                <a:sym typeface="Open Sans"/>
              </a:rPr>
              <a:t> or </a:t>
            </a:r>
            <a:r>
              <a:rPr lang="en-US" sz="1000" i="1" kern="900" spc="-20" dirty="0">
                <a:solidFill>
                  <a:srgbClr val="58595B"/>
                </a:solidFill>
                <a:latin typeface="Open Sans"/>
                <a:ea typeface="Open Sans"/>
                <a:cs typeface="Open Sans"/>
                <a:sym typeface="Open Sans"/>
              </a:rPr>
              <a:t>borrow</a:t>
            </a:r>
            <a:r>
              <a:rPr lang="en-US" sz="1000" kern="900" spc="-20" dirty="0">
                <a:solidFill>
                  <a:srgbClr val="58595B"/>
                </a:solidFill>
                <a:latin typeface="Open Sans"/>
                <a:ea typeface="Open Sans"/>
                <a:cs typeface="Open Sans"/>
                <a:sym typeface="Open Sans"/>
              </a:rPr>
              <a:t> the asset. Sounds simple - we’ve been sharing stuff since </a:t>
            </a:r>
            <a:r>
              <a:rPr lang="en-US" sz="1000" i="1" kern="900" spc="-20" dirty="0">
                <a:solidFill>
                  <a:srgbClr val="58595B"/>
                </a:solidFill>
                <a:latin typeface="Open Sans"/>
                <a:ea typeface="Open Sans"/>
                <a:cs typeface="Open Sans"/>
                <a:sym typeface="Open Sans"/>
              </a:rPr>
              <a:t>forever</a:t>
            </a:r>
            <a:r>
              <a:rPr lang="en-US" sz="1000" kern="900" spc="-20" dirty="0">
                <a:solidFill>
                  <a:srgbClr val="58595B"/>
                </a:solidFill>
                <a:latin typeface="Open Sans"/>
                <a:ea typeface="Open Sans"/>
                <a:cs typeface="Open Sans"/>
                <a:sym typeface="Open Sans"/>
              </a:rPr>
              <a:t>!</a:t>
            </a:r>
            <a:endParaRPr sz="1000" kern="900" spc="-20" dirty="0">
              <a:solidFill>
                <a:srgbClr val="58595B"/>
              </a:solidFill>
              <a:latin typeface="Open Sans"/>
              <a:ea typeface="Open Sans"/>
              <a:cs typeface="Open Sans"/>
              <a:sym typeface="Open Sans"/>
            </a:endParaRPr>
          </a:p>
          <a:p>
            <a:pPr marL="0" lvl="0" indent="0" rtl="0">
              <a:spcAft>
                <a:spcPts val="900"/>
              </a:spcAft>
              <a:buNone/>
            </a:pPr>
            <a:r>
              <a:rPr lang="en-US" sz="1000" kern="900" spc="-20" dirty="0">
                <a:solidFill>
                  <a:srgbClr val="58595B"/>
                </a:solidFill>
                <a:latin typeface="Open Sans"/>
                <a:ea typeface="Open Sans"/>
                <a:cs typeface="Open Sans"/>
                <a:sym typeface="Open Sans"/>
              </a:rPr>
              <a:t>But over the past four decades, the </a:t>
            </a:r>
            <a:r>
              <a:rPr lang="en-US" sz="1000" i="1" kern="900" spc="-20" dirty="0">
                <a:solidFill>
                  <a:srgbClr val="58595B"/>
                </a:solidFill>
                <a:latin typeface="Open Sans"/>
                <a:ea typeface="Open Sans"/>
                <a:cs typeface="Open Sans"/>
                <a:sym typeface="Open Sans"/>
              </a:rPr>
              <a:t>way</a:t>
            </a:r>
            <a:r>
              <a:rPr lang="en-US" sz="1000" kern="900" spc="-20" dirty="0">
                <a:solidFill>
                  <a:srgbClr val="58595B"/>
                </a:solidFill>
                <a:latin typeface="Open Sans"/>
                <a:ea typeface="Open Sans"/>
                <a:cs typeface="Open Sans"/>
                <a:sym typeface="Open Sans"/>
              </a:rPr>
              <a:t> we leverage assets has been repeatedly transformed by </a:t>
            </a:r>
            <a:r>
              <a:rPr lang="en-US" sz="1000" i="1" kern="900" spc="-20" dirty="0">
                <a:solidFill>
                  <a:srgbClr val="58595B"/>
                </a:solidFill>
                <a:latin typeface="Open Sans"/>
                <a:ea typeface="Open Sans"/>
                <a:cs typeface="Open Sans"/>
                <a:sym typeface="Open Sans"/>
              </a:rPr>
              <a:t>digitizing</a:t>
            </a:r>
            <a:r>
              <a:rPr lang="en-US" sz="1000" kern="900" spc="-20" dirty="0">
                <a:solidFill>
                  <a:srgbClr val="58595B"/>
                </a:solidFill>
                <a:latin typeface="Open Sans"/>
                <a:ea typeface="Open Sans"/>
                <a:cs typeface="Open Sans"/>
                <a:sym typeface="Open Sans"/>
              </a:rPr>
              <a:t>, </a:t>
            </a:r>
            <a:r>
              <a:rPr lang="en-US" sz="1000" i="1" kern="900" spc="-20" dirty="0">
                <a:solidFill>
                  <a:srgbClr val="58595B"/>
                </a:solidFill>
                <a:latin typeface="Open Sans"/>
                <a:ea typeface="Open Sans"/>
                <a:cs typeface="Open Sans"/>
                <a:sym typeface="Open Sans"/>
              </a:rPr>
              <a:t>information-enabling </a:t>
            </a:r>
            <a:r>
              <a:rPr lang="en-US" sz="1000" kern="900" spc="-20" dirty="0">
                <a:solidFill>
                  <a:srgbClr val="58595B"/>
                </a:solidFill>
                <a:latin typeface="Open Sans"/>
                <a:ea typeface="Open Sans"/>
                <a:cs typeface="Open Sans"/>
                <a:sym typeface="Open Sans"/>
              </a:rPr>
              <a:t>and </a:t>
            </a:r>
            <a:r>
              <a:rPr lang="en-US" sz="1000" i="1" kern="900" spc="-20" dirty="0">
                <a:solidFill>
                  <a:srgbClr val="58595B"/>
                </a:solidFill>
                <a:latin typeface="Open Sans"/>
                <a:ea typeface="Open Sans"/>
                <a:cs typeface="Open Sans"/>
                <a:sym typeface="Open Sans"/>
              </a:rPr>
              <a:t>connecting</a:t>
            </a:r>
            <a:r>
              <a:rPr lang="en-US" sz="1000" kern="900" spc="-20" dirty="0">
                <a:solidFill>
                  <a:srgbClr val="58595B"/>
                </a:solidFill>
                <a:latin typeface="Open Sans"/>
                <a:ea typeface="Open Sans"/>
                <a:cs typeface="Open Sans"/>
                <a:sym typeface="Open Sans"/>
              </a:rPr>
              <a:t> assets, adding value potential with each transformation.</a:t>
            </a:r>
            <a:endParaRPr sz="1000" kern="900" spc="-20" dirty="0">
              <a:solidFill>
                <a:srgbClr val="58595B"/>
              </a:solidFill>
              <a:latin typeface="Open Sans"/>
              <a:ea typeface="Open Sans"/>
              <a:cs typeface="Open Sans"/>
              <a:sym typeface="Open Sans"/>
            </a:endParaRPr>
          </a:p>
          <a:p>
            <a:pPr marL="0" lvl="0" indent="0" rtl="0">
              <a:spcAft>
                <a:spcPts val="900"/>
              </a:spcAft>
              <a:buNone/>
            </a:pPr>
            <a:r>
              <a:rPr lang="en-US" sz="1000" kern="900" spc="-20" dirty="0">
                <a:solidFill>
                  <a:srgbClr val="58595B"/>
                </a:solidFill>
                <a:latin typeface="Open Sans"/>
                <a:ea typeface="Open Sans"/>
                <a:cs typeface="Open Sans"/>
                <a:sym typeface="Open Sans"/>
              </a:rPr>
              <a:t>We now take for granted </a:t>
            </a:r>
            <a:r>
              <a:rPr lang="en-US" sz="1000" b="1" i="1" kern="900" spc="-20" dirty="0">
                <a:solidFill>
                  <a:srgbClr val="58595B"/>
                </a:solidFill>
                <a:latin typeface="Open Sans"/>
                <a:ea typeface="Open Sans"/>
                <a:cs typeface="Open Sans"/>
                <a:sym typeface="Open Sans"/>
              </a:rPr>
              <a:t>personal computing</a:t>
            </a:r>
            <a:r>
              <a:rPr lang="en-US" sz="1000" kern="900" spc="-20" dirty="0">
                <a:solidFill>
                  <a:srgbClr val="58595B"/>
                </a:solidFill>
                <a:latin typeface="Open Sans"/>
                <a:ea typeface="Open Sans"/>
                <a:cs typeface="Open Sans"/>
                <a:sym typeface="Open Sans"/>
              </a:rPr>
              <a:t>, </a:t>
            </a:r>
            <a:r>
              <a:rPr lang="en-US" sz="1000" b="1" i="1" kern="900" spc="-20" dirty="0">
                <a:solidFill>
                  <a:srgbClr val="58595B"/>
                </a:solidFill>
                <a:latin typeface="Open Sans"/>
                <a:ea typeface="Open Sans"/>
                <a:cs typeface="Open Sans"/>
                <a:sym typeface="Open Sans"/>
              </a:rPr>
              <a:t>software distribution</a:t>
            </a:r>
            <a:r>
              <a:rPr lang="en-US" sz="1000" kern="900" spc="-20" dirty="0">
                <a:solidFill>
                  <a:srgbClr val="58595B"/>
                </a:solidFill>
                <a:latin typeface="Open Sans"/>
                <a:ea typeface="Open Sans"/>
                <a:cs typeface="Open Sans"/>
                <a:sym typeface="Open Sans"/>
              </a:rPr>
              <a:t> and </a:t>
            </a:r>
            <a:r>
              <a:rPr lang="en-US" sz="1000" b="1" i="1" kern="900" spc="-20" dirty="0">
                <a:solidFill>
                  <a:srgbClr val="58595B"/>
                </a:solidFill>
                <a:latin typeface="Open Sans"/>
                <a:ea typeface="Open Sans"/>
                <a:cs typeface="Open Sans"/>
                <a:sym typeface="Open Sans"/>
              </a:rPr>
              <a:t>email</a:t>
            </a:r>
            <a:r>
              <a:rPr lang="en-US" sz="1000" kern="900" spc="-20" dirty="0">
                <a:solidFill>
                  <a:srgbClr val="58595B"/>
                </a:solidFill>
                <a:latin typeface="Open Sans"/>
                <a:ea typeface="Open Sans"/>
                <a:cs typeface="Open Sans"/>
                <a:sym typeface="Open Sans"/>
              </a:rPr>
              <a:t> (1980s), the </a:t>
            </a:r>
            <a:r>
              <a:rPr lang="en-US" sz="1000" b="1" i="1" kern="900" spc="-20" dirty="0">
                <a:solidFill>
                  <a:srgbClr val="58595B"/>
                </a:solidFill>
                <a:latin typeface="Open Sans"/>
                <a:ea typeface="Open Sans"/>
                <a:cs typeface="Open Sans"/>
                <a:sym typeface="Open Sans"/>
              </a:rPr>
              <a:t>Internet</a:t>
            </a:r>
            <a:r>
              <a:rPr lang="en-US" sz="1000" kern="900" spc="-20" dirty="0">
                <a:solidFill>
                  <a:srgbClr val="58595B"/>
                </a:solidFill>
                <a:latin typeface="Open Sans"/>
                <a:ea typeface="Open Sans"/>
                <a:cs typeface="Open Sans"/>
                <a:sym typeface="Open Sans"/>
              </a:rPr>
              <a:t> and </a:t>
            </a:r>
            <a:r>
              <a:rPr lang="en-US" sz="1000" b="1" i="1" kern="900" spc="-20" dirty="0">
                <a:solidFill>
                  <a:srgbClr val="58595B"/>
                </a:solidFill>
                <a:latin typeface="Open Sans"/>
                <a:ea typeface="Open Sans"/>
                <a:cs typeface="Open Sans"/>
                <a:sym typeface="Open Sans"/>
              </a:rPr>
              <a:t>digital media</a:t>
            </a:r>
            <a:r>
              <a:rPr lang="en-US" sz="1000" kern="900" spc="-20" dirty="0">
                <a:solidFill>
                  <a:srgbClr val="58595B"/>
                </a:solidFill>
                <a:latin typeface="Open Sans"/>
                <a:ea typeface="Open Sans"/>
                <a:cs typeface="Open Sans"/>
                <a:sym typeface="Open Sans"/>
              </a:rPr>
              <a:t> (1990s), </a:t>
            </a:r>
            <a:r>
              <a:rPr lang="en-US" sz="1000" b="1" i="1" kern="900" spc="-20" dirty="0">
                <a:solidFill>
                  <a:srgbClr val="58595B"/>
                </a:solidFill>
                <a:latin typeface="Open Sans"/>
                <a:ea typeface="Open Sans"/>
                <a:cs typeface="Open Sans"/>
                <a:sym typeface="Open Sans"/>
              </a:rPr>
              <a:t>consumer GPS</a:t>
            </a:r>
            <a:r>
              <a:rPr lang="en-US" sz="1000" i="1" kern="900" spc="-20" dirty="0">
                <a:solidFill>
                  <a:srgbClr val="58595B"/>
                </a:solidFill>
                <a:latin typeface="Open Sans"/>
                <a:ea typeface="Open Sans"/>
                <a:cs typeface="Open Sans"/>
                <a:sym typeface="Open Sans"/>
              </a:rPr>
              <a:t>, </a:t>
            </a:r>
            <a:r>
              <a:rPr lang="en-US" sz="1000" b="1" i="1" kern="900" spc="-20" dirty="0">
                <a:solidFill>
                  <a:srgbClr val="58595B"/>
                </a:solidFill>
                <a:latin typeface="Open Sans"/>
                <a:ea typeface="Open Sans"/>
                <a:cs typeface="Open Sans"/>
                <a:sym typeface="Open Sans"/>
              </a:rPr>
              <a:t>sensors</a:t>
            </a:r>
            <a:r>
              <a:rPr lang="en-US" sz="1000" kern="900" spc="-20" dirty="0">
                <a:solidFill>
                  <a:srgbClr val="58595B"/>
                </a:solidFill>
                <a:latin typeface="Open Sans"/>
                <a:ea typeface="Open Sans"/>
                <a:cs typeface="Open Sans"/>
                <a:sym typeface="Open Sans"/>
              </a:rPr>
              <a:t>, the</a:t>
            </a:r>
            <a:r>
              <a:rPr lang="en-US" sz="1000" b="1" kern="900" spc="-20" dirty="0">
                <a:solidFill>
                  <a:srgbClr val="58595B"/>
                </a:solidFill>
                <a:latin typeface="Open Sans"/>
                <a:ea typeface="Open Sans"/>
                <a:cs typeface="Open Sans"/>
                <a:sym typeface="Open Sans"/>
              </a:rPr>
              <a:t> </a:t>
            </a:r>
            <a:r>
              <a:rPr lang="en-US" sz="1000" b="1" i="1" kern="900" spc="-20" dirty="0">
                <a:solidFill>
                  <a:srgbClr val="58595B"/>
                </a:solidFill>
                <a:latin typeface="Open Sans"/>
                <a:ea typeface="Open Sans"/>
                <a:cs typeface="Open Sans"/>
                <a:sym typeface="Open Sans"/>
              </a:rPr>
              <a:t>Internet of Things</a:t>
            </a:r>
            <a:r>
              <a:rPr lang="en-US" sz="1000" i="1" kern="900" spc="-20" dirty="0">
                <a:solidFill>
                  <a:srgbClr val="58595B"/>
                </a:solidFill>
                <a:latin typeface="Open Sans"/>
                <a:ea typeface="Open Sans"/>
                <a:cs typeface="Open Sans"/>
                <a:sym typeface="Open Sans"/>
              </a:rPr>
              <a:t> </a:t>
            </a:r>
            <a:r>
              <a:rPr lang="en-US" sz="1000" kern="900" spc="-20" dirty="0">
                <a:solidFill>
                  <a:srgbClr val="58595B"/>
                </a:solidFill>
                <a:latin typeface="Open Sans"/>
                <a:ea typeface="Open Sans"/>
                <a:cs typeface="Open Sans"/>
                <a:sym typeface="Open Sans"/>
              </a:rPr>
              <a:t>(IoT) (2000s), </a:t>
            </a:r>
            <a:r>
              <a:rPr lang="en-US" sz="1000" b="1" i="1" kern="900" spc="-20" dirty="0">
                <a:solidFill>
                  <a:srgbClr val="58595B"/>
                </a:solidFill>
                <a:latin typeface="Open Sans"/>
                <a:ea typeface="Open Sans"/>
                <a:cs typeface="Open Sans"/>
                <a:sym typeface="Open Sans"/>
              </a:rPr>
              <a:t>cloud computing</a:t>
            </a:r>
            <a:r>
              <a:rPr lang="en-US" sz="1000" i="1" kern="900" spc="-20" dirty="0">
                <a:solidFill>
                  <a:srgbClr val="58595B"/>
                </a:solidFill>
                <a:latin typeface="Open Sans"/>
                <a:ea typeface="Open Sans"/>
                <a:cs typeface="Open Sans"/>
                <a:sym typeface="Open Sans"/>
              </a:rPr>
              <a:t> </a:t>
            </a:r>
            <a:r>
              <a:rPr lang="en-US" sz="1000" kern="900" spc="-20" dirty="0">
                <a:solidFill>
                  <a:srgbClr val="58595B"/>
                </a:solidFill>
                <a:latin typeface="Open Sans"/>
                <a:ea typeface="Open Sans"/>
                <a:cs typeface="Open Sans"/>
                <a:sym typeface="Open Sans"/>
              </a:rPr>
              <a:t>(2006), </a:t>
            </a:r>
            <a:r>
              <a:rPr lang="en-US" sz="1000" b="1" i="1" kern="900" spc="-20" dirty="0">
                <a:solidFill>
                  <a:srgbClr val="58595B"/>
                </a:solidFill>
                <a:latin typeface="Open Sans"/>
                <a:ea typeface="Open Sans"/>
                <a:cs typeface="Open Sans"/>
                <a:sym typeface="Open Sans"/>
              </a:rPr>
              <a:t>touchscreen smartphones</a:t>
            </a:r>
            <a:r>
              <a:rPr lang="en-US" sz="1000" i="1" kern="900" spc="-20" dirty="0">
                <a:solidFill>
                  <a:srgbClr val="58595B"/>
                </a:solidFill>
                <a:latin typeface="Open Sans"/>
                <a:ea typeface="Open Sans"/>
                <a:cs typeface="Open Sans"/>
                <a:sym typeface="Open Sans"/>
              </a:rPr>
              <a:t>, </a:t>
            </a:r>
            <a:r>
              <a:rPr lang="en-US" sz="1000" kern="900" spc="-20" dirty="0">
                <a:solidFill>
                  <a:srgbClr val="58595B"/>
                </a:solidFill>
                <a:latin typeface="Open Sans"/>
                <a:ea typeface="Open Sans"/>
                <a:cs typeface="Open Sans"/>
                <a:sym typeface="Open Sans"/>
              </a:rPr>
              <a:t>(2007), </a:t>
            </a:r>
            <a:r>
              <a:rPr lang="en-US" sz="1000" b="1" i="1" kern="900" spc="-20" dirty="0">
                <a:solidFill>
                  <a:srgbClr val="58595B"/>
                </a:solidFill>
                <a:latin typeface="Open Sans"/>
                <a:ea typeface="Open Sans"/>
                <a:cs typeface="Open Sans"/>
                <a:sym typeface="Open Sans"/>
              </a:rPr>
              <a:t>apps</a:t>
            </a:r>
            <a:r>
              <a:rPr lang="en-US" sz="1000" i="1" kern="900" spc="-20" dirty="0">
                <a:solidFill>
                  <a:srgbClr val="58595B"/>
                </a:solidFill>
                <a:latin typeface="Open Sans"/>
                <a:ea typeface="Open Sans"/>
                <a:cs typeface="Open Sans"/>
                <a:sym typeface="Open Sans"/>
              </a:rPr>
              <a:t>, </a:t>
            </a:r>
            <a:r>
              <a:rPr lang="en-US" sz="1000" b="1" i="1" kern="900" spc="-20" dirty="0">
                <a:solidFill>
                  <a:srgbClr val="58595B"/>
                </a:solidFill>
                <a:latin typeface="Open Sans"/>
                <a:ea typeface="Open Sans"/>
                <a:cs typeface="Open Sans"/>
                <a:sym typeface="Open Sans"/>
              </a:rPr>
              <a:t>blockchain</a:t>
            </a:r>
            <a:r>
              <a:rPr lang="en-US" sz="1000" kern="900" spc="-20" dirty="0">
                <a:solidFill>
                  <a:srgbClr val="58595B"/>
                </a:solidFill>
                <a:latin typeface="Open Sans"/>
                <a:ea typeface="Open Sans"/>
                <a:cs typeface="Open Sans"/>
                <a:sym typeface="Open Sans"/>
              </a:rPr>
              <a:t> (2008) and now </a:t>
            </a:r>
            <a:r>
              <a:rPr lang="en-US" sz="1000" b="1" kern="900" spc="-20" dirty="0">
                <a:solidFill>
                  <a:srgbClr val="58595B"/>
                </a:solidFill>
                <a:latin typeface="Open Sans"/>
                <a:ea typeface="Open Sans"/>
                <a:cs typeface="Open Sans"/>
                <a:sym typeface="Open Sans"/>
              </a:rPr>
              <a:t>VR/AR</a:t>
            </a:r>
            <a:r>
              <a:rPr lang="en-US" sz="1000" kern="900" spc="-20" dirty="0">
                <a:solidFill>
                  <a:srgbClr val="58595B"/>
                </a:solidFill>
                <a:latin typeface="Open Sans"/>
                <a:ea typeface="Open Sans"/>
                <a:cs typeface="Open Sans"/>
                <a:sym typeface="Open Sans"/>
              </a:rPr>
              <a:t>. Yet with </a:t>
            </a:r>
            <a:r>
              <a:rPr lang="en-US" sz="1000" i="1" kern="900" spc="-20" dirty="0">
                <a:solidFill>
                  <a:srgbClr val="58595B"/>
                </a:solidFill>
                <a:latin typeface="Open Sans"/>
                <a:ea typeface="Open Sans"/>
                <a:cs typeface="Open Sans"/>
                <a:sym typeface="Open Sans"/>
              </a:rPr>
              <a:t>every one</a:t>
            </a:r>
            <a:r>
              <a:rPr lang="en-US" sz="1000" kern="900" spc="-20" dirty="0">
                <a:solidFill>
                  <a:srgbClr val="58595B"/>
                </a:solidFill>
                <a:latin typeface="Open Sans"/>
                <a:ea typeface="Open Sans"/>
                <a:cs typeface="Open Sans"/>
                <a:sym typeface="Open Sans"/>
              </a:rPr>
              <a:t> of these digital innovations, we improved how we leveraged (</a:t>
            </a:r>
            <a:r>
              <a:rPr lang="en-US" sz="1000" i="1" kern="900" spc="-20" dirty="0">
                <a:solidFill>
                  <a:srgbClr val="58595B"/>
                </a:solidFill>
                <a:latin typeface="Open Sans"/>
                <a:ea typeface="Open Sans"/>
                <a:cs typeface="Open Sans"/>
                <a:sym typeface="Open Sans"/>
              </a:rPr>
              <a:t>or replaced</a:t>
            </a:r>
            <a:r>
              <a:rPr lang="en-US" sz="1000" kern="900" spc="-20" dirty="0">
                <a:solidFill>
                  <a:srgbClr val="58595B"/>
                </a:solidFill>
                <a:latin typeface="Open Sans"/>
                <a:ea typeface="Open Sans"/>
                <a:cs typeface="Open Sans"/>
                <a:sym typeface="Open Sans"/>
              </a:rPr>
              <a:t>) our physical assets.</a:t>
            </a:r>
            <a:endParaRPr sz="1000" kern="900" spc="-20" dirty="0">
              <a:solidFill>
                <a:srgbClr val="58595B"/>
              </a:solidFill>
              <a:latin typeface="Open Sans"/>
              <a:ea typeface="Open Sans"/>
              <a:cs typeface="Open Sans"/>
              <a:sym typeface="Open Sans"/>
            </a:endParaRPr>
          </a:p>
          <a:p>
            <a:pPr marL="0" lvl="0" indent="0" rtl="0">
              <a:spcAft>
                <a:spcPts val="900"/>
              </a:spcAft>
              <a:buClr>
                <a:schemeClr val="dk1"/>
              </a:buClr>
              <a:buSzPts val="1100"/>
              <a:buFont typeface="Arial"/>
              <a:buNone/>
            </a:pPr>
            <a:r>
              <a:rPr lang="en-US" sz="1100" b="1" kern="900" spc="-20" dirty="0">
                <a:solidFill>
                  <a:srgbClr val="660066"/>
                </a:solidFill>
                <a:latin typeface="Open Sans"/>
                <a:ea typeface="Open Sans"/>
                <a:cs typeface="Open Sans"/>
                <a:sym typeface="Open Sans"/>
              </a:rPr>
              <a:t>Physical vs. Digital Assets</a:t>
            </a:r>
            <a:endParaRPr sz="1100" kern="900" spc="-20" dirty="0">
              <a:solidFill>
                <a:srgbClr val="660066"/>
              </a:solidFill>
              <a:latin typeface="Open Sans"/>
              <a:ea typeface="Open Sans"/>
              <a:cs typeface="Open Sans"/>
              <a:sym typeface="Open Sans"/>
            </a:endParaRPr>
          </a:p>
          <a:p>
            <a:pPr marL="171450" marR="1205345" lvl="0" indent="-171450" rtl="0">
              <a:spcAft>
                <a:spcPts val="900"/>
              </a:spcAft>
              <a:buClr>
                <a:srgbClr val="58595B"/>
              </a:buClr>
              <a:buSzPts val="1000"/>
              <a:buChar char="•"/>
            </a:pPr>
            <a:r>
              <a:rPr lang="en-US" sz="1000" b="1" i="1" u="sng" kern="900" spc="-20" dirty="0">
                <a:solidFill>
                  <a:srgbClr val="464749"/>
                </a:solidFill>
                <a:uFill>
                  <a:solidFill>
                    <a:srgbClr val="464749"/>
                  </a:solidFill>
                </a:uFill>
                <a:latin typeface="Open Sans"/>
                <a:ea typeface="Open Sans"/>
                <a:cs typeface="Open Sans"/>
                <a:sym typeface="Open Sans"/>
                <a:hlinkClick r:id="rId4"/>
              </a:rPr>
              <a:t>Physical Assets</a:t>
            </a:r>
            <a:r>
              <a:rPr lang="en-US" sz="1000" kern="900" spc="-20" dirty="0">
                <a:solidFill>
                  <a:srgbClr val="58595B"/>
                </a:solidFill>
                <a:latin typeface="Open Sans"/>
                <a:ea typeface="Open Sans"/>
                <a:cs typeface="Open Sans"/>
                <a:sym typeface="Open Sans"/>
              </a:rPr>
              <a:t> - </a:t>
            </a:r>
            <a:r>
              <a:rPr lang="en-US" sz="1000" kern="900" spc="-20" dirty="0">
                <a:solidFill>
                  <a:srgbClr val="464749"/>
                </a:solidFill>
                <a:latin typeface="Open Sans"/>
                <a:ea typeface="Open Sans"/>
                <a:cs typeface="Open Sans"/>
                <a:sym typeface="Open Sans"/>
              </a:rPr>
              <a:t>material </a:t>
            </a:r>
            <a:r>
              <a:rPr lang="en-US" sz="1000" kern="900" spc="-20" dirty="0">
                <a:solidFill>
                  <a:srgbClr val="58595B"/>
                </a:solidFill>
                <a:latin typeface="Open Sans"/>
                <a:ea typeface="Open Sans"/>
                <a:cs typeface="Open Sans"/>
                <a:sym typeface="Open Sans"/>
              </a:rPr>
              <a:t>property </a:t>
            </a:r>
            <a:br>
              <a:rPr lang="en-US" sz="1000" kern="900" spc="-20" dirty="0">
                <a:solidFill>
                  <a:srgbClr val="58595B"/>
                </a:solidFill>
                <a:latin typeface="Open Sans"/>
                <a:ea typeface="Open Sans"/>
                <a:cs typeface="Open Sans"/>
                <a:sym typeface="Open Sans"/>
              </a:rPr>
            </a:br>
            <a:r>
              <a:rPr lang="en-US" sz="1000" kern="900" spc="-20" dirty="0">
                <a:solidFill>
                  <a:srgbClr val="58595B"/>
                </a:solidFill>
                <a:latin typeface="Open Sans"/>
                <a:ea typeface="Open Sans"/>
                <a:cs typeface="Open Sans"/>
                <a:sym typeface="Open Sans"/>
              </a:rPr>
              <a:t>(also </a:t>
            </a:r>
            <a:r>
              <a:rPr lang="en-US" sz="1000" i="1" kern="900" spc="-20" dirty="0">
                <a:solidFill>
                  <a:srgbClr val="58595B"/>
                </a:solidFill>
                <a:latin typeface="Open Sans"/>
                <a:ea typeface="Open Sans"/>
                <a:cs typeface="Open Sans"/>
                <a:sym typeface="Open Sans"/>
              </a:rPr>
              <a:t>Real Assets</a:t>
            </a:r>
            <a:r>
              <a:rPr lang="en-US" sz="1000" kern="900" spc="-20" dirty="0">
                <a:solidFill>
                  <a:srgbClr val="58595B"/>
                </a:solidFill>
                <a:latin typeface="Open Sans"/>
                <a:ea typeface="Open Sans"/>
                <a:cs typeface="Open Sans"/>
                <a:sym typeface="Open Sans"/>
              </a:rPr>
              <a:t>).</a:t>
            </a:r>
            <a:endParaRPr sz="1000" kern="900" spc="-20" dirty="0">
              <a:solidFill>
                <a:srgbClr val="58595B"/>
              </a:solidFill>
              <a:latin typeface="Open Sans"/>
              <a:ea typeface="Open Sans"/>
              <a:cs typeface="Open Sans"/>
              <a:sym typeface="Open Sans"/>
            </a:endParaRPr>
          </a:p>
          <a:p>
            <a:pPr marL="171450" marR="1495773" lvl="0" indent="-171450" rtl="0">
              <a:spcAft>
                <a:spcPts val="900"/>
              </a:spcAft>
              <a:buClr>
                <a:srgbClr val="58595B"/>
              </a:buClr>
              <a:buSzPts val="1000"/>
              <a:buChar char="•"/>
            </a:pPr>
            <a:r>
              <a:rPr lang="en-US" sz="1000" b="1" i="1" u="sng" kern="900" spc="-20" dirty="0">
                <a:solidFill>
                  <a:srgbClr val="1155CC"/>
                </a:solidFill>
                <a:latin typeface="Open Sans"/>
                <a:ea typeface="Open Sans"/>
                <a:cs typeface="Open Sans"/>
                <a:sym typeface="Open Sans"/>
                <a:hlinkClick r:id="rId5"/>
              </a:rPr>
              <a:t>Digital Assets</a:t>
            </a:r>
            <a:r>
              <a:rPr lang="en-US" sz="1000" kern="900" spc="-20" dirty="0">
                <a:solidFill>
                  <a:srgbClr val="58595B"/>
                </a:solidFill>
                <a:latin typeface="Open Sans"/>
                <a:ea typeface="Open Sans"/>
                <a:cs typeface="Open Sans"/>
                <a:sym typeface="Open Sans"/>
              </a:rPr>
              <a:t> - intellectual property (IP) in digital form.</a:t>
            </a:r>
          </a:p>
          <a:p>
            <a:pPr marR="1495773">
              <a:spcAft>
                <a:spcPts val="900"/>
              </a:spcAft>
              <a:buClr>
                <a:srgbClr val="58595B"/>
              </a:buClr>
              <a:buSzPts val="1000"/>
            </a:pPr>
            <a:r>
              <a:rPr lang="en-US" sz="1100" b="1" kern="900" spc="-20" dirty="0">
                <a:solidFill>
                  <a:srgbClr val="660066"/>
                </a:solidFill>
                <a:latin typeface="Open Sans"/>
                <a:cs typeface="Open Sans"/>
              </a:rPr>
              <a:t>Different Business Models</a:t>
            </a:r>
            <a:endParaRPr lang="en-US" sz="1100" kern="900" spc="-20" dirty="0">
              <a:solidFill>
                <a:srgbClr val="660066"/>
              </a:solidFill>
              <a:latin typeface="Open Sans"/>
              <a:cs typeface="Open Sans"/>
            </a:endParaRPr>
          </a:p>
        </p:txBody>
      </p:sp>
      <p:sp>
        <p:nvSpPr>
          <p:cNvPr id="109" name="Google Shape;109;p20"/>
          <p:cNvSpPr txBox="1"/>
          <p:nvPr/>
        </p:nvSpPr>
        <p:spPr>
          <a:xfrm>
            <a:off x="5375539" y="1207816"/>
            <a:ext cx="4231336" cy="6160634"/>
          </a:xfrm>
          <a:prstGeom prst="rect">
            <a:avLst/>
          </a:prstGeom>
          <a:noFill/>
          <a:ln>
            <a:noFill/>
          </a:ln>
        </p:spPr>
        <p:txBody>
          <a:bodyPr spcFirstLastPara="1" wrap="square" lIns="0" tIns="0" rIns="0" bIns="0" anchor="t" anchorCtr="0">
            <a:noAutofit/>
          </a:bodyPr>
          <a:lstStyle/>
          <a:p>
            <a:pPr marL="0" lvl="0" indent="0" rtl="0">
              <a:spcAft>
                <a:spcPts val="900"/>
              </a:spcAft>
              <a:buClr>
                <a:schemeClr val="dk1"/>
              </a:buClr>
              <a:buSzPts val="1100"/>
              <a:buFont typeface="Arial"/>
              <a:buNone/>
            </a:pPr>
            <a:r>
              <a:rPr lang="en-US" sz="1100" b="1" kern="900" spc="-20" dirty="0">
                <a:solidFill>
                  <a:srgbClr val="660066"/>
                </a:solidFill>
                <a:latin typeface="Open Sans"/>
                <a:ea typeface="Open Sans"/>
                <a:cs typeface="Open Sans"/>
                <a:sym typeface="Open Sans"/>
              </a:rPr>
              <a:t>Unlocking the Potential of Physical Assets</a:t>
            </a:r>
            <a:endParaRPr sz="1100" kern="900" spc="-20" dirty="0">
              <a:solidFill>
                <a:srgbClr val="58595B"/>
              </a:solidFill>
              <a:latin typeface="Open Sans"/>
              <a:ea typeface="Open Sans"/>
              <a:cs typeface="Open Sans"/>
              <a:sym typeface="Open Sans"/>
            </a:endParaRPr>
          </a:p>
          <a:p>
            <a:pPr marL="171450" marR="462395" lvl="0" indent="-171450" rtl="0">
              <a:spcAft>
                <a:spcPts val="900"/>
              </a:spcAft>
              <a:buClr>
                <a:srgbClr val="58595B"/>
              </a:buClr>
              <a:buSzPts val="1000"/>
              <a:buChar char="•"/>
            </a:pPr>
            <a:r>
              <a:rPr lang="en-US" sz="1000" b="1" kern="900" spc="-20" dirty="0">
                <a:solidFill>
                  <a:srgbClr val="660066"/>
                </a:solidFill>
                <a:latin typeface="Open Sans"/>
                <a:ea typeface="Open Sans"/>
                <a:cs typeface="Open Sans"/>
                <a:sym typeface="Open Sans"/>
              </a:rPr>
              <a:t>Hidden Surplus</a:t>
            </a:r>
            <a:r>
              <a:rPr lang="en-US" sz="1000" b="1" kern="900" spc="-20" dirty="0">
                <a:solidFill>
                  <a:srgbClr val="58595B"/>
                </a:solidFill>
                <a:latin typeface="Open Sans"/>
                <a:ea typeface="Open Sans"/>
                <a:cs typeface="Open Sans"/>
                <a:sym typeface="Open Sans"/>
              </a:rPr>
              <a:t> </a:t>
            </a:r>
            <a:r>
              <a:rPr lang="en-US" sz="1000" kern="900" spc="-20" dirty="0">
                <a:solidFill>
                  <a:srgbClr val="58595B"/>
                </a:solidFill>
                <a:latin typeface="Open Sans"/>
                <a:ea typeface="Open Sans"/>
                <a:cs typeface="Open Sans"/>
                <a:sym typeface="Open Sans"/>
              </a:rPr>
              <a:t>- The </a:t>
            </a:r>
            <a:r>
              <a:rPr lang="en-US" sz="1000" b="1" kern="900" spc="-20" dirty="0">
                <a:solidFill>
                  <a:srgbClr val="58595B"/>
                </a:solidFill>
                <a:latin typeface="Open Sans"/>
                <a:ea typeface="Open Sans"/>
                <a:cs typeface="Open Sans"/>
                <a:sym typeface="Open Sans"/>
              </a:rPr>
              <a:t>consumer economy</a:t>
            </a:r>
            <a:r>
              <a:rPr lang="en-US" sz="1000" kern="900" spc="-20" dirty="0">
                <a:solidFill>
                  <a:srgbClr val="58595B"/>
                </a:solidFill>
                <a:latin typeface="Open Sans"/>
                <a:ea typeface="Open Sans"/>
                <a:cs typeface="Open Sans"/>
                <a:sym typeface="Open Sans"/>
              </a:rPr>
              <a:t> is generating an </a:t>
            </a:r>
            <a:r>
              <a:rPr lang="en-US" sz="1000" i="1" kern="900" spc="-20" dirty="0">
                <a:solidFill>
                  <a:srgbClr val="58595B"/>
                </a:solidFill>
                <a:latin typeface="Open Sans"/>
                <a:ea typeface="Open Sans"/>
                <a:cs typeface="Open Sans"/>
                <a:sym typeface="Open Sans"/>
              </a:rPr>
              <a:t>abundance</a:t>
            </a:r>
            <a:r>
              <a:rPr lang="en-US" sz="1000" kern="900" spc="-20" dirty="0">
                <a:solidFill>
                  <a:srgbClr val="58595B"/>
                </a:solidFill>
                <a:latin typeface="Open Sans"/>
                <a:ea typeface="Open Sans"/>
                <a:cs typeface="Open Sans"/>
                <a:sym typeface="Open Sans"/>
              </a:rPr>
              <a:t> of </a:t>
            </a:r>
            <a:r>
              <a:rPr lang="en-US" sz="1000" u="sng" kern="900" spc="-20" dirty="0">
                <a:solidFill>
                  <a:srgbClr val="58595B"/>
                </a:solidFill>
                <a:latin typeface="Open Sans"/>
                <a:ea typeface="Open Sans"/>
                <a:cs typeface="Open Sans"/>
                <a:sym typeface="Open Sans"/>
                <a:hlinkClick r:id="rId6"/>
              </a:rPr>
              <a:t>owned, underutilized assets</a:t>
            </a:r>
            <a:r>
              <a:rPr lang="en-US" sz="1000" kern="900" spc="-20" dirty="0">
                <a:solidFill>
                  <a:srgbClr val="58595B"/>
                </a:solidFill>
                <a:latin typeface="Open Sans"/>
                <a:ea typeface="Open Sans"/>
                <a:cs typeface="Open Sans"/>
                <a:sym typeface="Open Sans"/>
              </a:rPr>
              <a:t>, and </a:t>
            </a:r>
            <a:r>
              <a:rPr lang="en-US" sz="1000" b="1" u="sng" kern="900" spc="-20" dirty="0">
                <a:solidFill>
                  <a:srgbClr val="58595B"/>
                </a:solidFill>
                <a:latin typeface="Open Sans"/>
                <a:ea typeface="Open Sans"/>
                <a:cs typeface="Open Sans"/>
                <a:sym typeface="Open Sans"/>
                <a:hlinkClick r:id="rId7"/>
              </a:rPr>
              <a:t>urbanization</a:t>
            </a:r>
            <a:r>
              <a:rPr lang="en-US" sz="1000" kern="900" spc="-20" dirty="0">
                <a:solidFill>
                  <a:srgbClr val="58595B"/>
                </a:solidFill>
                <a:latin typeface="Open Sans"/>
                <a:ea typeface="Open Sans"/>
                <a:cs typeface="Open Sans"/>
                <a:sym typeface="Open Sans"/>
              </a:rPr>
              <a:t> </a:t>
            </a:r>
            <a:br>
              <a:rPr lang="en-US" sz="1000" kern="900" spc="-20" dirty="0">
                <a:solidFill>
                  <a:srgbClr val="58595B"/>
                </a:solidFill>
                <a:latin typeface="Open Sans"/>
                <a:ea typeface="Open Sans"/>
                <a:cs typeface="Open Sans"/>
                <a:sym typeface="Open Sans"/>
              </a:rPr>
            </a:br>
            <a:r>
              <a:rPr lang="en-US" sz="1000" kern="900" spc="-20" dirty="0">
                <a:solidFill>
                  <a:srgbClr val="58595B"/>
                </a:solidFill>
                <a:latin typeface="Open Sans"/>
                <a:ea typeface="Open Sans"/>
                <a:cs typeface="Open Sans"/>
                <a:sym typeface="Open Sans"/>
              </a:rPr>
              <a:t>is bringing together people and surplus assets as never before. But unless a consumer can </a:t>
            </a:r>
            <a:r>
              <a:rPr lang="en-US" sz="1000" i="1" kern="900" spc="-20" dirty="0">
                <a:solidFill>
                  <a:srgbClr val="58595B"/>
                </a:solidFill>
                <a:latin typeface="Open Sans"/>
                <a:ea typeface="Open Sans"/>
                <a:cs typeface="Open Sans"/>
                <a:sym typeface="Open Sans"/>
              </a:rPr>
              <a:t>find</a:t>
            </a:r>
            <a:r>
              <a:rPr lang="en-US" sz="1000" kern="900" spc="-20" dirty="0">
                <a:solidFill>
                  <a:srgbClr val="58595B"/>
                </a:solidFill>
                <a:latin typeface="Open Sans"/>
                <a:ea typeface="Open Sans"/>
                <a:cs typeface="Open Sans"/>
                <a:sym typeface="Open Sans"/>
              </a:rPr>
              <a:t> and </a:t>
            </a:r>
            <a:r>
              <a:rPr lang="en-US" sz="1000" i="1" kern="900" spc="-20" dirty="0">
                <a:solidFill>
                  <a:srgbClr val="58595B"/>
                </a:solidFill>
                <a:latin typeface="Open Sans"/>
                <a:ea typeface="Open Sans"/>
                <a:cs typeface="Open Sans"/>
                <a:sym typeface="Open Sans"/>
              </a:rPr>
              <a:t>access</a:t>
            </a:r>
            <a:r>
              <a:rPr lang="en-US" sz="1000" kern="900" spc="-20" dirty="0">
                <a:solidFill>
                  <a:srgbClr val="58595B"/>
                </a:solidFill>
                <a:latin typeface="Open Sans"/>
                <a:ea typeface="Open Sans"/>
                <a:cs typeface="Open Sans"/>
                <a:sym typeface="Open Sans"/>
              </a:rPr>
              <a:t> the asset they need, when they need it, </a:t>
            </a:r>
            <a:r>
              <a:rPr lang="en-US" sz="1000" i="1" kern="900" spc="-20" dirty="0">
                <a:solidFill>
                  <a:srgbClr val="58595B"/>
                </a:solidFill>
                <a:latin typeface="Open Sans"/>
                <a:ea typeface="Open Sans"/>
                <a:cs typeface="Open Sans"/>
                <a:sym typeface="Open Sans"/>
              </a:rPr>
              <a:t>no value can be created.</a:t>
            </a:r>
            <a:endParaRPr sz="1000" i="1" kern="900" spc="-20" dirty="0">
              <a:solidFill>
                <a:srgbClr val="58595B"/>
              </a:solidFill>
              <a:latin typeface="Open Sans"/>
              <a:ea typeface="Open Sans"/>
              <a:cs typeface="Open Sans"/>
              <a:sym typeface="Open Sans"/>
            </a:endParaRPr>
          </a:p>
          <a:p>
            <a:pPr marL="171450" lvl="0" indent="-171450" rtl="0">
              <a:spcAft>
                <a:spcPts val="900"/>
              </a:spcAft>
              <a:buClr>
                <a:srgbClr val="58595B"/>
              </a:buClr>
              <a:buSzPts val="1000"/>
              <a:buChar char="•"/>
            </a:pPr>
            <a:r>
              <a:rPr lang="en-US" sz="1000" b="1" kern="900" spc="-20" dirty="0">
                <a:solidFill>
                  <a:srgbClr val="660066"/>
                </a:solidFill>
                <a:latin typeface="Open Sans"/>
                <a:ea typeface="Open Sans"/>
                <a:cs typeface="Open Sans"/>
                <a:sym typeface="Open Sans"/>
              </a:rPr>
              <a:t>Make the Physical Searchable</a:t>
            </a:r>
            <a:r>
              <a:rPr lang="en-US" sz="1000" kern="900" spc="-20" dirty="0">
                <a:solidFill>
                  <a:srgbClr val="58595B"/>
                </a:solidFill>
                <a:latin typeface="Open Sans"/>
                <a:ea typeface="Open Sans"/>
                <a:cs typeface="Open Sans"/>
                <a:sym typeface="Open Sans"/>
              </a:rPr>
              <a:t> - With ubiquitous Internet access, sensors and GPS-enabled mobile devices, it is now possible to </a:t>
            </a:r>
            <a:r>
              <a:rPr lang="en-US" sz="1000" b="1" i="1" kern="900" spc="-20" dirty="0">
                <a:solidFill>
                  <a:srgbClr val="58595B"/>
                </a:solidFill>
                <a:latin typeface="Open Sans"/>
                <a:ea typeface="Open Sans"/>
                <a:cs typeface="Open Sans"/>
                <a:sym typeface="Open Sans"/>
              </a:rPr>
              <a:t>information-enable physical assets</a:t>
            </a:r>
            <a:r>
              <a:rPr lang="en-US" sz="1000" i="1" kern="900" spc="-20" dirty="0">
                <a:solidFill>
                  <a:srgbClr val="58595B"/>
                </a:solidFill>
                <a:latin typeface="Open Sans"/>
                <a:ea typeface="Open Sans"/>
                <a:cs typeface="Open Sans"/>
                <a:sym typeface="Open Sans"/>
              </a:rPr>
              <a:t>, </a:t>
            </a:r>
            <a:r>
              <a:rPr lang="en-US" sz="1000" kern="900" spc="-20" dirty="0">
                <a:solidFill>
                  <a:srgbClr val="58595B"/>
                </a:solidFill>
                <a:latin typeface="Open Sans"/>
                <a:ea typeface="Open Sans"/>
                <a:cs typeface="Open Sans"/>
                <a:sym typeface="Open Sans"/>
              </a:rPr>
              <a:t>then efficiently search, communicate and transact at-scale - </a:t>
            </a:r>
            <a:r>
              <a:rPr lang="en-US" sz="1000" b="1" kern="900" spc="-20" dirty="0">
                <a:solidFill>
                  <a:srgbClr val="58595B"/>
                </a:solidFill>
                <a:latin typeface="Open Sans"/>
                <a:ea typeface="Open Sans"/>
                <a:cs typeface="Open Sans"/>
                <a:sym typeface="Open Sans"/>
              </a:rPr>
              <a:t>the Internet-of-Things</a:t>
            </a:r>
            <a:r>
              <a:rPr lang="en-US" sz="1000" kern="900" spc="-20" dirty="0">
                <a:solidFill>
                  <a:srgbClr val="58595B"/>
                </a:solidFill>
                <a:latin typeface="Open Sans"/>
                <a:ea typeface="Open Sans"/>
                <a:cs typeface="Open Sans"/>
                <a:sym typeface="Open Sans"/>
              </a:rPr>
              <a:t> (</a:t>
            </a:r>
            <a:r>
              <a:rPr lang="en-US" sz="1000" kern="900" spc="-20" dirty="0" err="1">
                <a:solidFill>
                  <a:srgbClr val="58595B"/>
                </a:solidFill>
                <a:latin typeface="Open Sans"/>
                <a:ea typeface="Open Sans"/>
                <a:cs typeface="Open Sans"/>
                <a:sym typeface="Open Sans"/>
              </a:rPr>
              <a:t>IoT</a:t>
            </a:r>
            <a:r>
              <a:rPr lang="en-US" sz="1000" kern="900" spc="-20" dirty="0">
                <a:solidFill>
                  <a:srgbClr val="58595B"/>
                </a:solidFill>
                <a:latin typeface="Open Sans"/>
                <a:ea typeface="Open Sans"/>
                <a:cs typeface="Open Sans"/>
                <a:sym typeface="Open Sans"/>
              </a:rPr>
              <a:t>)</a:t>
            </a:r>
            <a:endParaRPr sz="1000" kern="900" spc="-20" dirty="0">
              <a:solidFill>
                <a:srgbClr val="58595B"/>
              </a:solidFill>
              <a:latin typeface="Open Sans"/>
              <a:ea typeface="Open Sans"/>
              <a:cs typeface="Open Sans"/>
              <a:sym typeface="Open Sans"/>
            </a:endParaRPr>
          </a:p>
          <a:p>
            <a:pPr marL="171450" lvl="0" indent="-171450" rtl="0">
              <a:spcAft>
                <a:spcPts val="900"/>
              </a:spcAft>
              <a:buClr>
                <a:srgbClr val="58595B"/>
              </a:buClr>
              <a:buSzPts val="1000"/>
              <a:buFont typeface="Open Sans"/>
              <a:buChar char="•"/>
            </a:pPr>
            <a:r>
              <a:rPr lang="en-US" sz="1000" b="1" kern="900" spc="-20" dirty="0">
                <a:solidFill>
                  <a:srgbClr val="660066"/>
                </a:solidFill>
                <a:latin typeface="Open Sans"/>
                <a:ea typeface="Open Sans"/>
                <a:cs typeface="Open Sans"/>
                <a:sym typeface="Open Sans"/>
              </a:rPr>
              <a:t>Rise of the Platform Business Model</a:t>
            </a:r>
            <a:r>
              <a:rPr lang="en-US" sz="1000" kern="900" spc="-20" dirty="0">
                <a:solidFill>
                  <a:srgbClr val="660066"/>
                </a:solidFill>
                <a:latin typeface="Open Sans"/>
                <a:ea typeface="Open Sans"/>
                <a:cs typeface="Open Sans"/>
                <a:sym typeface="Open Sans"/>
              </a:rPr>
              <a:t> </a:t>
            </a:r>
            <a:r>
              <a:rPr lang="en-US" sz="1000" kern="900" spc="-20" dirty="0">
                <a:solidFill>
                  <a:srgbClr val="58595B"/>
                </a:solidFill>
                <a:latin typeface="Open Sans"/>
                <a:ea typeface="Open Sans"/>
                <a:cs typeface="Open Sans"/>
                <a:sym typeface="Open Sans"/>
              </a:rPr>
              <a:t>- </a:t>
            </a:r>
            <a:r>
              <a:rPr lang="en-US" sz="1000" b="1" u="sng" kern="900" spc="-20" dirty="0">
                <a:solidFill>
                  <a:srgbClr val="58595B"/>
                </a:solidFill>
                <a:latin typeface="Open Sans"/>
                <a:ea typeface="Open Sans"/>
                <a:cs typeface="Open Sans"/>
                <a:sym typeface="Open Sans"/>
                <a:hlinkClick r:id="rId8"/>
              </a:rPr>
              <a:t>Digital Platforms</a:t>
            </a:r>
            <a:r>
              <a:rPr lang="en-US" sz="1000" kern="900" spc="-20" dirty="0">
                <a:solidFill>
                  <a:srgbClr val="58595B"/>
                </a:solidFill>
                <a:latin typeface="Open Sans"/>
                <a:ea typeface="Open Sans"/>
                <a:cs typeface="Open Sans"/>
                <a:sym typeface="Open Sans"/>
              </a:rPr>
              <a:t>, such as Amazon Marketplace, automate the process of matching consumers to producers with surplus assets, allowing businesses (and Amazon) to </a:t>
            </a:r>
            <a:r>
              <a:rPr lang="en-US" sz="1000" i="1" kern="900" spc="-20" dirty="0">
                <a:solidFill>
                  <a:srgbClr val="58595B"/>
                </a:solidFill>
                <a:latin typeface="Open Sans"/>
                <a:ea typeface="Open Sans"/>
                <a:cs typeface="Open Sans"/>
                <a:sym typeface="Open Sans"/>
              </a:rPr>
              <a:t>capture value</a:t>
            </a:r>
            <a:r>
              <a:rPr lang="en-US" sz="1000" kern="900" spc="-20" dirty="0">
                <a:solidFill>
                  <a:srgbClr val="58595B"/>
                </a:solidFill>
                <a:latin typeface="Open Sans"/>
                <a:ea typeface="Open Sans"/>
                <a:cs typeface="Open Sans"/>
                <a:sym typeface="Open Sans"/>
              </a:rPr>
              <a:t> from each transactions. </a:t>
            </a:r>
            <a:endParaRPr sz="1000" kern="900" spc="-20" dirty="0">
              <a:solidFill>
                <a:srgbClr val="58595B"/>
              </a:solidFill>
              <a:latin typeface="Open Sans"/>
              <a:ea typeface="Open Sans"/>
              <a:cs typeface="Open Sans"/>
              <a:sym typeface="Open Sans"/>
            </a:endParaRPr>
          </a:p>
          <a:p>
            <a:pPr marL="0" lvl="0" indent="0" rtl="0">
              <a:spcAft>
                <a:spcPts val="900"/>
              </a:spcAft>
              <a:buNone/>
            </a:pPr>
            <a:r>
              <a:rPr lang="en-US" sz="1100" b="1" kern="900" spc="-20" dirty="0" err="1">
                <a:solidFill>
                  <a:srgbClr val="660066"/>
                </a:solidFill>
                <a:latin typeface="Open Sans"/>
                <a:ea typeface="Open Sans"/>
                <a:cs typeface="Open Sans"/>
                <a:sym typeface="Open Sans"/>
              </a:rPr>
              <a:t>Uber</a:t>
            </a:r>
            <a:r>
              <a:rPr lang="en-US" sz="1100" b="1" kern="900" spc="-20" dirty="0">
                <a:solidFill>
                  <a:srgbClr val="660066"/>
                </a:solidFill>
                <a:latin typeface="Open Sans"/>
                <a:ea typeface="Open Sans"/>
                <a:cs typeface="Open Sans"/>
                <a:sym typeface="Open Sans"/>
              </a:rPr>
              <a:t> Leverages Physical Assets for Exponential Growth</a:t>
            </a:r>
            <a:endParaRPr sz="1100" b="1" kern="900" spc="-20" dirty="0">
              <a:solidFill>
                <a:srgbClr val="660066"/>
              </a:solidFill>
              <a:latin typeface="Open Sans"/>
              <a:ea typeface="Open Sans"/>
              <a:cs typeface="Open Sans"/>
              <a:sym typeface="Open Sans"/>
            </a:endParaRPr>
          </a:p>
          <a:p>
            <a:pPr marL="171450" marR="519112" lvl="0" indent="-171450" rtl="0">
              <a:spcAft>
                <a:spcPts val="900"/>
              </a:spcAft>
              <a:buClr>
                <a:srgbClr val="58595B"/>
              </a:buClr>
              <a:buSzPts val="1000"/>
              <a:buChar char="•"/>
            </a:pPr>
            <a:r>
              <a:rPr lang="en-US" sz="1000" b="1" kern="900" spc="-20" dirty="0">
                <a:solidFill>
                  <a:srgbClr val="660066"/>
                </a:solidFill>
                <a:latin typeface="Open Sans"/>
                <a:ea typeface="Open Sans"/>
                <a:cs typeface="Open Sans"/>
                <a:sym typeface="Open Sans"/>
              </a:rPr>
              <a:t>Hidden Surplus</a:t>
            </a:r>
            <a:r>
              <a:rPr lang="en-US" sz="1000" b="1" kern="900" spc="-20" dirty="0">
                <a:solidFill>
                  <a:srgbClr val="58595B"/>
                </a:solidFill>
                <a:latin typeface="Open Sans"/>
                <a:ea typeface="Open Sans"/>
                <a:cs typeface="Open Sans"/>
                <a:sym typeface="Open Sans"/>
              </a:rPr>
              <a:t> </a:t>
            </a:r>
            <a:r>
              <a:rPr lang="en-US" sz="1000" kern="900" spc="-20" dirty="0">
                <a:solidFill>
                  <a:srgbClr val="58595B"/>
                </a:solidFill>
                <a:latin typeface="Open Sans"/>
                <a:ea typeface="Open Sans"/>
                <a:cs typeface="Open Sans"/>
                <a:sym typeface="Open Sans"/>
              </a:rPr>
              <a:t>- Nothing says </a:t>
            </a:r>
            <a:r>
              <a:rPr lang="en-US" sz="1000" b="1" kern="900" spc="-20" dirty="0">
                <a:solidFill>
                  <a:srgbClr val="58595B"/>
                </a:solidFill>
                <a:latin typeface="Open Sans"/>
                <a:ea typeface="Open Sans"/>
                <a:cs typeface="Open Sans"/>
                <a:sym typeface="Open Sans"/>
              </a:rPr>
              <a:t>‘Consumer Economy’</a:t>
            </a:r>
            <a:r>
              <a:rPr lang="en-US" sz="1000" kern="900" spc="-20" dirty="0">
                <a:solidFill>
                  <a:srgbClr val="58595B"/>
                </a:solidFill>
                <a:latin typeface="Open Sans"/>
                <a:ea typeface="Open Sans"/>
                <a:cs typeface="Open Sans"/>
                <a:sym typeface="Open Sans"/>
              </a:rPr>
              <a:t> like </a:t>
            </a:r>
            <a:r>
              <a:rPr lang="en-US" sz="1000" u="sng" kern="900" spc="-20" dirty="0">
                <a:solidFill>
                  <a:schemeClr val="hlink"/>
                </a:solidFill>
                <a:latin typeface="Open Sans"/>
                <a:ea typeface="Open Sans"/>
                <a:cs typeface="Open Sans"/>
                <a:sym typeface="Open Sans"/>
                <a:hlinkClick r:id="rId9"/>
              </a:rPr>
              <a:t>910 light vehicles per 1,000 people (US)</a:t>
            </a:r>
            <a:r>
              <a:rPr lang="en-US" sz="1000" kern="900" spc="-20" dirty="0">
                <a:solidFill>
                  <a:srgbClr val="58595B"/>
                </a:solidFill>
                <a:latin typeface="Open Sans"/>
                <a:ea typeface="Open Sans"/>
                <a:cs typeface="Open Sans"/>
                <a:sym typeface="Open Sans"/>
              </a:rPr>
              <a:t> sitting idle </a:t>
            </a:r>
            <a:r>
              <a:rPr lang="en-US" sz="1000" u="sng" kern="900" spc="-20" dirty="0">
                <a:solidFill>
                  <a:srgbClr val="1155CC"/>
                </a:solidFill>
                <a:latin typeface="Open Sans"/>
                <a:ea typeface="Open Sans"/>
                <a:cs typeface="Open Sans"/>
                <a:sym typeface="Open Sans"/>
                <a:hlinkClick r:id="rId10"/>
              </a:rPr>
              <a:t>95%</a:t>
            </a:r>
            <a:r>
              <a:rPr lang="en-US" sz="1000" kern="900" spc="-20" dirty="0">
                <a:solidFill>
                  <a:srgbClr val="58595B"/>
                </a:solidFill>
                <a:latin typeface="Open Sans"/>
                <a:ea typeface="Open Sans"/>
                <a:cs typeface="Open Sans"/>
                <a:sym typeface="Open Sans"/>
              </a:rPr>
              <a:t> of the time. Uber’s business model counts on this</a:t>
            </a:r>
            <a:r>
              <a:rPr lang="en-US" sz="1000" b="1" kern="900" spc="-20" dirty="0">
                <a:solidFill>
                  <a:srgbClr val="58595B"/>
                </a:solidFill>
                <a:latin typeface="Open Sans"/>
                <a:ea typeface="Open Sans"/>
                <a:cs typeface="Open Sans"/>
                <a:sym typeface="Open Sans"/>
              </a:rPr>
              <a:t> surplus of underutilized vehicles,</a:t>
            </a:r>
            <a:r>
              <a:rPr lang="en-US" sz="1000" kern="900" spc="-20" dirty="0">
                <a:solidFill>
                  <a:srgbClr val="58595B"/>
                </a:solidFill>
                <a:latin typeface="Open Sans"/>
                <a:ea typeface="Open Sans"/>
                <a:cs typeface="Open Sans"/>
                <a:sym typeface="Open Sans"/>
              </a:rPr>
              <a:t> accessed by drivers seeking extra income. Also, the model only works if passengers and assets are within </a:t>
            </a:r>
            <a:r>
              <a:rPr lang="en-US" sz="1000" b="1" i="1" kern="900" spc="-20" dirty="0">
                <a:solidFill>
                  <a:srgbClr val="58595B"/>
                </a:solidFill>
                <a:latin typeface="Open Sans"/>
                <a:ea typeface="Open Sans"/>
                <a:cs typeface="Open Sans"/>
                <a:sym typeface="Open Sans"/>
              </a:rPr>
              <a:t>minutes</a:t>
            </a:r>
            <a:r>
              <a:rPr lang="en-US" sz="1000" kern="900" spc="-20" dirty="0">
                <a:solidFill>
                  <a:srgbClr val="58595B"/>
                </a:solidFill>
                <a:latin typeface="Open Sans"/>
                <a:ea typeface="Open Sans"/>
                <a:cs typeface="Open Sans"/>
                <a:sym typeface="Open Sans"/>
              </a:rPr>
              <a:t> of each other when hailed, so a good thing </a:t>
            </a:r>
            <a:r>
              <a:rPr lang="en-US" sz="1000" u="sng" kern="900" spc="-20" dirty="0">
                <a:solidFill>
                  <a:srgbClr val="1155CC"/>
                </a:solidFill>
                <a:latin typeface="Open Sans"/>
                <a:ea typeface="Open Sans"/>
                <a:cs typeface="Open Sans"/>
                <a:sym typeface="Open Sans"/>
                <a:hlinkClick r:id="rId11"/>
              </a:rPr>
              <a:t>86%</a:t>
            </a:r>
            <a:r>
              <a:rPr lang="en-US" sz="1000" kern="900" spc="-20" dirty="0">
                <a:solidFill>
                  <a:srgbClr val="58595B"/>
                </a:solidFill>
                <a:latin typeface="Open Sans"/>
                <a:ea typeface="Open Sans"/>
                <a:cs typeface="Open Sans"/>
                <a:sym typeface="Open Sans"/>
              </a:rPr>
              <a:t> of US residents are urban dwellers. </a:t>
            </a:r>
            <a:endParaRPr sz="1000" kern="900" spc="-20" dirty="0">
              <a:solidFill>
                <a:srgbClr val="58595B"/>
              </a:solidFill>
              <a:latin typeface="Open Sans"/>
              <a:ea typeface="Open Sans"/>
              <a:cs typeface="Open Sans"/>
              <a:sym typeface="Open Sans"/>
            </a:endParaRPr>
          </a:p>
          <a:p>
            <a:pPr marL="171450" marR="690995" lvl="0" indent="-171450" rtl="0">
              <a:spcAft>
                <a:spcPts val="900"/>
              </a:spcAft>
              <a:buClr>
                <a:srgbClr val="58595B"/>
              </a:buClr>
              <a:buSzPts val="1000"/>
              <a:buChar char="•"/>
            </a:pPr>
            <a:r>
              <a:rPr lang="en-US" sz="1000" b="1" kern="900" spc="-20" dirty="0">
                <a:solidFill>
                  <a:srgbClr val="660066"/>
                </a:solidFill>
                <a:latin typeface="Open Sans"/>
                <a:ea typeface="Open Sans"/>
                <a:cs typeface="Open Sans"/>
                <a:sym typeface="Open Sans"/>
              </a:rPr>
              <a:t>Make the Physical Searchable</a:t>
            </a:r>
            <a:r>
              <a:rPr lang="en-US" sz="1000" kern="900" spc="-20" dirty="0">
                <a:solidFill>
                  <a:srgbClr val="58595B"/>
                </a:solidFill>
                <a:latin typeface="Open Sans"/>
                <a:ea typeface="Open Sans"/>
                <a:cs typeface="Open Sans"/>
                <a:sym typeface="Open Sans"/>
              </a:rPr>
              <a:t> - Uber’s business model fails unless </a:t>
            </a:r>
            <a:r>
              <a:rPr lang="en-US" sz="1000" i="1" kern="900" spc="-20" dirty="0">
                <a:solidFill>
                  <a:srgbClr val="58595B"/>
                </a:solidFill>
                <a:latin typeface="Open Sans"/>
                <a:ea typeface="Open Sans"/>
                <a:cs typeface="Open Sans"/>
                <a:sym typeface="Open Sans"/>
              </a:rPr>
              <a:t>every</a:t>
            </a:r>
            <a:r>
              <a:rPr lang="en-US" sz="1000" kern="900" spc="-20" dirty="0">
                <a:solidFill>
                  <a:srgbClr val="58595B"/>
                </a:solidFill>
                <a:latin typeface="Open Sans"/>
                <a:ea typeface="Open Sans"/>
                <a:cs typeface="Open Sans"/>
                <a:sym typeface="Open Sans"/>
              </a:rPr>
              <a:t> driver and passenger has a </a:t>
            </a:r>
            <a:r>
              <a:rPr lang="en-US" sz="1000" b="1" kern="900" spc="-20" dirty="0">
                <a:solidFill>
                  <a:srgbClr val="58595B"/>
                </a:solidFill>
                <a:latin typeface="Open Sans"/>
                <a:ea typeface="Open Sans"/>
                <a:cs typeface="Open Sans"/>
                <a:sym typeface="Open Sans"/>
              </a:rPr>
              <a:t>GPS-enabled smartphone</a:t>
            </a:r>
            <a:r>
              <a:rPr lang="en-US" sz="1000" kern="900" spc="-20" dirty="0">
                <a:solidFill>
                  <a:srgbClr val="58595B"/>
                </a:solidFill>
                <a:latin typeface="Open Sans"/>
                <a:ea typeface="Open Sans"/>
                <a:cs typeface="Open Sans"/>
                <a:sym typeface="Open Sans"/>
              </a:rPr>
              <a:t>, </a:t>
            </a:r>
            <a:r>
              <a:rPr lang="en-US" sz="1000" b="1" i="1" kern="900" spc="-20" dirty="0">
                <a:solidFill>
                  <a:srgbClr val="58595B"/>
                </a:solidFill>
                <a:latin typeface="Open Sans"/>
                <a:ea typeface="Open Sans"/>
                <a:cs typeface="Open Sans"/>
                <a:sym typeface="Open Sans"/>
              </a:rPr>
              <a:t>‘information-enabling’</a:t>
            </a:r>
            <a:r>
              <a:rPr lang="en-US" sz="1000" kern="900" spc="-20" dirty="0">
                <a:solidFill>
                  <a:srgbClr val="58595B"/>
                </a:solidFill>
                <a:latin typeface="Open Sans"/>
                <a:ea typeface="Open Sans"/>
                <a:cs typeface="Open Sans"/>
                <a:sym typeface="Open Sans"/>
              </a:rPr>
              <a:t> </a:t>
            </a:r>
            <a:r>
              <a:rPr lang="en-US" sz="1000" i="1" kern="900" spc="-20" dirty="0">
                <a:solidFill>
                  <a:srgbClr val="58595B"/>
                </a:solidFill>
                <a:latin typeface="Open Sans"/>
                <a:ea typeface="Open Sans"/>
                <a:cs typeface="Open Sans"/>
                <a:sym typeface="Open Sans"/>
              </a:rPr>
              <a:t>both</a:t>
            </a:r>
            <a:r>
              <a:rPr lang="en-US" sz="1000" kern="900" spc="-20" dirty="0">
                <a:solidFill>
                  <a:srgbClr val="58595B"/>
                </a:solidFill>
                <a:latin typeface="Open Sans"/>
                <a:ea typeface="Open Sans"/>
                <a:cs typeface="Open Sans"/>
                <a:sym typeface="Open Sans"/>
              </a:rPr>
              <a:t> the vehicle </a:t>
            </a:r>
            <a:r>
              <a:rPr lang="en-US" sz="1000" i="1" kern="900" spc="-20" dirty="0">
                <a:solidFill>
                  <a:srgbClr val="58595B"/>
                </a:solidFill>
                <a:latin typeface="Open Sans"/>
                <a:ea typeface="Open Sans"/>
                <a:cs typeface="Open Sans"/>
                <a:sym typeface="Open Sans"/>
              </a:rPr>
              <a:t>and</a:t>
            </a:r>
            <a:r>
              <a:rPr lang="en-US" sz="1000" kern="900" spc="-20" dirty="0">
                <a:solidFill>
                  <a:srgbClr val="58595B"/>
                </a:solidFill>
                <a:latin typeface="Open Sans"/>
                <a:ea typeface="Open Sans"/>
                <a:cs typeface="Open Sans"/>
                <a:sym typeface="Open Sans"/>
              </a:rPr>
              <a:t> the passenger! </a:t>
            </a:r>
            <a:r>
              <a:rPr lang="en-US" sz="1000" i="1" kern="900" spc="-20" dirty="0">
                <a:solidFill>
                  <a:srgbClr val="58595B"/>
                </a:solidFill>
                <a:latin typeface="Open Sans"/>
                <a:ea typeface="Open Sans"/>
                <a:cs typeface="Open Sans"/>
                <a:sym typeface="Open Sans"/>
              </a:rPr>
              <a:t>(Note that Uber was founded 2 years after the release of the iPhone...)</a:t>
            </a:r>
            <a:endParaRPr sz="1000" i="1" kern="900" spc="-20" dirty="0">
              <a:solidFill>
                <a:srgbClr val="58595B"/>
              </a:solidFill>
              <a:latin typeface="Open Sans"/>
              <a:ea typeface="Open Sans"/>
              <a:cs typeface="Open Sans"/>
              <a:sym typeface="Open Sans"/>
            </a:endParaRPr>
          </a:p>
          <a:p>
            <a:pPr marL="171450" marR="576695" lvl="0" indent="-171450" rtl="0">
              <a:spcAft>
                <a:spcPts val="900"/>
              </a:spcAft>
              <a:buClr>
                <a:srgbClr val="58595B"/>
              </a:buClr>
              <a:buSzPts val="1000"/>
              <a:buFont typeface="Open Sans"/>
              <a:buChar char="•"/>
            </a:pPr>
            <a:r>
              <a:rPr lang="en-US" sz="1000" b="1" kern="900" spc="-20" dirty="0">
                <a:solidFill>
                  <a:srgbClr val="660066"/>
                </a:solidFill>
                <a:latin typeface="Open Sans"/>
                <a:ea typeface="Open Sans"/>
                <a:cs typeface="Open Sans"/>
                <a:sym typeface="Open Sans"/>
              </a:rPr>
              <a:t>Rise of the Platform Business Model</a:t>
            </a:r>
            <a:r>
              <a:rPr lang="en-US" sz="1000" kern="900" spc="-20" dirty="0">
                <a:solidFill>
                  <a:srgbClr val="660066"/>
                </a:solidFill>
                <a:latin typeface="Open Sans"/>
                <a:ea typeface="Open Sans"/>
                <a:cs typeface="Open Sans"/>
                <a:sym typeface="Open Sans"/>
              </a:rPr>
              <a:t> </a:t>
            </a:r>
            <a:r>
              <a:rPr lang="en-US" sz="1000" kern="900" spc="-20" dirty="0">
                <a:solidFill>
                  <a:srgbClr val="58595B"/>
                </a:solidFill>
                <a:latin typeface="Open Sans"/>
                <a:ea typeface="Open Sans"/>
                <a:cs typeface="Open Sans"/>
                <a:sym typeface="Open Sans"/>
              </a:rPr>
              <a:t>- Even though Uber </a:t>
            </a:r>
            <a:r>
              <a:rPr lang="en-US" sz="1000" i="1" kern="900" spc="-20" dirty="0">
                <a:solidFill>
                  <a:srgbClr val="58595B"/>
                </a:solidFill>
                <a:latin typeface="Open Sans"/>
                <a:ea typeface="Open Sans"/>
                <a:cs typeface="Open Sans"/>
                <a:sym typeface="Open Sans"/>
              </a:rPr>
              <a:t>relies</a:t>
            </a:r>
            <a:r>
              <a:rPr lang="en-US" sz="1000" kern="900" spc="-20" dirty="0">
                <a:solidFill>
                  <a:srgbClr val="58595B"/>
                </a:solidFill>
                <a:latin typeface="Open Sans"/>
                <a:ea typeface="Open Sans"/>
                <a:cs typeface="Open Sans"/>
                <a:sym typeface="Open Sans"/>
              </a:rPr>
              <a:t> on a surplus of physical assets (vehicles and smartphones), they couldn’t </a:t>
            </a:r>
            <a:r>
              <a:rPr lang="en-US" sz="1000" i="1" kern="900" spc="-20" dirty="0">
                <a:solidFill>
                  <a:srgbClr val="58595B"/>
                </a:solidFill>
                <a:latin typeface="Open Sans"/>
                <a:ea typeface="Open Sans"/>
                <a:cs typeface="Open Sans"/>
                <a:sym typeface="Open Sans"/>
              </a:rPr>
              <a:t>own</a:t>
            </a:r>
            <a:r>
              <a:rPr lang="en-US" sz="1000" kern="900" spc="-20" dirty="0">
                <a:solidFill>
                  <a:srgbClr val="58595B"/>
                </a:solidFill>
                <a:latin typeface="Open Sans"/>
                <a:ea typeface="Open Sans"/>
                <a:cs typeface="Open Sans"/>
                <a:sym typeface="Open Sans"/>
              </a:rPr>
              <a:t> every asset and still scale. Uber can </a:t>
            </a:r>
            <a:r>
              <a:rPr lang="en-US" sz="1000" i="1" kern="900" spc="-20" dirty="0">
                <a:solidFill>
                  <a:srgbClr val="58595B"/>
                </a:solidFill>
                <a:latin typeface="Open Sans"/>
                <a:ea typeface="Open Sans"/>
                <a:cs typeface="Open Sans"/>
                <a:sym typeface="Open Sans"/>
              </a:rPr>
              <a:t>only</a:t>
            </a:r>
            <a:r>
              <a:rPr lang="en-US" sz="1000" kern="900" spc="-20" dirty="0">
                <a:solidFill>
                  <a:srgbClr val="58595B"/>
                </a:solidFill>
                <a:latin typeface="Open Sans"/>
                <a:ea typeface="Open Sans"/>
                <a:cs typeface="Open Sans"/>
                <a:sym typeface="Open Sans"/>
              </a:rPr>
              <a:t> grow exponentially because they have created an efficient, scalable, multi-sided self-serve marketplace where both the marginal cost of customer acquisition and the marginal cost of delivery approach zero.</a:t>
            </a:r>
            <a:endParaRPr sz="1000" kern="900" spc="-20" dirty="0">
              <a:solidFill>
                <a:srgbClr val="58595B"/>
              </a:solidFill>
              <a:latin typeface="Open Sans"/>
              <a:ea typeface="Open Sans"/>
              <a:cs typeface="Open Sans"/>
              <a:sym typeface="Open Sans"/>
            </a:endParaRPr>
          </a:p>
        </p:txBody>
      </p:sp>
      <p:sp>
        <p:nvSpPr>
          <p:cNvPr id="110" name="Google Shape;110;p20"/>
          <p:cNvSpPr txBox="1"/>
          <p:nvPr/>
        </p:nvSpPr>
        <p:spPr>
          <a:xfrm>
            <a:off x="1395371" y="7400217"/>
            <a:ext cx="8168100" cy="258600"/>
          </a:xfrm>
          <a:prstGeom prst="rect">
            <a:avLst/>
          </a:prstGeom>
          <a:noFill/>
          <a:ln>
            <a:noFill/>
          </a:ln>
        </p:spPr>
        <p:txBody>
          <a:bodyPr spcFirstLastPara="1" wrap="square" lIns="0" tIns="0" rIns="0" bIns="0" anchor="t" anchorCtr="0">
            <a:noAutofit/>
          </a:bodyPr>
          <a:lstStyle/>
          <a:p>
            <a:pPr marL="0" lvl="0" indent="0" rtl="0">
              <a:lnSpc>
                <a:spcPct val="114285"/>
              </a:lnSpc>
              <a:spcBef>
                <a:spcPts val="0"/>
              </a:spcBef>
              <a:spcAft>
                <a:spcPts val="0"/>
              </a:spcAft>
              <a:buClr>
                <a:schemeClr val="dk1"/>
              </a:buClr>
              <a:buSzPts val="700"/>
              <a:buFont typeface="Arial"/>
              <a:buNone/>
            </a:pPr>
            <a:r>
              <a:rPr lang="en-US" sz="700" dirty="0">
                <a:solidFill>
                  <a:srgbClr val="58595B"/>
                </a:solidFill>
                <a:latin typeface="Open Sans"/>
                <a:ea typeface="Open Sans"/>
                <a:cs typeface="Open Sans"/>
                <a:sym typeface="Open Sans"/>
              </a:rPr>
              <a:t>Work licensed under Creative Commons Attribution-</a:t>
            </a:r>
            <a:r>
              <a:rPr lang="en-US" sz="700" dirty="0" err="1">
                <a:solidFill>
                  <a:srgbClr val="58595B"/>
                </a:solidFill>
                <a:latin typeface="Open Sans"/>
                <a:ea typeface="Open Sans"/>
                <a:cs typeface="Open Sans"/>
                <a:sym typeface="Open Sans"/>
              </a:rPr>
              <a:t>NoDerivatives</a:t>
            </a:r>
            <a:r>
              <a:rPr lang="en-US" sz="700" dirty="0">
                <a:solidFill>
                  <a:srgbClr val="58595B"/>
                </a:solidFill>
                <a:latin typeface="Open Sans"/>
                <a:ea typeface="Open Sans"/>
                <a:cs typeface="Open Sans"/>
                <a:sym typeface="Open Sans"/>
              </a:rPr>
              <a:t> 4.0 International License. By Growth Institute Inc. For a copy of this license, http://</a:t>
            </a:r>
            <a:r>
              <a:rPr lang="en-US" sz="700" dirty="0" err="1">
                <a:solidFill>
                  <a:srgbClr val="58595B"/>
                </a:solidFill>
                <a:latin typeface="Open Sans"/>
                <a:ea typeface="Open Sans"/>
                <a:cs typeface="Open Sans"/>
                <a:sym typeface="Open Sans"/>
              </a:rPr>
              <a:t>creativecommons.org</a:t>
            </a:r>
            <a:r>
              <a:rPr lang="en-US" sz="700" dirty="0">
                <a:solidFill>
                  <a:srgbClr val="58595B"/>
                </a:solidFill>
                <a:latin typeface="Open Sans"/>
                <a:ea typeface="Open Sans"/>
                <a:cs typeface="Open Sans"/>
                <a:sym typeface="Open Sans"/>
              </a:rPr>
              <a:t>/licenses/by-</a:t>
            </a:r>
            <a:r>
              <a:rPr lang="en-US" sz="700" dirty="0" err="1">
                <a:solidFill>
                  <a:srgbClr val="58595B"/>
                </a:solidFill>
                <a:latin typeface="Open Sans"/>
                <a:ea typeface="Open Sans"/>
                <a:cs typeface="Open Sans"/>
                <a:sym typeface="Open Sans"/>
              </a:rPr>
              <a:t>nd</a:t>
            </a:r>
            <a:r>
              <a:rPr lang="en-US" sz="700" dirty="0">
                <a:solidFill>
                  <a:srgbClr val="58595B"/>
                </a:solidFill>
                <a:latin typeface="Open Sans"/>
                <a:ea typeface="Open Sans"/>
                <a:cs typeface="Open Sans"/>
                <a:sym typeface="Open Sans"/>
              </a:rPr>
              <a:t>/4.0/ </a:t>
            </a:r>
            <a:br>
              <a:rPr lang="en-US" sz="700" dirty="0">
                <a:solidFill>
                  <a:srgbClr val="58595B"/>
                </a:solidFill>
                <a:latin typeface="Open Sans"/>
                <a:ea typeface="Open Sans"/>
                <a:cs typeface="Open Sans"/>
                <a:sym typeface="Open Sans"/>
              </a:rPr>
            </a:br>
            <a:r>
              <a:rPr lang="en-US" sz="700" dirty="0">
                <a:solidFill>
                  <a:srgbClr val="58595B"/>
                </a:solidFill>
                <a:latin typeface="Open Sans"/>
                <a:ea typeface="Open Sans"/>
                <a:cs typeface="Open Sans"/>
                <a:sym typeface="Open Sans"/>
              </a:rPr>
              <a:t>Rev 1.0 2018-07-23  </a:t>
            </a:r>
            <a:r>
              <a:rPr lang="en-US" sz="700" b="1" dirty="0">
                <a:solidFill>
                  <a:srgbClr val="6D266E"/>
                </a:solidFill>
                <a:latin typeface="Open Sans"/>
                <a:ea typeface="Open Sans"/>
                <a:cs typeface="Open Sans"/>
                <a:sym typeface="Open Sans"/>
              </a:rPr>
              <a:t>TO LEARN HOW TO USE THIS TOOL, VISIT </a:t>
            </a:r>
            <a:r>
              <a:rPr lang="en-US" sz="700" b="1" dirty="0" err="1">
                <a:solidFill>
                  <a:srgbClr val="6D266E"/>
                </a:solidFill>
                <a:latin typeface="Open Sans"/>
                <a:ea typeface="Open Sans"/>
                <a:cs typeface="Open Sans"/>
                <a:sym typeface="Open Sans"/>
              </a:rPr>
              <a:t>www.growthinstitute.com</a:t>
            </a:r>
            <a:r>
              <a:rPr lang="en-US" sz="700" b="1" dirty="0">
                <a:solidFill>
                  <a:srgbClr val="6D266E"/>
                </a:solidFill>
                <a:latin typeface="Open Sans"/>
                <a:ea typeface="Open Sans"/>
                <a:cs typeface="Open Sans"/>
                <a:sym typeface="Open Sans"/>
              </a:rPr>
              <a:t>/</a:t>
            </a:r>
            <a:r>
              <a:rPr lang="en-US" sz="700" b="1" dirty="0" err="1">
                <a:solidFill>
                  <a:srgbClr val="6D266E"/>
                </a:solidFill>
                <a:latin typeface="Open Sans"/>
                <a:ea typeface="Open Sans"/>
                <a:cs typeface="Open Sans"/>
                <a:sym typeface="Open Sans"/>
              </a:rPr>
              <a:t>exo</a:t>
            </a:r>
            <a:endParaRPr sz="700" dirty="0">
              <a:solidFill>
                <a:srgbClr val="58595B"/>
              </a:solidFill>
              <a:latin typeface="Open Sans"/>
              <a:ea typeface="Open Sans"/>
              <a:cs typeface="Open Sans"/>
              <a:sym typeface="Open Sans"/>
            </a:endParaRPr>
          </a:p>
        </p:txBody>
      </p:sp>
      <p:pic>
        <p:nvPicPr>
          <p:cNvPr id="111" name="Google Shape;111;p20"/>
          <p:cNvPicPr preferRelativeResize="0">
            <a:picLocks noChangeAspect="1"/>
          </p:cNvPicPr>
          <p:nvPr/>
        </p:nvPicPr>
        <p:blipFill>
          <a:blip r:embed="rId12">
            <a:alphaModFix/>
          </a:blip>
          <a:stretch>
            <a:fillRect/>
          </a:stretch>
        </p:blipFill>
        <p:spPr>
          <a:xfrm>
            <a:off x="9238435" y="5409321"/>
            <a:ext cx="347472" cy="347472"/>
          </a:xfrm>
          <a:prstGeom prst="rect">
            <a:avLst/>
          </a:prstGeom>
          <a:noFill/>
          <a:ln>
            <a:noFill/>
          </a:ln>
        </p:spPr>
      </p:pic>
      <p:pic>
        <p:nvPicPr>
          <p:cNvPr id="112" name="Google Shape;112;p20"/>
          <p:cNvPicPr preferRelativeResize="0">
            <a:picLocks noChangeAspect="1"/>
          </p:cNvPicPr>
          <p:nvPr/>
        </p:nvPicPr>
        <p:blipFill>
          <a:blip r:embed="rId13">
            <a:alphaModFix/>
          </a:blip>
          <a:stretch>
            <a:fillRect/>
          </a:stretch>
        </p:blipFill>
        <p:spPr>
          <a:xfrm>
            <a:off x="9102542" y="1860258"/>
            <a:ext cx="342900" cy="342900"/>
          </a:xfrm>
          <a:prstGeom prst="rect">
            <a:avLst/>
          </a:prstGeom>
          <a:noFill/>
          <a:ln>
            <a:noFill/>
          </a:ln>
        </p:spPr>
      </p:pic>
      <p:pic>
        <p:nvPicPr>
          <p:cNvPr id="113" name="Google Shape;113;p20"/>
          <p:cNvPicPr preferRelativeResize="0">
            <a:picLocks noChangeAspect="1"/>
          </p:cNvPicPr>
          <p:nvPr/>
        </p:nvPicPr>
        <p:blipFill>
          <a:blip r:embed="rId14">
            <a:alphaModFix/>
          </a:blip>
          <a:stretch>
            <a:fillRect/>
          </a:stretch>
        </p:blipFill>
        <p:spPr>
          <a:xfrm>
            <a:off x="9216941" y="1502383"/>
            <a:ext cx="347472" cy="347455"/>
          </a:xfrm>
          <a:prstGeom prst="rect">
            <a:avLst/>
          </a:prstGeom>
          <a:noFill/>
          <a:ln>
            <a:noFill/>
          </a:ln>
        </p:spPr>
      </p:pic>
      <p:pic>
        <p:nvPicPr>
          <p:cNvPr id="114" name="Google Shape;114;p20"/>
          <p:cNvPicPr preferRelativeResize="0"/>
          <p:nvPr/>
        </p:nvPicPr>
        <p:blipFill>
          <a:blip r:embed="rId15">
            <a:alphaModFix/>
          </a:blip>
          <a:stretch>
            <a:fillRect/>
          </a:stretch>
        </p:blipFill>
        <p:spPr>
          <a:xfrm>
            <a:off x="3534260" y="3898437"/>
            <a:ext cx="516549" cy="516525"/>
          </a:xfrm>
          <a:prstGeom prst="rect">
            <a:avLst/>
          </a:prstGeom>
          <a:noFill/>
          <a:ln>
            <a:noFill/>
          </a:ln>
        </p:spPr>
      </p:pic>
      <p:pic>
        <p:nvPicPr>
          <p:cNvPr id="115" name="Google Shape;115;p20"/>
          <p:cNvPicPr preferRelativeResize="0"/>
          <p:nvPr/>
        </p:nvPicPr>
        <p:blipFill rotWithShape="1">
          <a:blip r:embed="rId16">
            <a:alphaModFix/>
          </a:blip>
          <a:srcRect l="10168" t="16238" r="8218" b="18676"/>
          <a:stretch/>
        </p:blipFill>
        <p:spPr>
          <a:xfrm>
            <a:off x="3071209" y="3435266"/>
            <a:ext cx="608083" cy="484933"/>
          </a:xfrm>
          <a:prstGeom prst="rect">
            <a:avLst/>
          </a:prstGeom>
          <a:noFill/>
          <a:ln>
            <a:noFill/>
          </a:ln>
        </p:spPr>
      </p:pic>
      <p:pic>
        <p:nvPicPr>
          <p:cNvPr id="116" name="Google Shape;116;p20"/>
          <p:cNvPicPr preferRelativeResize="0">
            <a:picLocks noChangeAspect="1"/>
          </p:cNvPicPr>
          <p:nvPr/>
        </p:nvPicPr>
        <p:blipFill>
          <a:blip r:embed="rId17">
            <a:alphaModFix/>
          </a:blip>
          <a:stretch>
            <a:fillRect/>
          </a:stretch>
        </p:blipFill>
        <p:spPr>
          <a:xfrm>
            <a:off x="670891" y="4764708"/>
            <a:ext cx="731520" cy="305154"/>
          </a:xfrm>
          <a:prstGeom prst="rect">
            <a:avLst/>
          </a:prstGeom>
          <a:noFill/>
          <a:ln>
            <a:noFill/>
          </a:ln>
        </p:spPr>
      </p:pic>
      <p:pic>
        <p:nvPicPr>
          <p:cNvPr id="117" name="Google Shape;117;p20"/>
          <p:cNvPicPr preferRelativeResize="0">
            <a:picLocks noChangeAspect="1"/>
          </p:cNvPicPr>
          <p:nvPr/>
        </p:nvPicPr>
        <p:blipFill>
          <a:blip r:embed="rId18">
            <a:alphaModFix/>
          </a:blip>
          <a:stretch>
            <a:fillRect/>
          </a:stretch>
        </p:blipFill>
        <p:spPr>
          <a:xfrm>
            <a:off x="670891" y="5228485"/>
            <a:ext cx="731520" cy="141446"/>
          </a:xfrm>
          <a:prstGeom prst="rect">
            <a:avLst/>
          </a:prstGeom>
          <a:noFill/>
          <a:ln>
            <a:noFill/>
          </a:ln>
        </p:spPr>
      </p:pic>
      <p:pic>
        <p:nvPicPr>
          <p:cNvPr id="118" name="Google Shape;118;p20"/>
          <p:cNvPicPr preferRelativeResize="0">
            <a:picLocks noChangeAspect="1"/>
          </p:cNvPicPr>
          <p:nvPr/>
        </p:nvPicPr>
        <p:blipFill rotWithShape="1">
          <a:blip r:embed="rId19">
            <a:alphaModFix/>
          </a:blip>
          <a:srcRect l="12444" t="26735" r="12353" b="28909"/>
          <a:stretch/>
        </p:blipFill>
        <p:spPr>
          <a:xfrm>
            <a:off x="670891" y="5661899"/>
            <a:ext cx="731520" cy="209368"/>
          </a:xfrm>
          <a:prstGeom prst="rect">
            <a:avLst/>
          </a:prstGeom>
          <a:noFill/>
          <a:ln>
            <a:noFill/>
          </a:ln>
        </p:spPr>
      </p:pic>
      <p:pic>
        <p:nvPicPr>
          <p:cNvPr id="119" name="Google Shape;119;p20"/>
          <p:cNvPicPr preferRelativeResize="0">
            <a:picLocks noChangeAspect="1"/>
          </p:cNvPicPr>
          <p:nvPr/>
        </p:nvPicPr>
        <p:blipFill>
          <a:blip r:embed="rId20">
            <a:alphaModFix/>
          </a:blip>
          <a:stretch>
            <a:fillRect/>
          </a:stretch>
        </p:blipFill>
        <p:spPr>
          <a:xfrm>
            <a:off x="670891" y="6091433"/>
            <a:ext cx="731520" cy="228600"/>
          </a:xfrm>
          <a:prstGeom prst="rect">
            <a:avLst/>
          </a:prstGeom>
          <a:noFill/>
          <a:ln>
            <a:noFill/>
          </a:ln>
        </p:spPr>
      </p:pic>
      <p:pic>
        <p:nvPicPr>
          <p:cNvPr id="120" name="Google Shape;120;p20"/>
          <p:cNvPicPr preferRelativeResize="0">
            <a:picLocks noChangeAspect="1"/>
          </p:cNvPicPr>
          <p:nvPr/>
        </p:nvPicPr>
        <p:blipFill rotWithShape="1">
          <a:blip r:embed="rId12">
            <a:alphaModFix/>
          </a:blip>
          <a:srcRect t="25389"/>
          <a:stretch/>
        </p:blipFill>
        <p:spPr>
          <a:xfrm>
            <a:off x="9139955" y="4111864"/>
            <a:ext cx="335565" cy="246378"/>
          </a:xfrm>
          <a:prstGeom prst="rect">
            <a:avLst/>
          </a:prstGeom>
          <a:noFill/>
          <a:ln>
            <a:noFill/>
          </a:ln>
        </p:spPr>
      </p:pic>
      <p:pic>
        <p:nvPicPr>
          <p:cNvPr id="121" name="Google Shape;121;p20"/>
          <p:cNvPicPr preferRelativeResize="0">
            <a:picLocks noChangeAspect="1"/>
          </p:cNvPicPr>
          <p:nvPr/>
        </p:nvPicPr>
        <p:blipFill rotWithShape="1">
          <a:blip r:embed="rId12">
            <a:alphaModFix/>
          </a:blip>
          <a:srcRect t="25389"/>
          <a:stretch/>
        </p:blipFill>
        <p:spPr>
          <a:xfrm>
            <a:off x="9028375" y="4368739"/>
            <a:ext cx="335565" cy="246378"/>
          </a:xfrm>
          <a:prstGeom prst="rect">
            <a:avLst/>
          </a:prstGeom>
          <a:noFill/>
          <a:ln>
            <a:noFill/>
          </a:ln>
        </p:spPr>
      </p:pic>
      <p:pic>
        <p:nvPicPr>
          <p:cNvPr id="122" name="Google Shape;122;p20"/>
          <p:cNvPicPr preferRelativeResize="0">
            <a:picLocks noChangeAspect="1"/>
          </p:cNvPicPr>
          <p:nvPr/>
        </p:nvPicPr>
        <p:blipFill rotWithShape="1">
          <a:blip r:embed="rId12">
            <a:alphaModFix/>
          </a:blip>
          <a:srcRect t="25389"/>
          <a:stretch/>
        </p:blipFill>
        <p:spPr>
          <a:xfrm>
            <a:off x="9264554" y="4301080"/>
            <a:ext cx="335565" cy="246378"/>
          </a:xfrm>
          <a:prstGeom prst="rect">
            <a:avLst/>
          </a:prstGeom>
          <a:noFill/>
          <a:ln>
            <a:noFill/>
          </a:ln>
        </p:spPr>
      </p:pic>
      <p:pic>
        <p:nvPicPr>
          <p:cNvPr id="123" name="Google Shape;123;p20"/>
          <p:cNvPicPr preferRelativeResize="0">
            <a:picLocks noChangeAspect="1"/>
          </p:cNvPicPr>
          <p:nvPr/>
        </p:nvPicPr>
        <p:blipFill>
          <a:blip r:embed="rId21">
            <a:alphaModFix/>
          </a:blip>
          <a:stretch>
            <a:fillRect/>
          </a:stretch>
        </p:blipFill>
        <p:spPr>
          <a:xfrm>
            <a:off x="8902232" y="5522400"/>
            <a:ext cx="457200" cy="457200"/>
          </a:xfrm>
          <a:prstGeom prst="rect">
            <a:avLst/>
          </a:prstGeom>
          <a:noFill/>
          <a:ln>
            <a:noFill/>
          </a:ln>
        </p:spPr>
      </p:pic>
      <p:pic>
        <p:nvPicPr>
          <p:cNvPr id="124" name="Google Shape;124;p20"/>
          <p:cNvPicPr preferRelativeResize="0">
            <a:picLocks noChangeAspect="1"/>
          </p:cNvPicPr>
          <p:nvPr/>
        </p:nvPicPr>
        <p:blipFill>
          <a:blip r:embed="rId22">
            <a:alphaModFix/>
          </a:blip>
          <a:stretch>
            <a:fillRect/>
          </a:stretch>
        </p:blipFill>
        <p:spPr>
          <a:xfrm>
            <a:off x="9152132" y="6299676"/>
            <a:ext cx="457200" cy="457200"/>
          </a:xfrm>
          <a:prstGeom prst="rect">
            <a:avLst/>
          </a:prstGeom>
          <a:noFill/>
          <a:ln>
            <a:noFill/>
          </a:ln>
        </p:spPr>
      </p:pic>
      <p:pic>
        <p:nvPicPr>
          <p:cNvPr id="125" name="Google Shape;125;p20"/>
          <p:cNvPicPr preferRelativeResize="0">
            <a:picLocks noChangeAspect="1"/>
          </p:cNvPicPr>
          <p:nvPr/>
        </p:nvPicPr>
        <p:blipFill>
          <a:blip r:embed="rId23">
            <a:alphaModFix/>
          </a:blip>
          <a:stretch>
            <a:fillRect/>
          </a:stretch>
        </p:blipFill>
        <p:spPr>
          <a:xfrm>
            <a:off x="9123483" y="4762985"/>
            <a:ext cx="457200" cy="457212"/>
          </a:xfrm>
          <a:prstGeom prst="rect">
            <a:avLst/>
          </a:prstGeom>
          <a:noFill/>
          <a:ln>
            <a:noFill/>
          </a:ln>
        </p:spPr>
      </p:pic>
      <p:sp>
        <p:nvSpPr>
          <p:cNvPr id="126" name="Google Shape;126;p20"/>
          <p:cNvSpPr txBox="1"/>
          <p:nvPr/>
        </p:nvSpPr>
        <p:spPr>
          <a:xfrm>
            <a:off x="1697599" y="6667863"/>
            <a:ext cx="3032341" cy="583034"/>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chemeClr val="dk1"/>
              </a:buClr>
              <a:buSzPts val="1100"/>
              <a:buFont typeface="Arial"/>
              <a:buNone/>
            </a:pPr>
            <a:r>
              <a:rPr lang="en-US" sz="1100" i="1" dirty="0" err="1">
                <a:solidFill>
                  <a:srgbClr val="660066"/>
                </a:solidFill>
                <a:latin typeface="Open Sans"/>
                <a:ea typeface="Open Sans"/>
                <a:cs typeface="Open Sans"/>
                <a:sym typeface="Open Sans"/>
              </a:rPr>
              <a:t>Airbnb</a:t>
            </a:r>
            <a:r>
              <a:rPr lang="en-US" sz="1100" i="1" dirty="0">
                <a:solidFill>
                  <a:srgbClr val="660066"/>
                </a:solidFill>
                <a:latin typeface="Open Sans"/>
                <a:ea typeface="Open Sans"/>
                <a:cs typeface="Open Sans"/>
                <a:sym typeface="Open Sans"/>
              </a:rPr>
              <a:t> owns no hotel rooms, yet in 2018 had four million listings worldwide - more than the top five hotel brands combined.</a:t>
            </a:r>
            <a:endParaRPr sz="800" i="1" dirty="0">
              <a:solidFill>
                <a:srgbClr val="660066"/>
              </a:solidFill>
              <a:latin typeface="Open Sans"/>
              <a:ea typeface="Open Sans"/>
              <a:cs typeface="Open Sans"/>
              <a:sym typeface="Open Sans"/>
            </a:endParaRPr>
          </a:p>
        </p:txBody>
      </p:sp>
      <p:cxnSp>
        <p:nvCxnSpPr>
          <p:cNvPr id="127" name="Google Shape;127;p20"/>
          <p:cNvCxnSpPr/>
          <p:nvPr/>
        </p:nvCxnSpPr>
        <p:spPr>
          <a:xfrm>
            <a:off x="1619841" y="7258743"/>
            <a:ext cx="3240007" cy="0"/>
          </a:xfrm>
          <a:prstGeom prst="straightConnector1">
            <a:avLst/>
          </a:prstGeom>
          <a:noFill/>
          <a:ln w="9525" cap="flat" cmpd="sng">
            <a:solidFill>
              <a:srgbClr val="660066"/>
            </a:solidFill>
            <a:prstDash val="solid"/>
            <a:round/>
            <a:headEnd type="none" w="sm" len="sm"/>
            <a:tailEnd type="none" w="sm" len="sm"/>
          </a:ln>
        </p:spPr>
      </p:cxnSp>
      <p:cxnSp>
        <p:nvCxnSpPr>
          <p:cNvPr id="128" name="Google Shape;128;p20"/>
          <p:cNvCxnSpPr/>
          <p:nvPr/>
        </p:nvCxnSpPr>
        <p:spPr>
          <a:xfrm>
            <a:off x="1619841" y="6598488"/>
            <a:ext cx="3214090" cy="0"/>
          </a:xfrm>
          <a:prstGeom prst="straightConnector1">
            <a:avLst/>
          </a:prstGeom>
          <a:noFill/>
          <a:ln w="9525" cap="flat" cmpd="sng">
            <a:solidFill>
              <a:srgbClr val="660066"/>
            </a:solidFill>
            <a:prstDash val="solid"/>
            <a:round/>
            <a:headEnd type="none" w="sm" len="sm"/>
            <a:tailEnd type="none" w="sm" len="sm"/>
          </a:ln>
        </p:spPr>
      </p:cxnSp>
      <p:sp>
        <p:nvSpPr>
          <p:cNvPr id="2" name="TextBox 1"/>
          <p:cNvSpPr txBox="1"/>
          <p:nvPr/>
        </p:nvSpPr>
        <p:spPr>
          <a:xfrm>
            <a:off x="1619841" y="4795434"/>
            <a:ext cx="3309263" cy="1654299"/>
          </a:xfrm>
          <a:prstGeom prst="rect">
            <a:avLst/>
          </a:prstGeom>
          <a:noFill/>
        </p:spPr>
        <p:txBody>
          <a:bodyPr wrap="square" lIns="0" tIns="0" bIns="0" rtlCol="0">
            <a:spAutoFit/>
          </a:bodyPr>
          <a:lstStyle/>
          <a:p>
            <a:pPr>
              <a:spcAft>
                <a:spcPts val="900"/>
              </a:spcAft>
            </a:pPr>
            <a:r>
              <a:rPr lang="en-US" sz="1000" b="1" i="1" kern="900" spc="-20" dirty="0">
                <a:solidFill>
                  <a:srgbClr val="464749"/>
                </a:solidFill>
                <a:latin typeface="Open Sans"/>
                <a:cs typeface="Open Sans"/>
              </a:rPr>
              <a:t>Digital Assets</a:t>
            </a:r>
            <a:r>
              <a:rPr lang="en-US" sz="1000" kern="900" spc="-20" dirty="0">
                <a:solidFill>
                  <a:srgbClr val="464749"/>
                </a:solidFill>
                <a:latin typeface="Open Sans"/>
                <a:cs typeface="Open Sans"/>
              </a:rPr>
              <a:t> power exponential growth at cloud-based internet companies like </a:t>
            </a:r>
            <a:r>
              <a:rPr lang="en-US" sz="1000" b="1" kern="900" spc="-20" dirty="0">
                <a:solidFill>
                  <a:srgbClr val="464749"/>
                </a:solidFill>
                <a:latin typeface="Open Sans"/>
                <a:cs typeface="Open Sans"/>
              </a:rPr>
              <a:t>Google</a:t>
            </a:r>
            <a:r>
              <a:rPr lang="en-US" sz="1000" kern="900" spc="-20" dirty="0">
                <a:solidFill>
                  <a:srgbClr val="464749"/>
                </a:solidFill>
                <a:latin typeface="Open Sans"/>
                <a:cs typeface="Open Sans"/>
              </a:rPr>
              <a:t> and </a:t>
            </a:r>
            <a:r>
              <a:rPr lang="en-US" sz="1000" b="1" kern="900" spc="-20" dirty="0">
                <a:solidFill>
                  <a:srgbClr val="464749"/>
                </a:solidFill>
                <a:latin typeface="Open Sans"/>
                <a:cs typeface="Open Sans"/>
              </a:rPr>
              <a:t>Facebook</a:t>
            </a:r>
            <a:r>
              <a:rPr lang="en-US" sz="1000" kern="900" spc="-20" dirty="0">
                <a:solidFill>
                  <a:srgbClr val="464749"/>
                </a:solidFill>
                <a:latin typeface="Open Sans"/>
                <a:cs typeface="Open Sans"/>
              </a:rPr>
              <a:t>. </a:t>
            </a:r>
            <a:r>
              <a:rPr lang="en-US" sz="1000" i="1" kern="900" spc="-20" dirty="0">
                <a:solidFill>
                  <a:srgbClr val="464749"/>
                </a:solidFill>
                <a:latin typeface="Open Sans"/>
                <a:cs typeface="Open Sans"/>
              </a:rPr>
              <a:t>Digital Assets </a:t>
            </a:r>
            <a:r>
              <a:rPr lang="en-US" sz="1000" kern="900" spc="-20" dirty="0">
                <a:solidFill>
                  <a:srgbClr val="464749"/>
                </a:solidFill>
                <a:latin typeface="Open Sans"/>
                <a:cs typeface="Open Sans"/>
              </a:rPr>
              <a:t>are fast, easy and cheap to scale, almost free to distribute, and searchable - ideal building blocks.</a:t>
            </a:r>
          </a:p>
          <a:p>
            <a:pPr>
              <a:spcAft>
                <a:spcPts val="900"/>
              </a:spcAft>
            </a:pPr>
            <a:r>
              <a:rPr lang="en-US" sz="1000" kern="900" spc="-20" dirty="0">
                <a:solidFill>
                  <a:srgbClr val="464749"/>
                </a:solidFill>
                <a:latin typeface="Open Sans"/>
                <a:cs typeface="Open Sans"/>
              </a:rPr>
              <a:t>But how do </a:t>
            </a:r>
            <a:r>
              <a:rPr lang="en-US" sz="1000" b="1" i="1" kern="900" spc="-20" dirty="0">
                <a:solidFill>
                  <a:srgbClr val="464749"/>
                </a:solidFill>
                <a:latin typeface="Open Sans"/>
                <a:cs typeface="Open Sans"/>
              </a:rPr>
              <a:t>Physical Assets</a:t>
            </a:r>
            <a:r>
              <a:rPr lang="en-US" sz="1000" kern="900" spc="-20" dirty="0">
                <a:solidFill>
                  <a:srgbClr val="464749"/>
                </a:solidFill>
                <a:latin typeface="Open Sans"/>
                <a:cs typeface="Open Sans"/>
              </a:rPr>
              <a:t> play into the success of </a:t>
            </a:r>
            <a:r>
              <a:rPr lang="en-US" sz="1000" b="1" kern="900" spc="-20" dirty="0" err="1">
                <a:solidFill>
                  <a:srgbClr val="464749"/>
                </a:solidFill>
                <a:latin typeface="Open Sans"/>
                <a:cs typeface="Open Sans"/>
              </a:rPr>
              <a:t>Uber</a:t>
            </a:r>
            <a:r>
              <a:rPr lang="en-US" sz="1000" b="1" kern="900" spc="-20" dirty="0">
                <a:solidFill>
                  <a:srgbClr val="464749"/>
                </a:solidFill>
                <a:latin typeface="Open Sans"/>
                <a:cs typeface="Open Sans"/>
              </a:rPr>
              <a:t> </a:t>
            </a:r>
            <a:r>
              <a:rPr lang="en-US" sz="1000" kern="900" spc="-20" dirty="0">
                <a:solidFill>
                  <a:srgbClr val="464749"/>
                </a:solidFill>
                <a:latin typeface="Open Sans"/>
                <a:cs typeface="Open Sans"/>
              </a:rPr>
              <a:t>(est. 2009) and </a:t>
            </a:r>
            <a:r>
              <a:rPr lang="en-US" sz="1000" b="1" kern="900" spc="-20" dirty="0" err="1">
                <a:solidFill>
                  <a:srgbClr val="464749"/>
                </a:solidFill>
                <a:latin typeface="Open Sans"/>
                <a:cs typeface="Open Sans"/>
              </a:rPr>
              <a:t>Airbnb</a:t>
            </a:r>
            <a:r>
              <a:rPr lang="en-US" sz="1000" b="1" kern="900" spc="-20" dirty="0">
                <a:solidFill>
                  <a:srgbClr val="464749"/>
                </a:solidFill>
                <a:latin typeface="Open Sans"/>
                <a:cs typeface="Open Sans"/>
              </a:rPr>
              <a:t> </a:t>
            </a:r>
            <a:r>
              <a:rPr lang="en-US" sz="1000" kern="900" spc="-20" dirty="0">
                <a:solidFill>
                  <a:srgbClr val="464749"/>
                </a:solidFill>
                <a:latin typeface="Open Sans"/>
                <a:cs typeface="Open Sans"/>
              </a:rPr>
              <a:t>(est. 2008)? </a:t>
            </a:r>
            <a:r>
              <a:rPr lang="en-US" sz="1000" i="1" kern="900" spc="-20" dirty="0">
                <a:solidFill>
                  <a:srgbClr val="464749"/>
                </a:solidFill>
                <a:latin typeface="Open Sans"/>
                <a:cs typeface="Open Sans"/>
              </a:rPr>
              <a:t>Physical Assets</a:t>
            </a:r>
            <a:r>
              <a:rPr lang="en-US" sz="1000" kern="900" spc="-20" dirty="0">
                <a:solidFill>
                  <a:srgbClr val="464749"/>
                </a:solidFill>
                <a:latin typeface="Open Sans"/>
                <a:cs typeface="Open Sans"/>
              </a:rPr>
              <a:t> are nowhere near as fast, cheap or easy to scale (if at all). They are labor-intensive to search and find, and distribution is costly. So how </a:t>
            </a:r>
            <a:r>
              <a:rPr lang="en-US" sz="1000" i="1" kern="900" spc="-20" dirty="0">
                <a:solidFill>
                  <a:srgbClr val="464749"/>
                </a:solidFill>
                <a:latin typeface="Open Sans"/>
                <a:cs typeface="Open Sans"/>
              </a:rPr>
              <a:t>did</a:t>
            </a:r>
            <a:r>
              <a:rPr lang="en-US" sz="1000" kern="900" spc="-20" dirty="0">
                <a:solidFill>
                  <a:srgbClr val="464749"/>
                </a:solidFill>
                <a:latin typeface="Open Sans"/>
                <a:cs typeface="Open Sans"/>
              </a:rPr>
              <a:t> Uber and Airbnb leverage physical cars and rooms?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p:nvPr/>
        </p:nvSpPr>
        <p:spPr>
          <a:xfrm>
            <a:off x="5267329" y="1196692"/>
            <a:ext cx="4337271" cy="2303949"/>
          </a:xfrm>
          <a:prstGeom prst="rect">
            <a:avLst/>
          </a:prstGeom>
          <a:solidFill>
            <a:srgbClr val="660066">
              <a:alpha val="5000"/>
            </a:srgbClr>
          </a:solid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21"/>
          <p:cNvSpPr txBox="1"/>
          <p:nvPr/>
        </p:nvSpPr>
        <p:spPr>
          <a:xfrm>
            <a:off x="685800" y="532375"/>
            <a:ext cx="5665800" cy="215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b="1">
                <a:solidFill>
                  <a:srgbClr val="6D266E"/>
                </a:solidFill>
                <a:latin typeface="Open Sans"/>
                <a:ea typeface="Open Sans"/>
                <a:cs typeface="Open Sans"/>
                <a:sym typeface="Open Sans"/>
              </a:rPr>
              <a:t>Leveraged Assets - Implementing Leveraged Assets</a:t>
            </a:r>
            <a:endParaRPr>
              <a:solidFill>
                <a:srgbClr val="6D266E"/>
              </a:solidFill>
            </a:endParaRPr>
          </a:p>
        </p:txBody>
      </p:sp>
      <p:sp>
        <p:nvSpPr>
          <p:cNvPr id="137" name="Google Shape;137;p21"/>
          <p:cNvSpPr txBox="1"/>
          <p:nvPr/>
        </p:nvSpPr>
        <p:spPr>
          <a:xfrm>
            <a:off x="685800" y="1156350"/>
            <a:ext cx="4242900" cy="621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500"/>
              </a:spcAft>
              <a:buNone/>
            </a:pPr>
            <a:endParaRPr sz="1000">
              <a:solidFill>
                <a:srgbClr val="58595B"/>
              </a:solidFill>
              <a:latin typeface="Open Sans"/>
              <a:ea typeface="Open Sans"/>
              <a:cs typeface="Open Sans"/>
              <a:sym typeface="Open Sans"/>
            </a:endParaRPr>
          </a:p>
        </p:txBody>
      </p:sp>
      <p:sp>
        <p:nvSpPr>
          <p:cNvPr id="138" name="Google Shape;138;p21"/>
          <p:cNvSpPr txBox="1"/>
          <p:nvPr/>
        </p:nvSpPr>
        <p:spPr>
          <a:xfrm>
            <a:off x="1395371" y="7400217"/>
            <a:ext cx="8168100" cy="258600"/>
          </a:xfrm>
          <a:prstGeom prst="rect">
            <a:avLst/>
          </a:prstGeom>
          <a:noFill/>
          <a:ln>
            <a:noFill/>
          </a:ln>
        </p:spPr>
        <p:txBody>
          <a:bodyPr spcFirstLastPara="1" wrap="square" lIns="0" tIns="0" rIns="0" bIns="0" anchor="t" anchorCtr="0">
            <a:noAutofit/>
          </a:bodyPr>
          <a:lstStyle/>
          <a:p>
            <a:pPr marL="0" lvl="0" indent="0" rtl="0">
              <a:lnSpc>
                <a:spcPct val="114285"/>
              </a:lnSpc>
              <a:spcBef>
                <a:spcPts val="0"/>
              </a:spcBef>
              <a:spcAft>
                <a:spcPts val="0"/>
              </a:spcAft>
              <a:buClr>
                <a:schemeClr val="dk1"/>
              </a:buClr>
              <a:buSzPts val="700"/>
              <a:buFont typeface="Arial"/>
              <a:buNone/>
            </a:pPr>
            <a:r>
              <a:rPr lang="en-US" sz="700" dirty="0">
                <a:solidFill>
                  <a:srgbClr val="58595B"/>
                </a:solidFill>
                <a:latin typeface="Open Sans"/>
                <a:ea typeface="Open Sans"/>
                <a:cs typeface="Open Sans"/>
                <a:sym typeface="Open Sans"/>
              </a:rPr>
              <a:t>Work licensed under Creative Commons Attribution-</a:t>
            </a:r>
            <a:r>
              <a:rPr lang="en-US" sz="700" dirty="0" err="1">
                <a:solidFill>
                  <a:srgbClr val="58595B"/>
                </a:solidFill>
                <a:latin typeface="Open Sans"/>
                <a:ea typeface="Open Sans"/>
                <a:cs typeface="Open Sans"/>
                <a:sym typeface="Open Sans"/>
              </a:rPr>
              <a:t>NoDerivatives</a:t>
            </a:r>
            <a:r>
              <a:rPr lang="en-US" sz="700" dirty="0">
                <a:solidFill>
                  <a:srgbClr val="58595B"/>
                </a:solidFill>
                <a:latin typeface="Open Sans"/>
                <a:ea typeface="Open Sans"/>
                <a:cs typeface="Open Sans"/>
                <a:sym typeface="Open Sans"/>
              </a:rPr>
              <a:t> 4.0 International License. By Growth Institute Inc. For a copy of this license, http://</a:t>
            </a:r>
            <a:r>
              <a:rPr lang="en-US" sz="700" dirty="0" err="1">
                <a:solidFill>
                  <a:srgbClr val="58595B"/>
                </a:solidFill>
                <a:latin typeface="Open Sans"/>
                <a:ea typeface="Open Sans"/>
                <a:cs typeface="Open Sans"/>
                <a:sym typeface="Open Sans"/>
              </a:rPr>
              <a:t>creativecommons.org</a:t>
            </a:r>
            <a:r>
              <a:rPr lang="en-US" sz="700" dirty="0">
                <a:solidFill>
                  <a:srgbClr val="58595B"/>
                </a:solidFill>
                <a:latin typeface="Open Sans"/>
                <a:ea typeface="Open Sans"/>
                <a:cs typeface="Open Sans"/>
                <a:sym typeface="Open Sans"/>
              </a:rPr>
              <a:t>/licenses/by-</a:t>
            </a:r>
            <a:r>
              <a:rPr lang="en-US" sz="700" dirty="0" err="1">
                <a:solidFill>
                  <a:srgbClr val="58595B"/>
                </a:solidFill>
                <a:latin typeface="Open Sans"/>
                <a:ea typeface="Open Sans"/>
                <a:cs typeface="Open Sans"/>
                <a:sym typeface="Open Sans"/>
              </a:rPr>
              <a:t>nd</a:t>
            </a:r>
            <a:r>
              <a:rPr lang="en-US" sz="700" dirty="0">
                <a:solidFill>
                  <a:srgbClr val="58595B"/>
                </a:solidFill>
                <a:latin typeface="Open Sans"/>
                <a:ea typeface="Open Sans"/>
                <a:cs typeface="Open Sans"/>
                <a:sym typeface="Open Sans"/>
              </a:rPr>
              <a:t>/4.0/ </a:t>
            </a:r>
            <a:br>
              <a:rPr lang="en-US" sz="700" dirty="0">
                <a:solidFill>
                  <a:srgbClr val="58595B"/>
                </a:solidFill>
                <a:latin typeface="Open Sans"/>
                <a:ea typeface="Open Sans"/>
                <a:cs typeface="Open Sans"/>
                <a:sym typeface="Open Sans"/>
              </a:rPr>
            </a:br>
            <a:r>
              <a:rPr lang="en-US" sz="700" dirty="0">
                <a:solidFill>
                  <a:srgbClr val="58595B"/>
                </a:solidFill>
                <a:latin typeface="Open Sans"/>
                <a:ea typeface="Open Sans"/>
                <a:cs typeface="Open Sans"/>
                <a:sym typeface="Open Sans"/>
              </a:rPr>
              <a:t>Rev 1.0 2018-07-23  </a:t>
            </a:r>
            <a:r>
              <a:rPr lang="en-US" sz="700" b="1" dirty="0">
                <a:solidFill>
                  <a:srgbClr val="6D266E"/>
                </a:solidFill>
                <a:latin typeface="Open Sans"/>
                <a:ea typeface="Open Sans"/>
                <a:cs typeface="Open Sans"/>
                <a:sym typeface="Open Sans"/>
              </a:rPr>
              <a:t>TO LEARN HOW TO USE THIS TOOL, VISIT </a:t>
            </a:r>
            <a:r>
              <a:rPr lang="en-US" sz="700" b="1" dirty="0" err="1">
                <a:solidFill>
                  <a:srgbClr val="6D266E"/>
                </a:solidFill>
                <a:latin typeface="Open Sans"/>
                <a:ea typeface="Open Sans"/>
                <a:cs typeface="Open Sans"/>
                <a:sym typeface="Open Sans"/>
              </a:rPr>
              <a:t>www.growthinstitute.com</a:t>
            </a:r>
            <a:r>
              <a:rPr lang="en-US" sz="700" b="1" dirty="0">
                <a:solidFill>
                  <a:srgbClr val="6D266E"/>
                </a:solidFill>
                <a:latin typeface="Open Sans"/>
                <a:ea typeface="Open Sans"/>
                <a:cs typeface="Open Sans"/>
                <a:sym typeface="Open Sans"/>
              </a:rPr>
              <a:t>/</a:t>
            </a:r>
            <a:r>
              <a:rPr lang="en-US" sz="700" b="1" dirty="0" err="1">
                <a:solidFill>
                  <a:srgbClr val="6D266E"/>
                </a:solidFill>
                <a:latin typeface="Open Sans"/>
                <a:ea typeface="Open Sans"/>
                <a:cs typeface="Open Sans"/>
                <a:sym typeface="Open Sans"/>
              </a:rPr>
              <a:t>exo</a:t>
            </a:r>
            <a:endParaRPr sz="700" dirty="0">
              <a:solidFill>
                <a:srgbClr val="58595B"/>
              </a:solidFill>
              <a:latin typeface="Open Sans"/>
              <a:ea typeface="Open Sans"/>
              <a:cs typeface="Open Sans"/>
              <a:sym typeface="Open Sans"/>
            </a:endParaRPr>
          </a:p>
        </p:txBody>
      </p:sp>
      <p:sp>
        <p:nvSpPr>
          <p:cNvPr id="139" name="Google Shape;139;p21"/>
          <p:cNvSpPr txBox="1"/>
          <p:nvPr/>
        </p:nvSpPr>
        <p:spPr>
          <a:xfrm>
            <a:off x="5280425" y="6692927"/>
            <a:ext cx="4326141" cy="644970"/>
          </a:xfrm>
          <a:prstGeom prst="rect">
            <a:avLst/>
          </a:prstGeom>
          <a:noFill/>
          <a:ln>
            <a:noFill/>
          </a:ln>
        </p:spPr>
        <p:txBody>
          <a:bodyPr spcFirstLastPara="1" wrap="square" lIns="0" tIns="0" rIns="0" bIns="0" anchor="t" anchorCtr="0">
            <a:noAutofit/>
          </a:bodyPr>
          <a:lstStyle/>
          <a:p>
            <a:pPr marL="0" lvl="0" indent="0" rtl="0">
              <a:spcBef>
                <a:spcPts val="0"/>
              </a:spcBef>
              <a:spcAft>
                <a:spcPts val="900"/>
              </a:spcAft>
              <a:buClr>
                <a:srgbClr val="000000"/>
              </a:buClr>
              <a:buSzPts val="1100"/>
              <a:buFont typeface="Arial"/>
              <a:buNone/>
            </a:pPr>
            <a:r>
              <a:rPr lang="en-US" sz="750" kern="800" spc="-10" dirty="0">
                <a:solidFill>
                  <a:srgbClr val="58595B"/>
                </a:solidFill>
                <a:latin typeface="Open Sans"/>
                <a:ea typeface="Open Sans"/>
                <a:cs typeface="Open Sans"/>
                <a:sym typeface="Open Sans"/>
              </a:rPr>
              <a:t>*See </a:t>
            </a:r>
            <a:r>
              <a:rPr lang="en-US" sz="750" b="1" kern="800" spc="-10" dirty="0">
                <a:solidFill>
                  <a:srgbClr val="58595B"/>
                </a:solidFill>
                <a:latin typeface="Open Sans"/>
                <a:ea typeface="Open Sans"/>
                <a:cs typeface="Open Sans"/>
                <a:sym typeface="Open Sans"/>
              </a:rPr>
              <a:t>Chapter 3 - The Exponential Organization</a:t>
            </a:r>
            <a:r>
              <a:rPr lang="en-US" sz="750" kern="800" spc="-10" dirty="0">
                <a:solidFill>
                  <a:srgbClr val="58595B"/>
                </a:solidFill>
                <a:latin typeface="Open Sans"/>
                <a:ea typeface="Open Sans"/>
                <a:cs typeface="Open Sans"/>
                <a:sym typeface="Open Sans"/>
              </a:rPr>
              <a:t> in </a:t>
            </a:r>
            <a:r>
              <a:rPr lang="en-US" sz="750" b="1" i="1" kern="800" spc="-10" dirty="0">
                <a:solidFill>
                  <a:srgbClr val="58595B"/>
                </a:solidFill>
                <a:latin typeface="Open Sans"/>
                <a:ea typeface="Open Sans"/>
                <a:cs typeface="Open Sans"/>
                <a:sym typeface="Open Sans"/>
              </a:rPr>
              <a:t>Exponential Organizations </a:t>
            </a:r>
            <a:r>
              <a:rPr lang="en-US" sz="750" kern="800" spc="-10" dirty="0">
                <a:solidFill>
                  <a:srgbClr val="58595B"/>
                </a:solidFill>
                <a:latin typeface="Open Sans"/>
                <a:ea typeface="Open Sans"/>
                <a:cs typeface="Open Sans"/>
                <a:sym typeface="Open Sans"/>
              </a:rPr>
              <a:t>by Salim Ismail, Michael S. Malone &amp; Yuri van Geest. The Exponential Organizations Master Business Course is a part of the Growth Institute MBD Program. </a:t>
            </a:r>
            <a:br>
              <a:rPr lang="en-US" sz="750" kern="800" spc="-10" dirty="0">
                <a:solidFill>
                  <a:srgbClr val="58595B"/>
                </a:solidFill>
                <a:latin typeface="Open Sans"/>
                <a:ea typeface="Open Sans"/>
                <a:cs typeface="Open Sans"/>
                <a:sym typeface="Open Sans"/>
              </a:rPr>
            </a:br>
            <a:r>
              <a:rPr lang="en-US" sz="750" kern="800" spc="-10" dirty="0">
                <a:solidFill>
                  <a:srgbClr val="58595B"/>
                </a:solidFill>
                <a:latin typeface="Open Sans"/>
                <a:ea typeface="Open Sans"/>
                <a:cs typeface="Open Sans"/>
                <a:sym typeface="Open Sans"/>
              </a:rPr>
              <a:t>To learn more, visit </a:t>
            </a:r>
            <a:r>
              <a:rPr lang="en-US" sz="750" kern="800" spc="-10" dirty="0" err="1">
                <a:solidFill>
                  <a:srgbClr val="58595B"/>
                </a:solidFill>
                <a:latin typeface="Open Sans"/>
                <a:ea typeface="Open Sans"/>
                <a:cs typeface="Open Sans"/>
                <a:sym typeface="Open Sans"/>
              </a:rPr>
              <a:t>www.growthinstitute.com</a:t>
            </a:r>
            <a:r>
              <a:rPr lang="en-US" sz="750" kern="800" spc="-10" dirty="0">
                <a:solidFill>
                  <a:srgbClr val="58595B"/>
                </a:solidFill>
                <a:latin typeface="Open Sans"/>
                <a:ea typeface="Open Sans"/>
                <a:cs typeface="Open Sans"/>
                <a:sym typeface="Open Sans"/>
              </a:rPr>
              <a:t>/</a:t>
            </a:r>
            <a:r>
              <a:rPr lang="en-US" sz="750" kern="800" spc="-10" dirty="0" err="1">
                <a:solidFill>
                  <a:srgbClr val="58595B"/>
                </a:solidFill>
                <a:latin typeface="Open Sans"/>
                <a:ea typeface="Open Sans"/>
                <a:cs typeface="Open Sans"/>
                <a:sym typeface="Open Sans"/>
              </a:rPr>
              <a:t>exo</a:t>
            </a:r>
            <a:br>
              <a:rPr lang="en-US" sz="750" kern="800" spc="-10" dirty="0">
                <a:solidFill>
                  <a:srgbClr val="58595B"/>
                </a:solidFill>
                <a:latin typeface="Open Sans"/>
                <a:ea typeface="Open Sans"/>
                <a:cs typeface="Open Sans"/>
                <a:sym typeface="Open Sans"/>
              </a:rPr>
            </a:br>
            <a:r>
              <a:rPr lang="en-US" sz="750" kern="800" spc="-10" dirty="0">
                <a:solidFill>
                  <a:srgbClr val="6D266E"/>
                </a:solidFill>
                <a:latin typeface="Open Sans"/>
                <a:ea typeface="Open Sans"/>
                <a:cs typeface="Open Sans"/>
                <a:sym typeface="Open Sans"/>
              </a:rPr>
              <a:t>Share this tool - </a:t>
            </a:r>
            <a:r>
              <a:rPr lang="en-US" sz="750" kern="800" spc="-10" dirty="0" err="1">
                <a:solidFill>
                  <a:srgbClr val="6D266E"/>
                </a:solidFill>
                <a:latin typeface="Open Sans"/>
                <a:ea typeface="Open Sans"/>
                <a:cs typeface="Open Sans"/>
                <a:sym typeface="Open Sans"/>
              </a:rPr>
              <a:t>info.growthinstitute.com</a:t>
            </a:r>
            <a:r>
              <a:rPr lang="en-US" sz="750" kern="800" spc="-10" dirty="0">
                <a:solidFill>
                  <a:srgbClr val="6D266E"/>
                </a:solidFill>
                <a:latin typeface="Open Sans"/>
                <a:ea typeface="Open Sans"/>
                <a:cs typeface="Open Sans"/>
                <a:sym typeface="Open Sans"/>
              </a:rPr>
              <a:t>/leveraged-assets-tool</a:t>
            </a:r>
            <a:endParaRPr sz="750" kern="800" spc="-10" dirty="0">
              <a:solidFill>
                <a:srgbClr val="6D266E"/>
              </a:solidFill>
              <a:latin typeface="Open Sans"/>
              <a:ea typeface="Open Sans"/>
              <a:cs typeface="Open Sans"/>
              <a:sym typeface="Open Sans"/>
            </a:endParaRPr>
          </a:p>
        </p:txBody>
      </p:sp>
      <p:sp>
        <p:nvSpPr>
          <p:cNvPr id="140" name="Google Shape;140;p21"/>
          <p:cNvSpPr txBox="1"/>
          <p:nvPr/>
        </p:nvSpPr>
        <p:spPr>
          <a:xfrm>
            <a:off x="685800" y="1202440"/>
            <a:ext cx="4242900" cy="6137260"/>
          </a:xfrm>
          <a:prstGeom prst="rect">
            <a:avLst/>
          </a:prstGeom>
          <a:noFill/>
          <a:ln>
            <a:noFill/>
          </a:ln>
        </p:spPr>
        <p:txBody>
          <a:bodyPr spcFirstLastPara="1" wrap="square" lIns="0" tIns="0" rIns="0" bIns="0" anchor="t" anchorCtr="0">
            <a:noAutofit/>
          </a:bodyPr>
          <a:lstStyle/>
          <a:p>
            <a:pPr marL="0" marR="0" lvl="0" indent="0" algn="l" rtl="0">
              <a:lnSpc>
                <a:spcPct val="100000"/>
              </a:lnSpc>
              <a:spcAft>
                <a:spcPts val="825"/>
              </a:spcAft>
              <a:buClr>
                <a:srgbClr val="000000"/>
              </a:buClr>
              <a:buSzPts val="1100"/>
              <a:buFont typeface="Arial"/>
              <a:buNone/>
            </a:pPr>
            <a:r>
              <a:rPr lang="en-US" sz="1100" b="1" kern="900" spc="-20" dirty="0">
                <a:solidFill>
                  <a:srgbClr val="6D266E"/>
                </a:solidFill>
                <a:latin typeface="Open Sans"/>
                <a:ea typeface="Open Sans"/>
                <a:cs typeface="Open Sans"/>
                <a:sym typeface="Open Sans"/>
              </a:rPr>
              <a:t>Implementing Leveraged Assets</a:t>
            </a:r>
            <a:endParaRPr sz="1100" b="0" i="0" u="none" strike="noStrike" kern="900" cap="none" spc="-20" dirty="0">
              <a:solidFill>
                <a:srgbClr val="58595B"/>
              </a:solidFill>
              <a:latin typeface="Open Sans"/>
              <a:ea typeface="Open Sans"/>
              <a:cs typeface="Open Sans"/>
              <a:sym typeface="Open Sans"/>
            </a:endParaRPr>
          </a:p>
          <a:p>
            <a:pPr marL="0" marR="0" lvl="0" indent="0" algn="l" rtl="0">
              <a:lnSpc>
                <a:spcPct val="100000"/>
              </a:lnSpc>
              <a:spcAft>
                <a:spcPts val="825"/>
              </a:spcAft>
              <a:buNone/>
            </a:pPr>
            <a:r>
              <a:rPr lang="en-US" sz="1000" b="1" kern="900" spc="-20" dirty="0">
                <a:solidFill>
                  <a:srgbClr val="58595B"/>
                </a:solidFill>
                <a:latin typeface="Open Sans"/>
                <a:ea typeface="Open Sans"/>
                <a:cs typeface="Open Sans"/>
                <a:sym typeface="Open Sans"/>
              </a:rPr>
              <a:t>ExO for Existing Organizations</a:t>
            </a:r>
            <a:endParaRPr sz="1000" b="1" kern="900" spc="-20" dirty="0">
              <a:solidFill>
                <a:srgbClr val="58595B"/>
              </a:solidFill>
              <a:latin typeface="Open Sans"/>
              <a:ea typeface="Open Sans"/>
              <a:cs typeface="Open Sans"/>
              <a:sym typeface="Open Sans"/>
            </a:endParaRPr>
          </a:p>
          <a:p>
            <a:pPr marL="171450" marR="0" lvl="0" indent="-171450" algn="l" rtl="0">
              <a:lnSpc>
                <a:spcPct val="100000"/>
              </a:lnSpc>
              <a:spcAft>
                <a:spcPts val="850"/>
              </a:spcAft>
              <a:buClr>
                <a:srgbClr val="58595B"/>
              </a:buClr>
              <a:buSzPts val="1000"/>
              <a:buFont typeface="Arial"/>
              <a:buChar char="•"/>
            </a:pPr>
            <a:r>
              <a:rPr lang="en-US" sz="1000" kern="900" spc="-20" dirty="0">
                <a:solidFill>
                  <a:srgbClr val="58595B"/>
                </a:solidFill>
                <a:latin typeface="Open Sans"/>
                <a:ea typeface="Open Sans"/>
                <a:cs typeface="Open Sans"/>
                <a:sym typeface="Open Sans"/>
              </a:rPr>
              <a:t>What assets could you shift from your books that would make a difference to your fixed and variable costs, valuation or tax structure? </a:t>
            </a:r>
            <a:endParaRPr sz="1000" kern="900" spc="-20" dirty="0">
              <a:solidFill>
                <a:srgbClr val="58595B"/>
              </a:solidFill>
              <a:latin typeface="Open Sans"/>
              <a:ea typeface="Open Sans"/>
              <a:cs typeface="Open Sans"/>
              <a:sym typeface="Open Sans"/>
            </a:endParaRPr>
          </a:p>
          <a:p>
            <a:pPr marL="171450" marR="0" lvl="0" indent="-171450" algn="l" rtl="0">
              <a:lnSpc>
                <a:spcPct val="100000"/>
              </a:lnSpc>
              <a:spcAft>
                <a:spcPts val="850"/>
              </a:spcAft>
              <a:buClr>
                <a:srgbClr val="58595B"/>
              </a:buClr>
              <a:buSzPts val="1000"/>
              <a:buFont typeface="Arial"/>
              <a:buChar char="•"/>
            </a:pPr>
            <a:r>
              <a:rPr lang="en-US" sz="1000" kern="900" spc="-20" dirty="0">
                <a:solidFill>
                  <a:srgbClr val="58595B"/>
                </a:solidFill>
                <a:latin typeface="Open Sans"/>
                <a:ea typeface="Open Sans"/>
                <a:cs typeface="Open Sans"/>
                <a:sym typeface="Open Sans"/>
              </a:rPr>
              <a:t>Optimize who owns what in your value stream, and who finances it. Do you have assets customers could leverage, or vice versa?</a:t>
            </a:r>
            <a:endParaRPr sz="1000" kern="900" spc="-20" dirty="0">
              <a:solidFill>
                <a:srgbClr val="58595B"/>
              </a:solidFill>
              <a:latin typeface="Open Sans"/>
              <a:ea typeface="Open Sans"/>
              <a:cs typeface="Open Sans"/>
              <a:sym typeface="Open Sans"/>
            </a:endParaRPr>
          </a:p>
          <a:p>
            <a:pPr marL="171450" marR="0" lvl="0" indent="-171450" algn="l" rtl="0">
              <a:lnSpc>
                <a:spcPct val="100000"/>
              </a:lnSpc>
              <a:spcAft>
                <a:spcPts val="850"/>
              </a:spcAft>
              <a:buClr>
                <a:srgbClr val="58595B"/>
              </a:buClr>
              <a:buSzPts val="1000"/>
              <a:buFont typeface="Open Sans"/>
              <a:buChar char="•"/>
            </a:pPr>
            <a:r>
              <a:rPr lang="en-US" sz="1000" kern="900" spc="-20" dirty="0">
                <a:solidFill>
                  <a:srgbClr val="58595B"/>
                </a:solidFill>
                <a:latin typeface="Open Sans"/>
                <a:ea typeface="Open Sans"/>
                <a:cs typeface="Open Sans"/>
                <a:sym typeface="Open Sans"/>
              </a:rPr>
              <a:t>Where could your physical assets be information-enabled? </a:t>
            </a:r>
            <a:r>
              <a:rPr lang="en-US" sz="1000" kern="900" spc="-20" dirty="0" err="1">
                <a:solidFill>
                  <a:srgbClr val="58595B"/>
                </a:solidFill>
                <a:latin typeface="Open Sans"/>
                <a:ea typeface="Open Sans"/>
                <a:cs typeface="Open Sans"/>
                <a:sym typeface="Open Sans"/>
              </a:rPr>
              <a:t>E.g</a:t>
            </a:r>
            <a:r>
              <a:rPr lang="en-US" sz="1000" kern="900" spc="-20" dirty="0">
                <a:solidFill>
                  <a:srgbClr val="58595B"/>
                </a:solidFill>
                <a:latin typeface="Open Sans"/>
                <a:ea typeface="Open Sans"/>
                <a:cs typeface="Open Sans"/>
                <a:sym typeface="Open Sans"/>
              </a:rPr>
              <a:t> Smart warehousing on-demand that tracks </a:t>
            </a:r>
            <a:r>
              <a:rPr lang="en-US" sz="1000" i="1" kern="900" spc="-20" dirty="0">
                <a:solidFill>
                  <a:srgbClr val="58595B"/>
                </a:solidFill>
                <a:latin typeface="Open Sans"/>
                <a:ea typeface="Open Sans"/>
                <a:cs typeface="Open Sans"/>
                <a:sym typeface="Open Sans"/>
              </a:rPr>
              <a:t>your</a:t>
            </a:r>
            <a:r>
              <a:rPr lang="en-US" sz="1000" kern="900" spc="-20" dirty="0">
                <a:solidFill>
                  <a:srgbClr val="58595B"/>
                </a:solidFill>
                <a:latin typeface="Open Sans"/>
                <a:ea typeface="Open Sans"/>
                <a:cs typeface="Open Sans"/>
                <a:sym typeface="Open Sans"/>
              </a:rPr>
              <a:t> inventory via </a:t>
            </a:r>
            <a:r>
              <a:rPr lang="en-US" sz="1000" kern="900" spc="-20" dirty="0" err="1">
                <a:solidFill>
                  <a:srgbClr val="58595B"/>
                </a:solidFill>
                <a:latin typeface="Open Sans"/>
                <a:ea typeface="Open Sans"/>
                <a:cs typeface="Open Sans"/>
                <a:sym typeface="Open Sans"/>
              </a:rPr>
              <a:t>IoT</a:t>
            </a:r>
            <a:r>
              <a:rPr lang="en-US" sz="1000" kern="900" spc="-20" dirty="0">
                <a:solidFill>
                  <a:srgbClr val="58595B"/>
                </a:solidFill>
                <a:latin typeface="Open Sans"/>
                <a:ea typeface="Open Sans"/>
                <a:cs typeface="Open Sans"/>
                <a:sym typeface="Open Sans"/>
              </a:rPr>
              <a:t> in a shared warehouse space.</a:t>
            </a:r>
            <a:endParaRPr sz="1000" kern="900" spc="-20" dirty="0">
              <a:solidFill>
                <a:srgbClr val="58595B"/>
              </a:solidFill>
              <a:latin typeface="Open Sans"/>
              <a:ea typeface="Open Sans"/>
              <a:cs typeface="Open Sans"/>
              <a:sym typeface="Open Sans"/>
            </a:endParaRPr>
          </a:p>
          <a:p>
            <a:pPr marL="171450" marR="0" lvl="0" indent="-171450" algn="l" rtl="0">
              <a:lnSpc>
                <a:spcPct val="100000"/>
              </a:lnSpc>
              <a:spcAft>
                <a:spcPts val="850"/>
              </a:spcAft>
              <a:buClr>
                <a:srgbClr val="58595B"/>
              </a:buClr>
              <a:buSzPts val="1000"/>
              <a:buFont typeface="Open Sans"/>
              <a:buChar char="•"/>
            </a:pPr>
            <a:r>
              <a:rPr lang="en-US" sz="1000" kern="900" spc="-20" dirty="0">
                <a:solidFill>
                  <a:srgbClr val="58595B"/>
                </a:solidFill>
                <a:latin typeface="Open Sans"/>
                <a:ea typeface="Open Sans"/>
                <a:cs typeface="Open Sans"/>
                <a:sym typeface="Open Sans"/>
              </a:rPr>
              <a:t>What assets (know-how, information or physical stuff) belonging to others, could you  tap into? e.g. Smart Cities programs leverage data from traffic infrastructure and other Open Gov sources to improve access and mobility in their region.</a:t>
            </a:r>
            <a:endParaRPr sz="1000" kern="900" spc="-20" dirty="0">
              <a:solidFill>
                <a:srgbClr val="58595B"/>
              </a:solidFill>
              <a:latin typeface="Open Sans"/>
              <a:ea typeface="Open Sans"/>
              <a:cs typeface="Open Sans"/>
              <a:sym typeface="Open Sans"/>
            </a:endParaRPr>
          </a:p>
          <a:p>
            <a:pPr marL="0" marR="0" lvl="0" indent="0" algn="l" rtl="0">
              <a:lnSpc>
                <a:spcPct val="100000"/>
              </a:lnSpc>
              <a:spcAft>
                <a:spcPts val="825"/>
              </a:spcAft>
              <a:buNone/>
            </a:pPr>
            <a:r>
              <a:rPr lang="en-US" sz="1000" b="1" kern="900" spc="-20" dirty="0">
                <a:solidFill>
                  <a:srgbClr val="58595B"/>
                </a:solidFill>
                <a:latin typeface="Open Sans"/>
                <a:ea typeface="Open Sans"/>
                <a:cs typeface="Open Sans"/>
                <a:sym typeface="Open Sans"/>
              </a:rPr>
              <a:t>ExO for Startups</a:t>
            </a:r>
            <a:endParaRPr sz="1000" b="1" kern="900" spc="-20" dirty="0">
              <a:solidFill>
                <a:srgbClr val="58595B"/>
              </a:solidFill>
              <a:latin typeface="Open Sans"/>
              <a:ea typeface="Open Sans"/>
              <a:cs typeface="Open Sans"/>
              <a:sym typeface="Open Sans"/>
            </a:endParaRPr>
          </a:p>
          <a:p>
            <a:pPr marL="171450" marR="0" lvl="0" indent="-171450" algn="l" rtl="0">
              <a:lnSpc>
                <a:spcPct val="100000"/>
              </a:lnSpc>
              <a:spcAft>
                <a:spcPts val="850"/>
              </a:spcAft>
              <a:buClr>
                <a:srgbClr val="58595B"/>
              </a:buClr>
              <a:buSzPts val="1000"/>
              <a:buFont typeface="Open Sans"/>
              <a:buChar char="•"/>
            </a:pPr>
            <a:r>
              <a:rPr lang="en-US" sz="1000" kern="900" spc="-20" dirty="0">
                <a:solidFill>
                  <a:srgbClr val="58595B"/>
                </a:solidFill>
                <a:latin typeface="Open Sans"/>
                <a:ea typeface="Open Sans"/>
                <a:cs typeface="Open Sans"/>
                <a:sym typeface="Open Sans"/>
              </a:rPr>
              <a:t>Think through your MTP and your business model, consider what assets are in surplus, recently information-enabled, or both. Probe for </a:t>
            </a:r>
            <a:r>
              <a:rPr lang="en-US" sz="1000" kern="900" spc="-20" dirty="0" err="1">
                <a:solidFill>
                  <a:srgbClr val="58595B"/>
                </a:solidFill>
                <a:latin typeface="Open Sans"/>
                <a:ea typeface="Open Sans"/>
                <a:cs typeface="Open Sans"/>
                <a:sym typeface="Open Sans"/>
              </a:rPr>
              <a:t>Airbnb</a:t>
            </a:r>
            <a:r>
              <a:rPr lang="en-US" sz="1000" kern="900" spc="-20" dirty="0">
                <a:solidFill>
                  <a:srgbClr val="58595B"/>
                </a:solidFill>
                <a:latin typeface="Open Sans"/>
                <a:ea typeface="Open Sans"/>
                <a:cs typeface="Open Sans"/>
                <a:sym typeface="Open Sans"/>
              </a:rPr>
              <a:t>-like opportunities to create a platform or ecosystem.</a:t>
            </a:r>
            <a:endParaRPr sz="1000" kern="900" spc="-20" dirty="0">
              <a:solidFill>
                <a:srgbClr val="58595B"/>
              </a:solidFill>
              <a:latin typeface="Open Sans"/>
              <a:ea typeface="Open Sans"/>
              <a:cs typeface="Open Sans"/>
              <a:sym typeface="Open Sans"/>
            </a:endParaRPr>
          </a:p>
          <a:p>
            <a:pPr marL="171450" marR="0" lvl="0" indent="-171450" algn="l" rtl="0">
              <a:lnSpc>
                <a:spcPct val="100000"/>
              </a:lnSpc>
              <a:spcAft>
                <a:spcPts val="850"/>
              </a:spcAft>
              <a:buClr>
                <a:srgbClr val="58595B"/>
              </a:buClr>
              <a:buSzPts val="1000"/>
              <a:buFont typeface="Open Sans"/>
              <a:buChar char="•"/>
            </a:pPr>
            <a:r>
              <a:rPr lang="en-US" sz="1000" kern="900" spc="-20" dirty="0">
                <a:solidFill>
                  <a:srgbClr val="58595B"/>
                </a:solidFill>
                <a:latin typeface="Open Sans"/>
                <a:ea typeface="Open Sans"/>
                <a:cs typeface="Open Sans"/>
                <a:sym typeface="Open Sans"/>
              </a:rPr>
              <a:t>From the start, operate as lean as possible. Leverage everywhere you can. e.g. Amazon Web Services; outsourced accounting and finance. If your team isn’t co-located, work from home and use Social Technologies. Take f2f meetings at  </a:t>
            </a:r>
            <a:r>
              <a:rPr lang="en-US" sz="1000" kern="900" spc="-20" dirty="0" err="1">
                <a:solidFill>
                  <a:srgbClr val="58595B"/>
                </a:solidFill>
                <a:latin typeface="Open Sans"/>
                <a:ea typeface="Open Sans"/>
                <a:cs typeface="Open Sans"/>
                <a:sym typeface="Open Sans"/>
              </a:rPr>
              <a:t>WeWork</a:t>
            </a:r>
            <a:r>
              <a:rPr lang="en-US" sz="1000" kern="900" spc="-20" dirty="0">
                <a:solidFill>
                  <a:srgbClr val="58595B"/>
                </a:solidFill>
                <a:latin typeface="Open Sans"/>
                <a:ea typeface="Open Sans"/>
                <a:cs typeface="Open Sans"/>
                <a:sym typeface="Open Sans"/>
              </a:rPr>
              <a:t>, or even Starbucks.</a:t>
            </a:r>
            <a:endParaRPr sz="1000" kern="900" spc="-20" dirty="0">
              <a:solidFill>
                <a:srgbClr val="58595B"/>
              </a:solidFill>
              <a:latin typeface="Open Sans"/>
              <a:ea typeface="Open Sans"/>
              <a:cs typeface="Open Sans"/>
              <a:sym typeface="Open Sans"/>
            </a:endParaRPr>
          </a:p>
          <a:p>
            <a:pPr marL="0" lvl="0" indent="0" rtl="0">
              <a:spcAft>
                <a:spcPts val="825"/>
              </a:spcAft>
              <a:buNone/>
            </a:pPr>
            <a:r>
              <a:rPr lang="en-US" sz="1100" b="1" kern="900" spc="-20" dirty="0">
                <a:solidFill>
                  <a:srgbClr val="6D266E"/>
                </a:solidFill>
                <a:latin typeface="Open Sans"/>
                <a:ea typeface="Open Sans"/>
                <a:cs typeface="Open Sans"/>
                <a:sym typeface="Open Sans"/>
              </a:rPr>
              <a:t>Tips and Considerations</a:t>
            </a:r>
            <a:endParaRPr sz="1100" kern="900" spc="-20" dirty="0">
              <a:solidFill>
                <a:srgbClr val="58595B"/>
              </a:solidFill>
              <a:latin typeface="Open Sans"/>
              <a:ea typeface="Open Sans"/>
              <a:cs typeface="Open Sans"/>
              <a:sym typeface="Open Sans"/>
            </a:endParaRPr>
          </a:p>
          <a:p>
            <a:pPr marL="171450" lvl="0" indent="-171450" rtl="0">
              <a:spcAft>
                <a:spcPts val="850"/>
              </a:spcAft>
              <a:buClr>
                <a:srgbClr val="58595B"/>
              </a:buClr>
              <a:buSzPts val="1000"/>
              <a:buFont typeface="Arial"/>
              <a:buChar char="•"/>
            </a:pPr>
            <a:r>
              <a:rPr lang="en-US" sz="1000" kern="900" spc="-20" dirty="0">
                <a:solidFill>
                  <a:srgbClr val="58595B"/>
                </a:solidFill>
                <a:latin typeface="Open Sans"/>
                <a:ea typeface="Open Sans"/>
                <a:cs typeface="Open Sans"/>
                <a:sym typeface="Open Sans"/>
              </a:rPr>
              <a:t>See </a:t>
            </a:r>
            <a:r>
              <a:rPr lang="en-US" sz="1000" u="sng" kern="900" spc="-20" dirty="0">
                <a:solidFill>
                  <a:schemeClr val="hlink"/>
                </a:solidFill>
                <a:latin typeface="Open Sans"/>
                <a:ea typeface="Open Sans"/>
                <a:cs typeface="Open Sans"/>
                <a:sym typeface="Open Sans"/>
                <a:hlinkClick r:id="rId3"/>
              </a:rPr>
              <a:t>Staff-on-Demand</a:t>
            </a:r>
            <a:r>
              <a:rPr lang="en-US" sz="1000" kern="900" spc="-20" dirty="0">
                <a:solidFill>
                  <a:srgbClr val="58595B"/>
                </a:solidFill>
                <a:latin typeface="Open Sans"/>
                <a:ea typeface="Open Sans"/>
                <a:cs typeface="Open Sans"/>
                <a:sym typeface="Open Sans"/>
              </a:rPr>
              <a:t>, </a:t>
            </a:r>
            <a:r>
              <a:rPr lang="en-US" sz="1000" u="sng" kern="900" spc="-20" dirty="0">
                <a:solidFill>
                  <a:schemeClr val="hlink"/>
                </a:solidFill>
                <a:latin typeface="Open Sans"/>
                <a:ea typeface="Open Sans"/>
                <a:cs typeface="Open Sans"/>
                <a:sym typeface="Open Sans"/>
                <a:hlinkClick r:id="rId4"/>
              </a:rPr>
              <a:t>Community and Crowd</a:t>
            </a:r>
            <a:r>
              <a:rPr lang="en-US" sz="1000" kern="900" spc="-20" dirty="0">
                <a:solidFill>
                  <a:srgbClr val="58595B"/>
                </a:solidFill>
                <a:latin typeface="Open Sans"/>
                <a:ea typeface="Open Sans"/>
                <a:cs typeface="Open Sans"/>
                <a:sym typeface="Open Sans"/>
              </a:rPr>
              <a:t> and </a:t>
            </a:r>
            <a:r>
              <a:rPr lang="en-US" sz="1000" u="sng" kern="900" spc="-20" dirty="0">
                <a:solidFill>
                  <a:schemeClr val="hlink"/>
                </a:solidFill>
                <a:latin typeface="Open Sans"/>
                <a:ea typeface="Open Sans"/>
                <a:cs typeface="Open Sans"/>
                <a:sym typeface="Open Sans"/>
                <a:hlinkClick r:id="rId5"/>
              </a:rPr>
              <a:t>Engagement</a:t>
            </a:r>
            <a:r>
              <a:rPr lang="en-US" sz="1000" kern="900" spc="-20" dirty="0">
                <a:solidFill>
                  <a:srgbClr val="58595B"/>
                </a:solidFill>
                <a:latin typeface="Open Sans"/>
                <a:ea typeface="Open Sans"/>
                <a:cs typeface="Open Sans"/>
                <a:sym typeface="Open Sans"/>
              </a:rPr>
              <a:t> for tips on leveraging people resources.</a:t>
            </a:r>
            <a:endParaRPr sz="1000" kern="900" spc="-20" dirty="0">
              <a:solidFill>
                <a:srgbClr val="58595B"/>
              </a:solidFill>
              <a:latin typeface="Open Sans"/>
              <a:ea typeface="Open Sans"/>
              <a:cs typeface="Open Sans"/>
              <a:sym typeface="Open Sans"/>
            </a:endParaRPr>
          </a:p>
          <a:p>
            <a:pPr marL="171450" lvl="0" indent="-171450" rtl="0">
              <a:spcAft>
                <a:spcPts val="850"/>
              </a:spcAft>
              <a:buClr>
                <a:srgbClr val="58595B"/>
              </a:buClr>
              <a:buSzPts val="1000"/>
              <a:buFont typeface="Arial"/>
              <a:buChar char="•"/>
            </a:pPr>
            <a:r>
              <a:rPr lang="en-US" sz="1000" kern="900" spc="-20" dirty="0">
                <a:solidFill>
                  <a:srgbClr val="58595B"/>
                </a:solidFill>
                <a:latin typeface="Open Sans"/>
                <a:ea typeface="Open Sans"/>
                <a:cs typeface="Open Sans"/>
                <a:sym typeface="Open Sans"/>
              </a:rPr>
              <a:t>When leveraging other people's assets, measure and monitor the producers / owners and assets for early warning of issues and to ensure service levels.</a:t>
            </a:r>
            <a:endParaRPr sz="1000" kern="900" spc="-20" dirty="0">
              <a:solidFill>
                <a:srgbClr val="58595B"/>
              </a:solidFill>
              <a:latin typeface="Open Sans"/>
              <a:ea typeface="Open Sans"/>
              <a:cs typeface="Open Sans"/>
              <a:sym typeface="Open Sans"/>
            </a:endParaRPr>
          </a:p>
          <a:p>
            <a:pPr marL="171450" lvl="0" indent="-171450" rtl="0">
              <a:spcAft>
                <a:spcPts val="850"/>
              </a:spcAft>
              <a:buClr>
                <a:srgbClr val="58595B"/>
              </a:buClr>
              <a:buSzPts val="1000"/>
              <a:buFont typeface="Open Sans"/>
              <a:buChar char="•"/>
            </a:pPr>
            <a:r>
              <a:rPr lang="en-US" sz="1000" kern="900" spc="-20" dirty="0">
                <a:solidFill>
                  <a:srgbClr val="58595B"/>
                </a:solidFill>
                <a:latin typeface="Open Sans"/>
                <a:ea typeface="Open Sans"/>
                <a:cs typeface="Open Sans"/>
                <a:sym typeface="Open Sans"/>
              </a:rPr>
              <a:t>Choose wisely what you do and don’t leverage.  Apple can leverage its core process of manufacturing because it manages the outsourced process to achieve desired product quality. It can then focus on innovation, design, engineering and the overall user experience.</a:t>
            </a:r>
            <a:endParaRPr sz="1000" kern="900" spc="-20" dirty="0">
              <a:solidFill>
                <a:srgbClr val="58595B"/>
              </a:solidFill>
              <a:latin typeface="Open Sans"/>
              <a:ea typeface="Open Sans"/>
              <a:cs typeface="Open Sans"/>
              <a:sym typeface="Open Sans"/>
            </a:endParaRPr>
          </a:p>
        </p:txBody>
      </p:sp>
      <p:sp>
        <p:nvSpPr>
          <p:cNvPr id="141" name="Google Shape;141;p21"/>
          <p:cNvSpPr txBox="1"/>
          <p:nvPr/>
        </p:nvSpPr>
        <p:spPr>
          <a:xfrm>
            <a:off x="5259188" y="3659565"/>
            <a:ext cx="4339237" cy="2932837"/>
          </a:xfrm>
          <a:prstGeom prst="rect">
            <a:avLst/>
          </a:prstGeom>
          <a:noFill/>
          <a:ln>
            <a:noFill/>
          </a:ln>
        </p:spPr>
        <p:txBody>
          <a:bodyPr spcFirstLastPara="1" wrap="square" lIns="0" tIns="0" rIns="0" bIns="0" anchor="t" anchorCtr="0">
            <a:noAutofit/>
          </a:bodyPr>
          <a:lstStyle/>
          <a:p>
            <a:pPr marL="0" marR="0" lvl="0" indent="0" algn="l" rtl="0">
              <a:lnSpc>
                <a:spcPct val="100000"/>
              </a:lnSpc>
              <a:spcAft>
                <a:spcPts val="800"/>
              </a:spcAft>
              <a:buClr>
                <a:srgbClr val="000000"/>
              </a:buClr>
              <a:buSzPts val="1100"/>
              <a:buFont typeface="Arial"/>
              <a:buNone/>
            </a:pPr>
            <a:r>
              <a:rPr lang="en-US" sz="1100" b="1" kern="900" spc="-10" dirty="0">
                <a:solidFill>
                  <a:srgbClr val="6D266E"/>
                </a:solidFill>
                <a:latin typeface="Open Sans"/>
                <a:ea typeface="Open Sans"/>
                <a:cs typeface="Open Sans"/>
                <a:sym typeface="Open Sans"/>
              </a:rPr>
              <a:t>Checklist for Success - Information-Enabled Physical Assets</a:t>
            </a:r>
            <a:endParaRPr sz="1100" b="0" i="0" u="none" strike="noStrike" kern="900" cap="none" spc="-1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Open Sans"/>
              <a:buChar char="❏"/>
            </a:pPr>
            <a:r>
              <a:rPr lang="en-US" sz="1000" b="1" kern="900" spc="-10" dirty="0">
                <a:solidFill>
                  <a:srgbClr val="58595B"/>
                </a:solidFill>
                <a:latin typeface="Open Sans"/>
                <a:ea typeface="Open Sans"/>
                <a:cs typeface="Open Sans"/>
                <a:sym typeface="Open Sans"/>
              </a:rPr>
              <a:t>Sufficient Surplus of Physical Assets </a:t>
            </a:r>
            <a:r>
              <a:rPr lang="en-US" sz="1000" kern="900" spc="-10" dirty="0">
                <a:solidFill>
                  <a:srgbClr val="58595B"/>
                </a:solidFill>
                <a:latin typeface="Open Sans"/>
                <a:ea typeface="Open Sans"/>
                <a:cs typeface="Open Sans"/>
                <a:sym typeface="Open Sans"/>
              </a:rPr>
              <a:t>- Is the surplus sufficient to launch and sustain exponential growth? Is more being created? Do the trends indicate supply growing, maintaining or declining?</a:t>
            </a:r>
            <a:endParaRPr sz="1000" kern="900" spc="-1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Open Sans"/>
              <a:buChar char="❏"/>
            </a:pPr>
            <a:r>
              <a:rPr lang="en-US" sz="1000" b="1" kern="900" spc="-10" dirty="0">
                <a:solidFill>
                  <a:srgbClr val="58595B"/>
                </a:solidFill>
                <a:latin typeface="Open Sans"/>
                <a:ea typeface="Open Sans"/>
                <a:cs typeface="Open Sans"/>
                <a:sym typeface="Open Sans"/>
              </a:rPr>
              <a:t>Sufficient Consumers to go ExO</a:t>
            </a:r>
            <a:r>
              <a:rPr lang="en-US" sz="1000" kern="900" spc="-10" dirty="0">
                <a:solidFill>
                  <a:srgbClr val="58595B"/>
                </a:solidFill>
                <a:latin typeface="Open Sans"/>
                <a:ea typeface="Open Sans"/>
                <a:cs typeface="Open Sans"/>
                <a:sym typeface="Open Sans"/>
              </a:rPr>
              <a:t> - Is there a sufficient market (TAM/SAM) of consumers wanting access to sustain exponential growth? Have you VALIDATED the problem and solution with them?</a:t>
            </a:r>
            <a:endParaRPr sz="1000" kern="900" spc="-1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Open Sans"/>
              <a:buChar char="❏"/>
            </a:pPr>
            <a:r>
              <a:rPr lang="en-US" sz="1000" b="1" kern="900" spc="-10" dirty="0">
                <a:solidFill>
                  <a:srgbClr val="58595B"/>
                </a:solidFill>
                <a:latin typeface="Open Sans"/>
                <a:ea typeface="Open Sans"/>
                <a:cs typeface="Open Sans"/>
                <a:sym typeface="Open Sans"/>
              </a:rPr>
              <a:t>Sufficient Motivated Producers</a:t>
            </a:r>
            <a:r>
              <a:rPr lang="en-US" sz="1000" kern="900" spc="-10" dirty="0">
                <a:solidFill>
                  <a:srgbClr val="58595B"/>
                </a:solidFill>
                <a:latin typeface="Open Sans"/>
                <a:ea typeface="Open Sans"/>
                <a:cs typeface="Open Sans"/>
                <a:sym typeface="Open Sans"/>
              </a:rPr>
              <a:t> - Is the asset owner motivated enough to monetize the surplus?</a:t>
            </a:r>
            <a:endParaRPr sz="1000" kern="900" spc="-1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Open Sans"/>
              <a:buChar char="❏"/>
            </a:pPr>
            <a:r>
              <a:rPr lang="en-US" sz="1000" b="1" kern="900" spc="-10" dirty="0">
                <a:solidFill>
                  <a:srgbClr val="58595B"/>
                </a:solidFill>
                <a:latin typeface="Open Sans"/>
                <a:ea typeface="Open Sans"/>
                <a:cs typeface="Open Sans"/>
                <a:sym typeface="Open Sans"/>
              </a:rPr>
              <a:t>Proximity of Stuff and User</a:t>
            </a:r>
            <a:r>
              <a:rPr lang="en-US" sz="1000" kern="900" spc="-10" dirty="0">
                <a:solidFill>
                  <a:srgbClr val="58595B"/>
                </a:solidFill>
                <a:latin typeface="Open Sans"/>
                <a:ea typeface="Open Sans"/>
                <a:cs typeface="Open Sans"/>
                <a:sym typeface="Open Sans"/>
              </a:rPr>
              <a:t> - Is stuff distributed where and when consumers will access it? Can it be redistributed profitably?</a:t>
            </a:r>
            <a:endParaRPr sz="1000" kern="900" spc="-1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Open Sans"/>
              <a:buChar char="❏"/>
            </a:pPr>
            <a:r>
              <a:rPr lang="en-US" sz="1000" b="1" kern="900" spc="-10" dirty="0">
                <a:solidFill>
                  <a:srgbClr val="58595B"/>
                </a:solidFill>
                <a:latin typeface="Open Sans"/>
                <a:ea typeface="Open Sans"/>
                <a:cs typeface="Open Sans"/>
                <a:sym typeface="Open Sans"/>
              </a:rPr>
              <a:t>Physical Assets Information-Enabled </a:t>
            </a:r>
            <a:r>
              <a:rPr lang="en-US" sz="1000" kern="900" spc="-10" dirty="0">
                <a:solidFill>
                  <a:srgbClr val="58595B"/>
                </a:solidFill>
                <a:latin typeface="Open Sans"/>
                <a:ea typeface="Open Sans"/>
                <a:cs typeface="Open Sans"/>
                <a:sym typeface="Open Sans"/>
              </a:rPr>
              <a:t>- Is the asset information- enabled? e.g. Uber Vehicle Profile + Smartphone info-enables a car.</a:t>
            </a:r>
            <a:endParaRPr sz="1000" kern="900" spc="-1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Open Sans"/>
              <a:buChar char="❏"/>
            </a:pPr>
            <a:r>
              <a:rPr lang="en-US" sz="1000" b="1" kern="900" spc="-10" dirty="0">
                <a:solidFill>
                  <a:srgbClr val="58595B"/>
                </a:solidFill>
                <a:latin typeface="Open Sans"/>
                <a:ea typeface="Open Sans"/>
                <a:cs typeface="Open Sans"/>
                <a:sym typeface="Open Sans"/>
              </a:rPr>
              <a:t>Multi-side Platform</a:t>
            </a:r>
            <a:r>
              <a:rPr lang="en-US" sz="1000" kern="900" spc="-10" dirty="0">
                <a:solidFill>
                  <a:srgbClr val="58595B"/>
                </a:solidFill>
                <a:latin typeface="Open Sans"/>
                <a:ea typeface="Open Sans"/>
                <a:cs typeface="Open Sans"/>
                <a:sym typeface="Open Sans"/>
              </a:rPr>
              <a:t> - Is there a tested value proposition for all participants? Have you developed your ‘Get-Keep-Grow’ strategy?</a:t>
            </a:r>
            <a:endParaRPr sz="1000" kern="900" spc="-10" dirty="0">
              <a:solidFill>
                <a:srgbClr val="58595B"/>
              </a:solidFill>
              <a:latin typeface="Open Sans"/>
              <a:ea typeface="Open Sans"/>
              <a:cs typeface="Open Sans"/>
              <a:sym typeface="Open Sans"/>
            </a:endParaRPr>
          </a:p>
        </p:txBody>
      </p:sp>
      <p:sp>
        <p:nvSpPr>
          <p:cNvPr id="142" name="Google Shape;142;p21"/>
          <p:cNvSpPr txBox="1"/>
          <p:nvPr/>
        </p:nvSpPr>
        <p:spPr>
          <a:xfrm>
            <a:off x="5430152" y="1335086"/>
            <a:ext cx="4070579" cy="2124742"/>
          </a:xfrm>
          <a:prstGeom prst="rect">
            <a:avLst/>
          </a:prstGeom>
          <a:noFill/>
          <a:ln>
            <a:noFill/>
          </a:ln>
        </p:spPr>
        <p:txBody>
          <a:bodyPr spcFirstLastPara="1" wrap="square" lIns="0" tIns="0" rIns="0" bIns="0" anchor="t" anchorCtr="0">
            <a:noAutofit/>
          </a:bodyPr>
          <a:lstStyle/>
          <a:p>
            <a:pPr marL="0" lvl="0" indent="0" rtl="0">
              <a:spcAft>
                <a:spcPts val="800"/>
              </a:spcAft>
              <a:buNone/>
            </a:pPr>
            <a:r>
              <a:rPr lang="en-US" sz="1000" b="1" kern="900" spc="-10" dirty="0">
                <a:solidFill>
                  <a:srgbClr val="660066"/>
                </a:solidFill>
                <a:latin typeface="Open Sans"/>
                <a:ea typeface="Open Sans"/>
                <a:cs typeface="Open Sans"/>
                <a:sym typeface="Open Sans"/>
              </a:rPr>
              <a:t>Take Responsibility for Negative Externalities</a:t>
            </a:r>
            <a:endParaRPr sz="1000" u="sng" kern="900" spc="-10" dirty="0">
              <a:solidFill>
                <a:srgbClr val="58595B"/>
              </a:solidFill>
              <a:latin typeface="Open Sans"/>
              <a:ea typeface="Open Sans"/>
              <a:cs typeface="Open Sans"/>
              <a:sym typeface="Open Sans"/>
            </a:endParaRPr>
          </a:p>
          <a:p>
            <a:pPr marL="171450" marR="0" lvl="0" indent="-171450" algn="l" rtl="0">
              <a:lnSpc>
                <a:spcPct val="100000"/>
              </a:lnSpc>
              <a:spcAft>
                <a:spcPts val="800"/>
              </a:spcAft>
              <a:buClr>
                <a:srgbClr val="58595B"/>
              </a:buClr>
              <a:buSzPts val="1000"/>
              <a:buChar char="•"/>
            </a:pPr>
            <a:r>
              <a:rPr lang="en-US" sz="900" kern="900" spc="-10" dirty="0">
                <a:solidFill>
                  <a:srgbClr val="58595B"/>
                </a:solidFill>
                <a:latin typeface="Open Sans"/>
                <a:ea typeface="Open Sans"/>
                <a:cs typeface="Open Sans"/>
                <a:sym typeface="Open Sans"/>
              </a:rPr>
              <a:t>Both </a:t>
            </a:r>
            <a:r>
              <a:rPr lang="en-US" sz="900" b="1" kern="900" spc="-10" dirty="0">
                <a:solidFill>
                  <a:srgbClr val="58595B"/>
                </a:solidFill>
                <a:latin typeface="Open Sans"/>
                <a:ea typeface="Open Sans"/>
                <a:cs typeface="Open Sans"/>
                <a:sym typeface="Open Sans"/>
              </a:rPr>
              <a:t>Staff-on-Demand</a:t>
            </a:r>
            <a:r>
              <a:rPr lang="en-US" sz="900" kern="900" spc="-10" dirty="0">
                <a:solidFill>
                  <a:srgbClr val="58595B"/>
                </a:solidFill>
                <a:latin typeface="Open Sans"/>
                <a:ea typeface="Open Sans"/>
                <a:cs typeface="Open Sans"/>
                <a:sym typeface="Open Sans"/>
              </a:rPr>
              <a:t> and </a:t>
            </a:r>
            <a:r>
              <a:rPr lang="en-US" sz="900" b="1" kern="900" spc="-10" dirty="0">
                <a:solidFill>
                  <a:srgbClr val="58595B"/>
                </a:solidFill>
                <a:latin typeface="Open Sans"/>
                <a:ea typeface="Open Sans"/>
                <a:cs typeface="Open Sans"/>
                <a:sym typeface="Open Sans"/>
              </a:rPr>
              <a:t>Leveraged Assets</a:t>
            </a:r>
            <a:r>
              <a:rPr lang="en-US" sz="900" kern="900" spc="-10" dirty="0">
                <a:solidFill>
                  <a:srgbClr val="58595B"/>
                </a:solidFill>
                <a:latin typeface="Open Sans"/>
                <a:ea typeface="Open Sans"/>
                <a:cs typeface="Open Sans"/>
                <a:sym typeface="Open Sans"/>
              </a:rPr>
              <a:t> can cause </a:t>
            </a:r>
            <a:r>
              <a:rPr lang="en-US" sz="900" i="1" u="sng" kern="900" spc="-10" dirty="0">
                <a:solidFill>
                  <a:srgbClr val="58595B"/>
                </a:solidFill>
                <a:latin typeface="Open Sans"/>
                <a:ea typeface="Open Sans"/>
                <a:cs typeface="Open Sans"/>
                <a:sym typeface="Open Sans"/>
                <a:hlinkClick r:id="rId6"/>
              </a:rPr>
              <a:t>negative</a:t>
            </a:r>
            <a:r>
              <a:rPr lang="en-US" sz="900" u="sng" kern="900" spc="-10" dirty="0">
                <a:solidFill>
                  <a:srgbClr val="58595B"/>
                </a:solidFill>
                <a:latin typeface="Open Sans"/>
                <a:ea typeface="Open Sans"/>
                <a:cs typeface="Open Sans"/>
                <a:sym typeface="Open Sans"/>
                <a:hlinkClick r:id="rId6"/>
              </a:rPr>
              <a:t> </a:t>
            </a:r>
            <a:r>
              <a:rPr lang="en-US" sz="900" i="1" u="sng" kern="900" spc="-10" dirty="0">
                <a:solidFill>
                  <a:srgbClr val="58595B"/>
                </a:solidFill>
                <a:latin typeface="Open Sans"/>
                <a:ea typeface="Open Sans"/>
                <a:cs typeface="Open Sans"/>
                <a:sym typeface="Open Sans"/>
                <a:hlinkClick r:id="rId6"/>
              </a:rPr>
              <a:t>externalities</a:t>
            </a:r>
            <a:r>
              <a:rPr lang="en-US" sz="900" kern="900" spc="-10" dirty="0">
                <a:solidFill>
                  <a:srgbClr val="58595B"/>
                </a:solidFill>
                <a:latin typeface="Open Sans"/>
                <a:ea typeface="Open Sans"/>
                <a:cs typeface="Open Sans"/>
                <a:sym typeface="Open Sans"/>
              </a:rPr>
              <a:t> - consequences of your business activities that affect others (including society) who didn’t choose to participate, </a:t>
            </a:r>
            <a:r>
              <a:rPr lang="en-US" sz="900" i="1" kern="900" spc="-10" dirty="0">
                <a:solidFill>
                  <a:srgbClr val="58595B"/>
                </a:solidFill>
                <a:latin typeface="Open Sans"/>
                <a:ea typeface="Open Sans"/>
                <a:cs typeface="Open Sans"/>
                <a:sym typeface="Open Sans"/>
              </a:rPr>
              <a:t>but they, not you, are paying the price.</a:t>
            </a:r>
            <a:r>
              <a:rPr lang="en-US" sz="900" kern="900" spc="-10" dirty="0">
                <a:solidFill>
                  <a:srgbClr val="58595B"/>
                </a:solidFill>
                <a:latin typeface="Open Sans"/>
                <a:ea typeface="Open Sans"/>
                <a:cs typeface="Open Sans"/>
                <a:sym typeface="Open Sans"/>
              </a:rPr>
              <a:t> </a:t>
            </a:r>
            <a:endParaRPr sz="900" kern="900" spc="-10" dirty="0">
              <a:solidFill>
                <a:srgbClr val="58595B"/>
              </a:solidFill>
              <a:latin typeface="Open Sans"/>
              <a:ea typeface="Open Sans"/>
              <a:cs typeface="Open Sans"/>
              <a:sym typeface="Open Sans"/>
            </a:endParaRPr>
          </a:p>
          <a:p>
            <a:pPr marL="171450" marR="119495" lvl="0" indent="-171450" algn="l" rtl="0">
              <a:lnSpc>
                <a:spcPct val="100000"/>
              </a:lnSpc>
              <a:spcAft>
                <a:spcPts val="800"/>
              </a:spcAft>
              <a:buClr>
                <a:srgbClr val="58595B"/>
              </a:buClr>
              <a:buSzPts val="1000"/>
              <a:buChar char="•"/>
            </a:pPr>
            <a:r>
              <a:rPr lang="en-US" sz="900" kern="900" spc="-10" dirty="0">
                <a:solidFill>
                  <a:srgbClr val="58595B"/>
                </a:solidFill>
                <a:latin typeface="Open Sans"/>
                <a:ea typeface="Open Sans"/>
                <a:cs typeface="Open Sans"/>
                <a:sym typeface="Open Sans"/>
              </a:rPr>
              <a:t>e.g.: In many cities, Uber’s success leads to </a:t>
            </a:r>
            <a:r>
              <a:rPr lang="en-US" sz="900" u="sng" kern="900" spc="-10" dirty="0">
                <a:solidFill>
                  <a:srgbClr val="58595B"/>
                </a:solidFill>
                <a:latin typeface="Open Sans"/>
                <a:ea typeface="Open Sans"/>
                <a:cs typeface="Open Sans"/>
                <a:sym typeface="Open Sans"/>
                <a:hlinkClick r:id="rId7"/>
              </a:rPr>
              <a:t>a dramatic increase in traffic congestion</a:t>
            </a:r>
            <a:r>
              <a:rPr lang="en-US" sz="900" kern="900" spc="-10" dirty="0">
                <a:solidFill>
                  <a:srgbClr val="58595B"/>
                </a:solidFill>
                <a:latin typeface="Open Sans"/>
                <a:ea typeface="Open Sans"/>
                <a:cs typeface="Open Sans"/>
                <a:sym typeface="Open Sans"/>
              </a:rPr>
              <a:t>. Their Staff-on-Demand strategy shifts healthcare costs to its drivers. These negative externalities prompted London, UK to temporarily </a:t>
            </a:r>
            <a:r>
              <a:rPr lang="en-US" sz="900" u="sng" kern="900" spc="-10" dirty="0">
                <a:solidFill>
                  <a:srgbClr val="58595B"/>
                </a:solidFill>
                <a:latin typeface="Open Sans"/>
                <a:ea typeface="Open Sans"/>
                <a:cs typeface="Open Sans"/>
                <a:sym typeface="Open Sans"/>
                <a:hlinkClick r:id="rId8"/>
              </a:rPr>
              <a:t>revoke Uber’s license!</a:t>
            </a:r>
            <a:r>
              <a:rPr lang="en-US" sz="900" kern="900" spc="-10" dirty="0">
                <a:solidFill>
                  <a:srgbClr val="58595B"/>
                </a:solidFill>
                <a:latin typeface="Open Sans"/>
                <a:ea typeface="Open Sans"/>
                <a:cs typeface="Open Sans"/>
                <a:sym typeface="Open Sans"/>
              </a:rPr>
              <a:t> </a:t>
            </a:r>
            <a:endParaRPr sz="900" kern="900" spc="-10" dirty="0">
              <a:solidFill>
                <a:srgbClr val="58595B"/>
              </a:solidFill>
              <a:latin typeface="Open Sans"/>
              <a:ea typeface="Open Sans"/>
              <a:cs typeface="Open Sans"/>
              <a:sym typeface="Open Sans"/>
            </a:endParaRPr>
          </a:p>
          <a:p>
            <a:pPr marL="0" marR="0" lvl="0" indent="0" algn="l" rtl="0">
              <a:lnSpc>
                <a:spcPct val="100000"/>
              </a:lnSpc>
              <a:spcAft>
                <a:spcPts val="800"/>
              </a:spcAft>
              <a:buNone/>
            </a:pPr>
            <a:r>
              <a:rPr lang="en-US" sz="900" kern="900" spc="-10" dirty="0">
                <a:solidFill>
                  <a:srgbClr val="58595B"/>
                </a:solidFill>
                <a:latin typeface="Open Sans"/>
                <a:ea typeface="Open Sans"/>
                <a:cs typeface="Open Sans"/>
                <a:sym typeface="Open Sans"/>
              </a:rPr>
              <a:t>Growing exponentially at the cost of others and society is not sustainable, nor is it in alignment with most peoples’ MTP and </a:t>
            </a:r>
            <a:r>
              <a:rPr lang="en-US" sz="900" kern="900" spc="-10" dirty="0">
                <a:solidFill>
                  <a:srgbClr val="58595B"/>
                </a:solidFill>
                <a:latin typeface="Open Sans"/>
                <a:ea typeface="Open Sans"/>
                <a:cs typeface="Open Sans"/>
                <a:sym typeface="Open Sans"/>
                <a:hlinkClick r:id="rId9"/>
              </a:rPr>
              <a:t>values</a:t>
            </a:r>
            <a:r>
              <a:rPr lang="en-US" sz="900" kern="900" spc="-10" dirty="0">
                <a:solidFill>
                  <a:srgbClr val="58595B"/>
                </a:solidFill>
                <a:latin typeface="Open Sans"/>
                <a:ea typeface="Open Sans"/>
                <a:cs typeface="Open Sans"/>
                <a:sym typeface="Open Sans"/>
              </a:rPr>
              <a:t>! Ensure your business model scales even with </a:t>
            </a:r>
            <a:r>
              <a:rPr lang="en-US" sz="900" u="sng" kern="900" spc="-10" dirty="0">
                <a:solidFill>
                  <a:schemeClr val="hlink"/>
                </a:solidFill>
                <a:latin typeface="Open Sans"/>
                <a:ea typeface="Open Sans"/>
                <a:cs typeface="Open Sans"/>
                <a:sym typeface="Open Sans"/>
                <a:hlinkClick r:id="rId10"/>
              </a:rPr>
              <a:t>full costs accounted for</a:t>
            </a:r>
            <a:r>
              <a:rPr lang="en-US" sz="900" kern="900" spc="-10" dirty="0">
                <a:solidFill>
                  <a:srgbClr val="58595B"/>
                </a:solidFill>
                <a:latin typeface="Open Sans"/>
                <a:ea typeface="Open Sans"/>
                <a:cs typeface="Open Sans"/>
                <a:sym typeface="Open Sans"/>
              </a:rPr>
              <a:t>. (Externalities hold NEW business opportunities, too!)</a:t>
            </a:r>
            <a:endParaRPr sz="900" kern="900" spc="-10" dirty="0">
              <a:solidFill>
                <a:srgbClr val="58595B"/>
              </a:solidFill>
              <a:latin typeface="Open Sans"/>
              <a:ea typeface="Open Sans"/>
              <a:cs typeface="Open Sans"/>
              <a:sym typeface="Open Sans"/>
            </a:endParaRPr>
          </a:p>
          <a:p>
            <a:pPr marL="0" lvl="0" indent="0" rtl="0">
              <a:spcAft>
                <a:spcPts val="800"/>
              </a:spcAft>
              <a:buNone/>
            </a:pPr>
            <a:endParaRPr sz="900" kern="900" spc="-10" dirty="0">
              <a:solidFill>
                <a:srgbClr val="58595B"/>
              </a:solidFill>
              <a:latin typeface="Open Sans"/>
              <a:ea typeface="Open Sans"/>
              <a:cs typeface="Open Sans"/>
              <a:sym typeface="Open Sans"/>
            </a:endParaRPr>
          </a:p>
        </p:txBody>
      </p:sp>
      <p:cxnSp>
        <p:nvCxnSpPr>
          <p:cNvPr id="12" name="Google Shape;107;p20"/>
          <p:cNvCxnSpPr/>
          <p:nvPr/>
        </p:nvCxnSpPr>
        <p:spPr>
          <a:xfrm>
            <a:off x="5130800" y="1197260"/>
            <a:ext cx="0" cy="6060900"/>
          </a:xfrm>
          <a:prstGeom prst="straightConnector1">
            <a:avLst/>
          </a:prstGeom>
          <a:noFill/>
          <a:ln w="9525" cap="flat" cmpd="sng">
            <a:solidFill>
              <a:srgbClr val="6D266E"/>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p:nvPr/>
        </p:nvSpPr>
        <p:spPr>
          <a:xfrm>
            <a:off x="2413800" y="1512550"/>
            <a:ext cx="7182969" cy="5748131"/>
          </a:xfrm>
          <a:custGeom>
            <a:avLst/>
            <a:gdLst/>
            <a:ahLst/>
            <a:cxnLst/>
            <a:rect l="0" t="0" r="0" b="0"/>
            <a:pathLst>
              <a:path w="254896" h="244082" extrusionOk="0">
                <a:moveTo>
                  <a:pt x="0" y="244082"/>
                </a:moveTo>
                <a:cubicBezTo>
                  <a:pt x="36690" y="236036"/>
                  <a:pt x="177654" y="236486"/>
                  <a:pt x="220137" y="195806"/>
                </a:cubicBezTo>
                <a:cubicBezTo>
                  <a:pt x="262620" y="155126"/>
                  <a:pt x="249103" y="32634"/>
                  <a:pt x="254896" y="0"/>
                </a:cubicBezTo>
              </a:path>
            </a:pathLst>
          </a:custGeom>
          <a:noFill/>
          <a:ln w="2857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aphicFrame>
        <p:nvGraphicFramePr>
          <p:cNvPr id="149" name="Google Shape;149;p22"/>
          <p:cNvGraphicFramePr/>
          <p:nvPr>
            <p:extLst>
              <p:ext uri="{D42A27DB-BD31-4B8C-83A1-F6EECF244321}">
                <p14:modId xmlns:p14="http://schemas.microsoft.com/office/powerpoint/2010/main" val="772948946"/>
              </p:ext>
            </p:extLst>
          </p:nvPr>
        </p:nvGraphicFramePr>
        <p:xfrm>
          <a:off x="691840" y="1488244"/>
          <a:ext cx="8904927" cy="5798121"/>
        </p:xfrm>
        <a:graphic>
          <a:graphicData uri="http://schemas.openxmlformats.org/drawingml/2006/table">
            <a:tbl>
              <a:tblPr>
                <a:noFill/>
                <a:tableStyleId>{13D3EEF3-5DB8-4480-BEFA-E5FBF0C9EF71}</a:tableStyleId>
              </a:tblPr>
              <a:tblGrid>
                <a:gridCol w="1470246">
                  <a:extLst>
                    <a:ext uri="{9D8B030D-6E8A-4147-A177-3AD203B41FA5}">
                      <a16:colId xmlns:a16="http://schemas.microsoft.com/office/drawing/2014/main" val="20000"/>
                    </a:ext>
                  </a:extLst>
                </a:gridCol>
                <a:gridCol w="2478227">
                  <a:extLst>
                    <a:ext uri="{9D8B030D-6E8A-4147-A177-3AD203B41FA5}">
                      <a16:colId xmlns:a16="http://schemas.microsoft.com/office/drawing/2014/main" val="20001"/>
                    </a:ext>
                  </a:extLst>
                </a:gridCol>
                <a:gridCol w="2478227">
                  <a:extLst>
                    <a:ext uri="{9D8B030D-6E8A-4147-A177-3AD203B41FA5}">
                      <a16:colId xmlns:a16="http://schemas.microsoft.com/office/drawing/2014/main" val="20002"/>
                    </a:ext>
                  </a:extLst>
                </a:gridCol>
                <a:gridCol w="2478227">
                  <a:extLst>
                    <a:ext uri="{9D8B030D-6E8A-4147-A177-3AD203B41FA5}">
                      <a16:colId xmlns:a16="http://schemas.microsoft.com/office/drawing/2014/main" val="20003"/>
                    </a:ext>
                  </a:extLst>
                </a:gridCol>
              </a:tblGrid>
              <a:tr h="448576">
                <a:tc>
                  <a:txBody>
                    <a:bodyPr/>
                    <a:lstStyle/>
                    <a:p>
                      <a:pPr marL="0" marR="0" lvl="0" indent="0" algn="ctr" rtl="0">
                        <a:lnSpc>
                          <a:spcPct val="100000"/>
                        </a:lnSpc>
                        <a:spcBef>
                          <a:spcPts val="0"/>
                        </a:spcBef>
                        <a:spcAft>
                          <a:spcPts val="0"/>
                        </a:spcAft>
                        <a:buClr>
                          <a:srgbClr val="000000"/>
                        </a:buClr>
                        <a:buSzPts val="1100"/>
                        <a:buFont typeface="Arial"/>
                        <a:buNone/>
                      </a:pPr>
                      <a:r>
                        <a:rPr lang="en-US" sz="900" b="1" u="none" strike="noStrike" kern="900" cap="none" spc="-20" baseline="0" dirty="0">
                          <a:solidFill>
                            <a:srgbClr val="6D266E"/>
                          </a:solidFill>
                          <a:latin typeface="Open Sans"/>
                          <a:ea typeface="Open Sans"/>
                          <a:cs typeface="Open Sans"/>
                          <a:sym typeface="Open Sans"/>
                        </a:rPr>
                        <a:t>Desired Growth Impact</a:t>
                      </a:r>
                      <a:endParaRPr sz="900" b="1" u="none" strike="noStrike" kern="900" cap="none" spc="-20" baseline="0" dirty="0">
                        <a:solidFill>
                          <a:srgbClr val="6D266E"/>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12700"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660066">
                        <a:alpha val="5000"/>
                      </a:srgbClr>
                    </a:solidFill>
                  </a:tcPr>
                </a:tc>
                <a:tc>
                  <a:txBody>
                    <a:bodyPr/>
                    <a:lstStyle/>
                    <a:p>
                      <a:pPr marL="0" lvl="0" indent="0" algn="ctr" rtl="0">
                        <a:spcBef>
                          <a:spcPts val="0"/>
                        </a:spcBef>
                        <a:spcAft>
                          <a:spcPts val="0"/>
                        </a:spcAft>
                        <a:buNone/>
                      </a:pPr>
                      <a:r>
                        <a:rPr lang="en-US" sz="900" b="1" kern="900" spc="-20" baseline="0" dirty="0">
                          <a:solidFill>
                            <a:srgbClr val="6D266E"/>
                          </a:solidFill>
                          <a:latin typeface="Open Sans"/>
                          <a:ea typeface="Open Sans"/>
                          <a:cs typeface="Open Sans"/>
                          <a:sym typeface="Open Sans"/>
                        </a:rPr>
                        <a:t>Physical Asset Leverage</a:t>
                      </a:r>
                      <a:br>
                        <a:rPr lang="en-US" sz="900" b="1" kern="900" spc="-20" baseline="0" dirty="0">
                          <a:solidFill>
                            <a:srgbClr val="6D266E"/>
                          </a:solidFill>
                          <a:latin typeface="Open Sans"/>
                          <a:ea typeface="Open Sans"/>
                          <a:cs typeface="Open Sans"/>
                          <a:sym typeface="Open Sans"/>
                        </a:rPr>
                      </a:br>
                      <a:r>
                        <a:rPr lang="en-US" sz="900" b="1" kern="900" spc="-20" baseline="0" dirty="0">
                          <a:solidFill>
                            <a:srgbClr val="6D266E"/>
                          </a:solidFill>
                          <a:latin typeface="Open Sans"/>
                          <a:ea typeface="Open Sans"/>
                          <a:cs typeface="Open Sans"/>
                          <a:sym typeface="Open Sans"/>
                        </a:rPr>
                        <a:t>(Incremental Improvement)</a:t>
                      </a:r>
                      <a:endParaRPr sz="900" b="1" kern="900" spc="-20" baseline="0" dirty="0">
                        <a:solidFill>
                          <a:srgbClr val="6D266E"/>
                        </a:solidFill>
                        <a:latin typeface="Open Sans"/>
                        <a:ea typeface="Open Sans"/>
                        <a:cs typeface="Open Sans"/>
                        <a:sym typeface="Open Sans"/>
                      </a:endParaRPr>
                    </a:p>
                  </a:txBody>
                  <a:tcPr marL="88900" marR="88900" marT="88900" marB="88900" anchor="ctr">
                    <a:lnL w="12700" cap="flat" cmpd="sng">
                      <a:solidFill>
                        <a:srgbClr val="6D266E"/>
                      </a:solidFill>
                      <a:prstDash val="solid"/>
                      <a:round/>
                      <a:headEnd type="none" w="sm" len="sm"/>
                      <a:tailEnd type="none" w="sm" len="sm"/>
                    </a:lnL>
                    <a:lnR w="12700" cap="flat" cmpd="sng">
                      <a:solidFill>
                        <a:srgbClr val="6D266E"/>
                      </a:solidFill>
                      <a:prstDash val="solid"/>
                      <a:round/>
                      <a:headEnd type="none" w="sm" len="sm"/>
                      <a:tailEnd type="none" w="sm" len="sm"/>
                    </a:lnR>
                    <a:lnT w="12700" cap="flat" cmpd="sng">
                      <a:solidFill>
                        <a:srgbClr val="6D266E"/>
                      </a:solidFill>
                      <a:prstDash val="solid"/>
                      <a:round/>
                      <a:headEnd type="none" w="sm" len="sm"/>
                      <a:tailEnd type="none" w="sm" len="sm"/>
                    </a:lnT>
                    <a:lnB w="12700" cap="flat" cmpd="sng">
                      <a:solidFill>
                        <a:srgbClr val="6D266E"/>
                      </a:solidFill>
                      <a:prstDash val="solid"/>
                      <a:round/>
                      <a:headEnd type="none" w="sm" len="sm"/>
                      <a:tailEnd type="none" w="sm" len="sm"/>
                    </a:lnB>
                    <a:solidFill>
                      <a:srgbClr val="660066">
                        <a:alpha val="5000"/>
                      </a:srgbClr>
                    </a:solidFill>
                  </a:tcPr>
                </a:tc>
                <a:tc>
                  <a:txBody>
                    <a:bodyPr/>
                    <a:lstStyle/>
                    <a:p>
                      <a:pPr marL="0" lvl="0" indent="0" algn="ctr" rtl="0">
                        <a:spcBef>
                          <a:spcPts val="0"/>
                        </a:spcBef>
                        <a:spcAft>
                          <a:spcPts val="0"/>
                        </a:spcAft>
                        <a:buNone/>
                      </a:pPr>
                      <a:r>
                        <a:rPr lang="en-US" sz="900" b="1" kern="900" spc="-20" baseline="0" dirty="0">
                          <a:solidFill>
                            <a:srgbClr val="6D266E"/>
                          </a:solidFill>
                          <a:latin typeface="Open Sans"/>
                          <a:ea typeface="Open Sans"/>
                          <a:cs typeface="Open Sans"/>
                          <a:sym typeface="Open Sans"/>
                        </a:rPr>
                        <a:t>Digital Asset Leverage</a:t>
                      </a:r>
                      <a:br>
                        <a:rPr lang="en-US" sz="900" b="1" kern="900" spc="-20" baseline="0" dirty="0">
                          <a:solidFill>
                            <a:srgbClr val="6D266E"/>
                          </a:solidFill>
                          <a:latin typeface="Open Sans"/>
                          <a:ea typeface="Open Sans"/>
                          <a:cs typeface="Open Sans"/>
                          <a:sym typeface="Open Sans"/>
                        </a:rPr>
                      </a:br>
                      <a:r>
                        <a:rPr lang="en-US" sz="900" b="1" kern="900" spc="-20" baseline="0" dirty="0">
                          <a:solidFill>
                            <a:srgbClr val="6D266E"/>
                          </a:solidFill>
                          <a:latin typeface="Open Sans"/>
                          <a:ea typeface="Open Sans"/>
                          <a:cs typeface="Open Sans"/>
                          <a:sym typeface="Open Sans"/>
                        </a:rPr>
                        <a:t>(ExO Improvement)</a:t>
                      </a:r>
                      <a:endParaRPr sz="900" b="1" kern="900" spc="-20" baseline="0" dirty="0">
                        <a:solidFill>
                          <a:srgbClr val="6D266E"/>
                        </a:solidFill>
                        <a:latin typeface="Open Sans"/>
                        <a:ea typeface="Open Sans"/>
                        <a:cs typeface="Open Sans"/>
                        <a:sym typeface="Open Sans"/>
                      </a:endParaRPr>
                    </a:p>
                  </a:txBody>
                  <a:tcPr marL="88900" marR="88900" marT="88900" marB="88900" anchor="ctr">
                    <a:lnL w="12700" cap="flat" cmpd="sng">
                      <a:solidFill>
                        <a:srgbClr val="6D266E"/>
                      </a:solidFill>
                      <a:prstDash val="solid"/>
                      <a:round/>
                      <a:headEnd type="none" w="sm" len="sm"/>
                      <a:tailEnd type="none" w="sm" len="sm"/>
                    </a:lnL>
                    <a:lnR w="12700" cap="flat" cmpd="sng">
                      <a:solidFill>
                        <a:srgbClr val="6D266E"/>
                      </a:solidFill>
                      <a:prstDash val="solid"/>
                      <a:round/>
                      <a:headEnd type="none" w="sm" len="sm"/>
                      <a:tailEnd type="none" w="sm" len="sm"/>
                    </a:lnR>
                    <a:lnT w="12700" cap="flat" cmpd="sng">
                      <a:solidFill>
                        <a:srgbClr val="6D266E"/>
                      </a:solidFill>
                      <a:prstDash val="solid"/>
                      <a:round/>
                      <a:headEnd type="none" w="sm" len="sm"/>
                      <a:tailEnd type="none" w="sm" len="sm"/>
                    </a:lnT>
                    <a:lnB w="12700" cap="flat" cmpd="sng">
                      <a:solidFill>
                        <a:srgbClr val="6D266E"/>
                      </a:solidFill>
                      <a:prstDash val="solid"/>
                      <a:round/>
                      <a:headEnd type="none" w="sm" len="sm"/>
                      <a:tailEnd type="none" w="sm" len="sm"/>
                    </a:lnB>
                    <a:solidFill>
                      <a:srgbClr val="660066">
                        <a:alpha val="5000"/>
                      </a:srgbClr>
                    </a:solidFill>
                  </a:tcPr>
                </a:tc>
                <a:tc>
                  <a:txBody>
                    <a:bodyPr/>
                    <a:lstStyle/>
                    <a:p>
                      <a:pPr marL="0" lvl="0" indent="0" algn="ctr" rtl="0">
                        <a:spcBef>
                          <a:spcPts val="0"/>
                        </a:spcBef>
                        <a:spcAft>
                          <a:spcPts val="0"/>
                        </a:spcAft>
                        <a:buNone/>
                      </a:pPr>
                      <a:r>
                        <a:rPr lang="en-US" sz="900" b="1" kern="900" spc="-20" baseline="0" dirty="0">
                          <a:solidFill>
                            <a:srgbClr val="6D266E"/>
                          </a:solidFill>
                          <a:latin typeface="Open Sans"/>
                          <a:ea typeface="Open Sans"/>
                          <a:cs typeface="Open Sans"/>
                          <a:sym typeface="Open Sans"/>
                        </a:rPr>
                        <a:t>Info-Enabled Physical Asset Leverage (ExO Improvement)</a:t>
                      </a:r>
                      <a:endParaRPr sz="900" b="1" kern="900" spc="-20" baseline="0" dirty="0">
                        <a:solidFill>
                          <a:srgbClr val="6D266E"/>
                        </a:solidFill>
                        <a:latin typeface="Open Sans"/>
                        <a:ea typeface="Open Sans"/>
                        <a:cs typeface="Open Sans"/>
                        <a:sym typeface="Open Sans"/>
                      </a:endParaRPr>
                    </a:p>
                  </a:txBody>
                  <a:tcPr marL="88900" marR="88900" marT="88900" marB="88900" anchor="ctr">
                    <a:lnL w="12700" cap="flat" cmpd="sng">
                      <a:solidFill>
                        <a:srgbClr val="6D266E"/>
                      </a:solidFill>
                      <a:prstDash val="solid"/>
                      <a:round/>
                      <a:headEnd type="none" w="sm" len="sm"/>
                      <a:tailEnd type="none" w="sm" len="sm"/>
                    </a:lnL>
                    <a:lnR w="12700" cap="flat" cmpd="sng">
                      <a:solidFill>
                        <a:srgbClr val="6D266E"/>
                      </a:solidFill>
                      <a:prstDash val="solid"/>
                      <a:round/>
                      <a:headEnd type="none" w="sm" len="sm"/>
                      <a:tailEnd type="none" w="sm" len="sm"/>
                    </a:lnR>
                    <a:lnT w="12700" cap="flat" cmpd="sng">
                      <a:solidFill>
                        <a:srgbClr val="6D266E"/>
                      </a:solidFill>
                      <a:prstDash val="solid"/>
                      <a:round/>
                      <a:headEnd type="none" w="sm" len="sm"/>
                      <a:tailEnd type="none" w="sm" len="sm"/>
                    </a:lnT>
                    <a:lnB w="12700" cap="flat" cmpd="sng">
                      <a:solidFill>
                        <a:srgbClr val="6D266E"/>
                      </a:solidFill>
                      <a:prstDash val="solid"/>
                      <a:round/>
                      <a:headEnd type="none" w="sm" len="sm"/>
                      <a:tailEnd type="none" w="sm" len="sm"/>
                    </a:lnB>
                    <a:solidFill>
                      <a:srgbClr val="660066">
                        <a:alpha val="5000"/>
                      </a:srgbClr>
                    </a:solidFill>
                  </a:tcPr>
                </a:tc>
                <a:extLst>
                  <a:ext uri="{0D108BD9-81ED-4DB2-BD59-A6C34878D82A}">
                    <a16:rowId xmlns:a16="http://schemas.microsoft.com/office/drawing/2014/main" val="10000"/>
                  </a:ext>
                </a:extLst>
              </a:tr>
              <a:tr h="781228">
                <a:tc>
                  <a:txBody>
                    <a:bodyPr/>
                    <a:lstStyle/>
                    <a:p>
                      <a:pPr marL="0" marR="0" lvl="0" indent="0" algn="l" rtl="0">
                        <a:lnSpc>
                          <a:spcPct val="100000"/>
                        </a:lnSpc>
                        <a:spcBef>
                          <a:spcPts val="0"/>
                        </a:spcBef>
                        <a:spcAft>
                          <a:spcPts val="0"/>
                        </a:spcAft>
                        <a:buClr>
                          <a:srgbClr val="000000"/>
                        </a:buClr>
                        <a:buSzPts val="1000"/>
                        <a:buFont typeface="Arial"/>
                        <a:buNone/>
                      </a:pPr>
                      <a:r>
                        <a:rPr lang="en-US" sz="900" b="1" kern="900" spc="-20" baseline="0" dirty="0">
                          <a:solidFill>
                            <a:srgbClr val="58595B"/>
                          </a:solidFill>
                          <a:latin typeface="Open Sans"/>
                          <a:ea typeface="Open Sans"/>
                          <a:cs typeface="Open Sans"/>
                          <a:sym typeface="Open Sans"/>
                        </a:rPr>
                        <a:t>Goals</a:t>
                      </a:r>
                      <a:endParaRPr sz="900" b="1" u="none" strike="noStrike" kern="900" cap="none" spc="-20" baseline="0" dirty="0">
                        <a:solidFill>
                          <a:srgbClr val="58595B"/>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12700"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660066">
                        <a:alpha val="5000"/>
                      </a:srgbClr>
                    </a:solidFill>
                  </a:tcPr>
                </a:tc>
                <a:tc>
                  <a:txBody>
                    <a:bodyPr/>
                    <a:lstStyle/>
                    <a:p>
                      <a:pPr marL="0" lvl="0" indent="0" rtl="0">
                        <a:spcBef>
                          <a:spcPts val="0"/>
                        </a:spcBef>
                        <a:spcAft>
                          <a:spcPts val="0"/>
                        </a:spcAft>
                        <a:buNone/>
                      </a:pPr>
                      <a:r>
                        <a:rPr lang="en-US" sz="800" kern="900" spc="-20" baseline="0" dirty="0">
                          <a:solidFill>
                            <a:srgbClr val="58595B"/>
                          </a:solidFill>
                          <a:latin typeface="Open Sans"/>
                          <a:ea typeface="Open Sans"/>
                          <a:cs typeface="Open Sans"/>
                          <a:sym typeface="Open Sans"/>
                        </a:rPr>
                        <a:t>Improve financial health and valuation; optimize taxes; increase elasticity</a:t>
                      </a:r>
                      <a:endParaRPr sz="800" kern="900" spc="-20" baseline="0" dirty="0">
                        <a:solidFill>
                          <a:srgbClr val="58595B"/>
                        </a:solidFill>
                        <a:latin typeface="Open Sans"/>
                        <a:ea typeface="Open Sans"/>
                        <a:cs typeface="Open Sans"/>
                        <a:sym typeface="Open Sans"/>
                      </a:endParaRPr>
                    </a:p>
                    <a:p>
                      <a:pPr marL="57150"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reduce assets on books</a:t>
                      </a:r>
                      <a:endParaRPr sz="800" kern="900" spc="-20" baseline="0" dirty="0">
                        <a:solidFill>
                          <a:srgbClr val="58595B"/>
                        </a:solidFill>
                        <a:latin typeface="Open Sans"/>
                        <a:ea typeface="Open Sans"/>
                        <a:cs typeface="Open Sans"/>
                        <a:sym typeface="Open Sans"/>
                      </a:endParaRPr>
                    </a:p>
                    <a:p>
                      <a:pPr marL="57150"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reduce fixed costs</a:t>
                      </a:r>
                      <a:endParaRPr sz="800" kern="900" spc="-20" baseline="0" dirty="0">
                        <a:solidFill>
                          <a:srgbClr val="58595B"/>
                        </a:solidFill>
                        <a:latin typeface="Open Sans"/>
                        <a:ea typeface="Open Sans"/>
                        <a:cs typeface="Open Sans"/>
                        <a:sym typeface="Open Sans"/>
                      </a:endParaRPr>
                    </a:p>
                    <a:p>
                      <a:pPr marL="57150"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reduce the need to manage asset</a:t>
                      </a:r>
                      <a:endParaRPr sz="800" kern="900" spc="-20" baseline="0" dirty="0">
                        <a:solidFill>
                          <a:srgbClr val="58595B"/>
                        </a:solidFill>
                        <a:latin typeface="Open Sans"/>
                        <a:ea typeface="Open Sans"/>
                        <a:cs typeface="Open Sans"/>
                        <a:sym typeface="Open Sans"/>
                      </a:endParaRPr>
                    </a:p>
                  </a:txBody>
                  <a:tcPr marL="114300" marR="88900" marT="88900" marB="88900">
                    <a:lnL w="12700" cap="flat" cmpd="sng">
                      <a:solidFill>
                        <a:srgbClr val="6D266E"/>
                      </a:solidFill>
                      <a:prstDash val="solid"/>
                      <a:round/>
                      <a:headEnd type="none" w="sm" len="sm"/>
                      <a:tailEnd type="none" w="sm" len="sm"/>
                    </a:lnL>
                    <a:lnR w="12700" cap="flat" cmpd="sng">
                      <a:solidFill>
                        <a:srgbClr val="6D266E"/>
                      </a:solidFill>
                      <a:prstDash val="solid"/>
                      <a:round/>
                      <a:headEnd type="none" w="sm" len="sm"/>
                      <a:tailEnd type="none" w="sm" len="sm"/>
                    </a:lnR>
                    <a:lnT w="12700" cap="flat" cmpd="sng">
                      <a:solidFill>
                        <a:srgbClr val="6D266E"/>
                      </a:solidFill>
                      <a:prstDash val="solid"/>
                      <a:round/>
                      <a:headEnd type="none" w="sm" len="sm"/>
                      <a:tailEnd type="none" w="sm" len="sm"/>
                    </a:lnT>
                    <a:lnB w="12700" cap="flat" cmpd="sng">
                      <a:solidFill>
                        <a:srgbClr val="6D266E"/>
                      </a:solidFill>
                      <a:prstDash val="solid"/>
                      <a:round/>
                      <a:headEnd type="none" w="sm" len="sm"/>
                      <a:tailEnd type="none" w="sm" len="sm"/>
                    </a:lnB>
                  </a:tcPr>
                </a:tc>
                <a:tc>
                  <a:txBody>
                    <a:bodyPr/>
                    <a:lstStyle/>
                    <a:p>
                      <a:pPr marL="0" lvl="0" indent="0" rtl="0">
                        <a:spcBef>
                          <a:spcPts val="0"/>
                        </a:spcBef>
                        <a:spcAft>
                          <a:spcPts val="0"/>
                        </a:spcAft>
                        <a:buNone/>
                      </a:pPr>
                      <a:r>
                        <a:rPr lang="en-US" sz="800" kern="900" spc="-20" baseline="0">
                          <a:solidFill>
                            <a:srgbClr val="58595B"/>
                          </a:solidFill>
                          <a:latin typeface="Open Sans"/>
                          <a:ea typeface="Open Sans"/>
                          <a:cs typeface="Open Sans"/>
                          <a:sym typeface="Open Sans"/>
                        </a:rPr>
                        <a:t>Reduce startup costs; increase scalability and elasticity</a:t>
                      </a:r>
                      <a:endParaRPr sz="800" kern="900" spc="-20" baseline="0">
                        <a:solidFill>
                          <a:srgbClr val="58595B"/>
                        </a:solidFill>
                        <a:latin typeface="Open Sans"/>
                        <a:ea typeface="Open Sans"/>
                        <a:cs typeface="Open Sans"/>
                        <a:sym typeface="Open Sans"/>
                      </a:endParaRPr>
                    </a:p>
                    <a:p>
                      <a:pPr marL="57150" lvl="0" indent="-107950" rtl="0">
                        <a:spcBef>
                          <a:spcPts val="0"/>
                        </a:spcBef>
                        <a:spcAft>
                          <a:spcPts val="0"/>
                        </a:spcAft>
                        <a:buClr>
                          <a:srgbClr val="58595B"/>
                        </a:buClr>
                        <a:buSzPts val="800"/>
                        <a:buFont typeface="Open Sans"/>
                        <a:buChar char="●"/>
                      </a:pPr>
                      <a:r>
                        <a:rPr lang="en-US" sz="800" kern="900" spc="-20" baseline="0">
                          <a:solidFill>
                            <a:srgbClr val="58595B"/>
                          </a:solidFill>
                          <a:latin typeface="Open Sans"/>
                          <a:ea typeface="Open Sans"/>
                          <a:cs typeface="Open Sans"/>
                          <a:sym typeface="Open Sans"/>
                        </a:rPr>
                        <a:t>eliminate assets</a:t>
                      </a:r>
                      <a:endParaRPr sz="800" kern="900" spc="-20" baseline="0">
                        <a:solidFill>
                          <a:srgbClr val="58595B"/>
                        </a:solidFill>
                        <a:latin typeface="Open Sans"/>
                        <a:ea typeface="Open Sans"/>
                        <a:cs typeface="Open Sans"/>
                        <a:sym typeface="Open Sans"/>
                      </a:endParaRPr>
                    </a:p>
                    <a:p>
                      <a:pPr marL="57150" lvl="0" indent="-107950" rtl="0">
                        <a:spcBef>
                          <a:spcPts val="0"/>
                        </a:spcBef>
                        <a:spcAft>
                          <a:spcPts val="0"/>
                        </a:spcAft>
                        <a:buClr>
                          <a:srgbClr val="58595B"/>
                        </a:buClr>
                        <a:buSzPts val="800"/>
                        <a:buFont typeface="Open Sans"/>
                        <a:buChar char="●"/>
                      </a:pPr>
                      <a:r>
                        <a:rPr lang="en-US" sz="800" kern="900" spc="-20" baseline="0">
                          <a:solidFill>
                            <a:srgbClr val="58595B"/>
                          </a:solidFill>
                          <a:latin typeface="Open Sans"/>
                          <a:ea typeface="Open Sans"/>
                          <a:cs typeface="Open Sans"/>
                          <a:sym typeface="Open Sans"/>
                        </a:rPr>
                        <a:t>reduce fixed </a:t>
                      </a:r>
                      <a:r>
                        <a:rPr lang="en-US" sz="800" i="1" kern="900" spc="-20" baseline="0">
                          <a:solidFill>
                            <a:srgbClr val="58595B"/>
                          </a:solidFill>
                          <a:latin typeface="Open Sans"/>
                          <a:ea typeface="Open Sans"/>
                          <a:cs typeface="Open Sans"/>
                          <a:sym typeface="Open Sans"/>
                        </a:rPr>
                        <a:t>and</a:t>
                      </a:r>
                      <a:r>
                        <a:rPr lang="en-US" sz="800" kern="900" spc="-20" baseline="0">
                          <a:solidFill>
                            <a:srgbClr val="58595B"/>
                          </a:solidFill>
                          <a:latin typeface="Open Sans"/>
                          <a:ea typeface="Open Sans"/>
                          <a:cs typeface="Open Sans"/>
                          <a:sym typeface="Open Sans"/>
                        </a:rPr>
                        <a:t> variable costs</a:t>
                      </a:r>
                      <a:endParaRPr sz="800" kern="900" spc="-20" baseline="0">
                        <a:solidFill>
                          <a:srgbClr val="58595B"/>
                        </a:solidFill>
                        <a:latin typeface="Open Sans"/>
                        <a:ea typeface="Open Sans"/>
                        <a:cs typeface="Open Sans"/>
                        <a:sym typeface="Open Sans"/>
                      </a:endParaRPr>
                    </a:p>
                    <a:p>
                      <a:pPr marL="57150" lvl="0" indent="-107950" rtl="0">
                        <a:spcBef>
                          <a:spcPts val="0"/>
                        </a:spcBef>
                        <a:spcAft>
                          <a:spcPts val="0"/>
                        </a:spcAft>
                        <a:buClr>
                          <a:srgbClr val="58595B"/>
                        </a:buClr>
                        <a:buSzPts val="800"/>
                        <a:buFont typeface="Open Sans"/>
                        <a:buChar char="●"/>
                      </a:pPr>
                      <a:r>
                        <a:rPr lang="en-US" sz="800" kern="900" spc="-20" baseline="0">
                          <a:solidFill>
                            <a:srgbClr val="58595B"/>
                          </a:solidFill>
                          <a:latin typeface="Open Sans"/>
                          <a:ea typeface="Open Sans"/>
                          <a:cs typeface="Open Sans"/>
                          <a:sym typeface="Open Sans"/>
                        </a:rPr>
                        <a:t>generate revenues</a:t>
                      </a:r>
                      <a:endParaRPr sz="800" kern="900" spc="-20" baseline="0">
                        <a:solidFill>
                          <a:srgbClr val="58595B"/>
                        </a:solidFill>
                        <a:latin typeface="Open Sans"/>
                        <a:ea typeface="Open Sans"/>
                        <a:cs typeface="Open Sans"/>
                        <a:sym typeface="Open Sans"/>
                      </a:endParaRPr>
                    </a:p>
                  </a:txBody>
                  <a:tcPr marL="88900" marR="88900" marT="88900" marB="88900">
                    <a:lnL w="12700" cap="flat" cmpd="sng">
                      <a:solidFill>
                        <a:srgbClr val="6D266E"/>
                      </a:solidFill>
                      <a:prstDash val="solid"/>
                      <a:round/>
                      <a:headEnd type="none" w="sm" len="sm"/>
                      <a:tailEnd type="none" w="sm" len="sm"/>
                    </a:lnL>
                    <a:lnR w="12700" cap="flat" cmpd="sng">
                      <a:solidFill>
                        <a:srgbClr val="6D266E"/>
                      </a:solidFill>
                      <a:prstDash val="solid"/>
                      <a:round/>
                      <a:headEnd type="none" w="sm" len="sm"/>
                      <a:tailEnd type="none" w="sm" len="sm"/>
                    </a:lnR>
                    <a:lnT w="12700" cap="flat" cmpd="sng">
                      <a:solidFill>
                        <a:srgbClr val="6D266E"/>
                      </a:solidFill>
                      <a:prstDash val="solid"/>
                      <a:round/>
                      <a:headEnd type="none" w="sm" len="sm"/>
                      <a:tailEnd type="none" w="sm" len="sm"/>
                    </a:lnT>
                    <a:lnB w="12700" cap="flat" cmpd="sng">
                      <a:solidFill>
                        <a:srgbClr val="6D266E"/>
                      </a:solidFill>
                      <a:prstDash val="solid"/>
                      <a:round/>
                      <a:headEnd type="none" w="sm" len="sm"/>
                      <a:tailEnd type="none" w="sm" len="sm"/>
                    </a:lnB>
                  </a:tcPr>
                </a:tc>
                <a:tc>
                  <a:txBody>
                    <a:bodyPr/>
                    <a:lstStyle/>
                    <a:p>
                      <a:pPr marL="115888" lvl="0" indent="-107950" rtl="0">
                        <a:spcBef>
                          <a:spcPts val="0"/>
                        </a:spcBef>
                        <a:spcAft>
                          <a:spcPts val="0"/>
                        </a:spcAft>
                        <a:buNone/>
                      </a:pPr>
                      <a:r>
                        <a:rPr lang="en-US" sz="800" kern="900" spc="-20" baseline="0" dirty="0">
                          <a:solidFill>
                            <a:srgbClr val="58595B"/>
                          </a:solidFill>
                          <a:latin typeface="Open Sans"/>
                          <a:ea typeface="Open Sans"/>
                          <a:cs typeface="Open Sans"/>
                          <a:sym typeface="Open Sans"/>
                        </a:rPr>
                        <a:t>Business model:</a:t>
                      </a:r>
                      <a:endParaRPr sz="800" kern="900" spc="-20" baseline="0" dirty="0">
                        <a:solidFill>
                          <a:srgbClr val="58595B"/>
                        </a:solidFill>
                        <a:latin typeface="Open Sans"/>
                        <a:ea typeface="Open Sans"/>
                        <a:cs typeface="Open Sans"/>
                        <a:sym typeface="Open Sans"/>
                      </a:endParaRPr>
                    </a:p>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leverage information-enabled assets through a </a:t>
                      </a:r>
                      <a:r>
                        <a:rPr lang="en-US" sz="800" kern="900" spc="-20" baseline="0">
                          <a:solidFill>
                            <a:srgbClr val="58595B"/>
                          </a:solidFill>
                          <a:latin typeface="Open Sans"/>
                          <a:ea typeface="Open Sans"/>
                          <a:cs typeface="Open Sans"/>
                          <a:sym typeface="Open Sans"/>
                        </a:rPr>
                        <a:t>multi-sided platform</a:t>
                      </a:r>
                      <a:endParaRPr sz="800" kern="900" spc="-20" baseline="0" dirty="0">
                        <a:solidFill>
                          <a:srgbClr val="58595B"/>
                        </a:solidFill>
                        <a:latin typeface="Open Sans"/>
                        <a:ea typeface="Open Sans"/>
                        <a:cs typeface="Open Sans"/>
                        <a:sym typeface="Open Sans"/>
                      </a:endParaRPr>
                    </a:p>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drive marginal cost of customer acquisition &amp; fulfillment virtually to zero</a:t>
                      </a:r>
                      <a:endParaRPr sz="800" kern="900" spc="-20" baseline="0" dirty="0">
                        <a:solidFill>
                          <a:srgbClr val="58595B"/>
                        </a:solidFill>
                        <a:latin typeface="Open Sans"/>
                        <a:ea typeface="Open Sans"/>
                        <a:cs typeface="Open Sans"/>
                        <a:sym typeface="Open Sans"/>
                      </a:endParaRPr>
                    </a:p>
                  </a:txBody>
                  <a:tcPr marL="88900" marR="88900" marT="88900" marB="88900">
                    <a:lnL w="12700" cap="flat" cmpd="sng">
                      <a:solidFill>
                        <a:srgbClr val="6D266E"/>
                      </a:solidFill>
                      <a:prstDash val="solid"/>
                      <a:round/>
                      <a:headEnd type="none" w="sm" len="sm"/>
                      <a:tailEnd type="none" w="sm" len="sm"/>
                    </a:lnL>
                    <a:lnR w="12700" cap="flat" cmpd="sng">
                      <a:solidFill>
                        <a:srgbClr val="6D266E"/>
                      </a:solidFill>
                      <a:prstDash val="solid"/>
                      <a:round/>
                      <a:headEnd type="none" w="sm" len="sm"/>
                      <a:tailEnd type="none" w="sm" len="sm"/>
                    </a:lnR>
                    <a:lnT w="12700" cap="flat" cmpd="sng">
                      <a:solidFill>
                        <a:srgbClr val="6D266E"/>
                      </a:solidFill>
                      <a:prstDash val="solid"/>
                      <a:round/>
                      <a:headEnd type="none" w="sm" len="sm"/>
                      <a:tailEnd type="none" w="sm" len="sm"/>
                    </a:lnT>
                    <a:lnB w="12700" cap="flat" cmpd="sng">
                      <a:solidFill>
                        <a:srgbClr val="6D266E"/>
                      </a:solidFill>
                      <a:prstDash val="solid"/>
                      <a:round/>
                      <a:headEnd type="none" w="sm" len="sm"/>
                      <a:tailEnd type="none" w="sm" len="sm"/>
                    </a:lnB>
                  </a:tcPr>
                </a:tc>
                <a:extLst>
                  <a:ext uri="{0D108BD9-81ED-4DB2-BD59-A6C34878D82A}">
                    <a16:rowId xmlns:a16="http://schemas.microsoft.com/office/drawing/2014/main" val="10001"/>
                  </a:ext>
                </a:extLst>
              </a:tr>
              <a:tr h="1023157">
                <a:tc>
                  <a:txBody>
                    <a:bodyPr/>
                    <a:lstStyle/>
                    <a:p>
                      <a:pPr marL="0" lvl="0" indent="0" algn="l" rtl="0">
                        <a:spcBef>
                          <a:spcPts val="0"/>
                        </a:spcBef>
                        <a:spcAft>
                          <a:spcPts val="0"/>
                        </a:spcAft>
                        <a:buNone/>
                      </a:pPr>
                      <a:r>
                        <a:rPr lang="en-US" sz="900" b="1" kern="900" spc="-20" baseline="0" dirty="0">
                          <a:solidFill>
                            <a:srgbClr val="58595B"/>
                          </a:solidFill>
                          <a:latin typeface="Open Sans"/>
                          <a:ea typeface="Open Sans"/>
                          <a:cs typeface="Open Sans"/>
                          <a:sym typeface="Open Sans"/>
                        </a:rPr>
                        <a:t>Examples</a:t>
                      </a:r>
                      <a:endParaRPr sz="900" b="1" kern="900" spc="-20" baseline="0" dirty="0">
                        <a:solidFill>
                          <a:srgbClr val="58595B"/>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12700"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660066">
                        <a:alpha val="5000"/>
                      </a:srgbClr>
                    </a:solidFill>
                  </a:tcPr>
                </a:tc>
                <a:tc>
                  <a:txBody>
                    <a:bodyPr/>
                    <a:lstStyle/>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lease vehicle fleet, equipment, etc.</a:t>
                      </a:r>
                      <a:endParaRPr sz="800" kern="900" spc="-20" baseline="0" dirty="0">
                        <a:solidFill>
                          <a:srgbClr val="58595B"/>
                        </a:solidFill>
                        <a:latin typeface="Open Sans"/>
                        <a:ea typeface="Open Sans"/>
                        <a:cs typeface="Open Sans"/>
                        <a:sym typeface="Open Sans"/>
                      </a:endParaRPr>
                    </a:p>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rent office space or use co-working spaces</a:t>
                      </a:r>
                      <a:endParaRPr sz="800" kern="900" spc="-20" baseline="0" dirty="0">
                        <a:solidFill>
                          <a:srgbClr val="58595B"/>
                        </a:solidFill>
                        <a:latin typeface="Open Sans"/>
                        <a:ea typeface="Open Sans"/>
                        <a:cs typeface="Open Sans"/>
                        <a:sym typeface="Open Sans"/>
                      </a:endParaRPr>
                    </a:p>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outsource finance and accounting function</a:t>
                      </a:r>
                      <a:endParaRPr sz="800" kern="900" spc="-20" baseline="0" dirty="0">
                        <a:solidFill>
                          <a:srgbClr val="58595B"/>
                        </a:solidFill>
                        <a:latin typeface="Open Sans"/>
                        <a:ea typeface="Open Sans"/>
                        <a:cs typeface="Open Sans"/>
                        <a:sym typeface="Open Sans"/>
                      </a:endParaRPr>
                    </a:p>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License IP for industrial process</a:t>
                      </a:r>
                      <a:endParaRPr sz="800" kern="900" spc="-20" baseline="0" dirty="0">
                        <a:solidFill>
                          <a:srgbClr val="58595B"/>
                        </a:solidFill>
                        <a:latin typeface="Open Sans"/>
                        <a:ea typeface="Open Sans"/>
                        <a:cs typeface="Open Sans"/>
                        <a:sym typeface="Open Sans"/>
                      </a:endParaRPr>
                    </a:p>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Rent access to your own underutilized resources. E.g. hospital renting access to its MRI machine</a:t>
                      </a:r>
                      <a:endParaRPr sz="800" kern="900" spc="-20" baseline="0" dirty="0">
                        <a:solidFill>
                          <a:srgbClr val="58595B"/>
                        </a:solidFill>
                        <a:latin typeface="Open Sans"/>
                        <a:ea typeface="Open Sans"/>
                        <a:cs typeface="Open Sans"/>
                        <a:sym typeface="Open Sans"/>
                      </a:endParaRPr>
                    </a:p>
                  </a:txBody>
                  <a:tcPr marL="88900" marR="88900" marT="88900" marB="88900">
                    <a:lnL w="12700" cap="flat" cmpd="sng">
                      <a:solidFill>
                        <a:srgbClr val="6D266E"/>
                      </a:solidFill>
                      <a:prstDash val="solid"/>
                      <a:round/>
                      <a:headEnd type="none" w="sm" len="sm"/>
                      <a:tailEnd type="none" w="sm" len="sm"/>
                    </a:lnL>
                    <a:lnR w="12700" cap="flat" cmpd="sng">
                      <a:solidFill>
                        <a:srgbClr val="6D266E"/>
                      </a:solidFill>
                      <a:prstDash val="solid"/>
                      <a:round/>
                      <a:headEnd type="none" w="sm" len="sm"/>
                      <a:tailEnd type="none" w="sm" len="sm"/>
                    </a:lnR>
                    <a:lnT w="12700" cap="flat" cmpd="sng">
                      <a:solidFill>
                        <a:srgbClr val="6D266E"/>
                      </a:solidFill>
                      <a:prstDash val="solid"/>
                      <a:round/>
                      <a:headEnd type="none" w="sm" len="sm"/>
                      <a:tailEnd type="none" w="sm" len="sm"/>
                    </a:lnT>
                    <a:lnB w="12700" cap="flat" cmpd="sng">
                      <a:solidFill>
                        <a:srgbClr val="6D266E"/>
                      </a:solidFill>
                      <a:prstDash val="solid"/>
                      <a:round/>
                      <a:headEnd type="none" w="sm" len="sm"/>
                      <a:tailEnd type="none" w="sm" len="sm"/>
                    </a:lnB>
                  </a:tcPr>
                </a:tc>
                <a:tc>
                  <a:txBody>
                    <a:bodyPr/>
                    <a:lstStyle/>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run venture on Amazon scalable servers</a:t>
                      </a:r>
                    </a:p>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combine partners’ datasets into higher value offering through rented or open source AI and machine learning capabilities.</a:t>
                      </a:r>
                    </a:p>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operate company entirely in VR</a:t>
                      </a:r>
                    </a:p>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create and run purely digital platform businesses</a:t>
                      </a:r>
                    </a:p>
                  </a:txBody>
                  <a:tcPr marL="88900" marR="88900" marT="88900" marB="88900">
                    <a:lnL w="12700" cap="flat" cmpd="sng">
                      <a:solidFill>
                        <a:srgbClr val="6D266E"/>
                      </a:solidFill>
                      <a:prstDash val="solid"/>
                      <a:round/>
                      <a:headEnd type="none" w="sm" len="sm"/>
                      <a:tailEnd type="none" w="sm" len="sm"/>
                    </a:lnL>
                    <a:lnR w="12700" cap="flat" cmpd="sng">
                      <a:solidFill>
                        <a:srgbClr val="6D266E"/>
                      </a:solidFill>
                      <a:prstDash val="solid"/>
                      <a:round/>
                      <a:headEnd type="none" w="sm" len="sm"/>
                      <a:tailEnd type="none" w="sm" len="sm"/>
                    </a:lnR>
                    <a:lnT w="12700" cap="flat" cmpd="sng">
                      <a:solidFill>
                        <a:srgbClr val="6D266E"/>
                      </a:solidFill>
                      <a:prstDash val="solid"/>
                      <a:round/>
                      <a:headEnd type="none" w="sm" len="sm"/>
                      <a:tailEnd type="none" w="sm" len="sm"/>
                    </a:lnT>
                    <a:lnB w="12700" cap="flat" cmpd="sng">
                      <a:solidFill>
                        <a:srgbClr val="6D266E"/>
                      </a:solidFill>
                      <a:prstDash val="solid"/>
                      <a:round/>
                      <a:headEnd type="none" w="sm" len="sm"/>
                      <a:tailEnd type="none" w="sm" len="sm"/>
                    </a:lnB>
                  </a:tcPr>
                </a:tc>
                <a:tc>
                  <a:txBody>
                    <a:bodyPr/>
                    <a:lstStyle/>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Uber - connect passengers with mobile phones to drivers with </a:t>
                      </a:r>
                      <a:r>
                        <a:rPr lang="en-US" sz="800" b="1" kern="900" spc="-20" baseline="0" dirty="0">
                          <a:solidFill>
                            <a:srgbClr val="58595B"/>
                          </a:solidFill>
                          <a:latin typeface="Open Sans"/>
                          <a:ea typeface="Open Sans"/>
                          <a:cs typeface="Open Sans"/>
                          <a:sym typeface="Open Sans"/>
                        </a:rPr>
                        <a:t>cars and mobile phones</a:t>
                      </a:r>
                      <a:endParaRPr sz="800" kern="900" spc="-20" baseline="0" dirty="0">
                        <a:solidFill>
                          <a:srgbClr val="58595B"/>
                        </a:solidFill>
                        <a:latin typeface="Open Sans"/>
                        <a:ea typeface="Open Sans"/>
                        <a:cs typeface="Open Sans"/>
                        <a:sym typeface="Open Sans"/>
                      </a:endParaRPr>
                    </a:p>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Airbnb - connect guests with mobile phones to hosts with </a:t>
                      </a:r>
                      <a:r>
                        <a:rPr lang="en-US" sz="800" b="1" kern="900" spc="-20" baseline="0" dirty="0">
                          <a:solidFill>
                            <a:srgbClr val="58595B"/>
                          </a:solidFill>
                          <a:latin typeface="Open Sans"/>
                          <a:ea typeface="Open Sans"/>
                          <a:cs typeface="Open Sans"/>
                          <a:sym typeface="Open Sans"/>
                        </a:rPr>
                        <a:t>spare beds and computers</a:t>
                      </a:r>
                      <a:endParaRPr sz="800" b="1" kern="900" spc="-20" baseline="0" dirty="0">
                        <a:solidFill>
                          <a:srgbClr val="58595B"/>
                        </a:solidFill>
                        <a:latin typeface="Open Sans"/>
                        <a:ea typeface="Open Sans"/>
                        <a:cs typeface="Open Sans"/>
                        <a:sym typeface="Open Sans"/>
                      </a:endParaRPr>
                    </a:p>
                    <a:p>
                      <a:pPr marL="115888" lvl="0" indent="-107950" rtl="0">
                        <a:spcBef>
                          <a:spcPts val="0"/>
                        </a:spcBef>
                        <a:spcAft>
                          <a:spcPts val="0"/>
                        </a:spcAft>
                        <a:buClr>
                          <a:srgbClr val="58595B"/>
                        </a:buClr>
                        <a:buSzPts val="800"/>
                        <a:buFont typeface="Open Sans"/>
                        <a:buChar char="●"/>
                      </a:pPr>
                      <a:r>
                        <a:rPr lang="en-US" sz="800" kern="900" spc="-20" baseline="0" dirty="0">
                          <a:solidFill>
                            <a:srgbClr val="58595B"/>
                          </a:solidFill>
                          <a:latin typeface="Open Sans"/>
                          <a:ea typeface="Open Sans"/>
                          <a:cs typeface="Open Sans"/>
                          <a:sym typeface="Open Sans"/>
                        </a:rPr>
                        <a:t>Amazon - connect customers and developers to </a:t>
                      </a:r>
                      <a:r>
                        <a:rPr lang="en-US" sz="800" b="1" kern="900" spc="-20" baseline="0" dirty="0">
                          <a:solidFill>
                            <a:srgbClr val="58595B"/>
                          </a:solidFill>
                          <a:latin typeface="Open Sans"/>
                          <a:ea typeface="Open Sans"/>
                          <a:cs typeface="Open Sans"/>
                          <a:sym typeface="Open Sans"/>
                        </a:rPr>
                        <a:t>physical server infrastructure</a:t>
                      </a:r>
                      <a:endParaRPr sz="800" b="1" kern="900" spc="-20" baseline="0" dirty="0">
                        <a:solidFill>
                          <a:srgbClr val="58595B"/>
                        </a:solidFill>
                        <a:latin typeface="Open Sans"/>
                        <a:ea typeface="Open Sans"/>
                        <a:cs typeface="Open Sans"/>
                        <a:sym typeface="Open Sans"/>
                      </a:endParaRPr>
                    </a:p>
                  </a:txBody>
                  <a:tcPr marL="88900" marR="88900" marT="88900" marB="88900">
                    <a:lnL w="12700" cap="flat" cmpd="sng">
                      <a:solidFill>
                        <a:srgbClr val="6D266E"/>
                      </a:solidFill>
                      <a:prstDash val="solid"/>
                      <a:round/>
                      <a:headEnd type="none" w="sm" len="sm"/>
                      <a:tailEnd type="none" w="sm" len="sm"/>
                    </a:lnL>
                    <a:lnR w="12700" cap="flat" cmpd="sng">
                      <a:solidFill>
                        <a:srgbClr val="6D266E"/>
                      </a:solidFill>
                      <a:prstDash val="solid"/>
                      <a:round/>
                      <a:headEnd type="none" w="sm" len="sm"/>
                      <a:tailEnd type="none" w="sm" len="sm"/>
                    </a:lnR>
                    <a:lnT w="12700" cap="flat" cmpd="sng">
                      <a:solidFill>
                        <a:srgbClr val="6D266E"/>
                      </a:solidFill>
                      <a:prstDash val="solid"/>
                      <a:round/>
                      <a:headEnd type="none" w="sm" len="sm"/>
                      <a:tailEnd type="none" w="sm" len="sm"/>
                    </a:lnT>
                    <a:lnB w="12700" cap="flat" cmpd="sng">
                      <a:solidFill>
                        <a:srgbClr val="6D266E"/>
                      </a:solidFill>
                      <a:prstDash val="solid"/>
                      <a:round/>
                      <a:headEnd type="none" w="sm" len="sm"/>
                      <a:tailEnd type="none" w="sm" len="sm"/>
                    </a:lnB>
                  </a:tcPr>
                </a:tc>
                <a:extLst>
                  <a:ext uri="{0D108BD9-81ED-4DB2-BD59-A6C34878D82A}">
                    <a16:rowId xmlns:a16="http://schemas.microsoft.com/office/drawing/2014/main" val="10002"/>
                  </a:ext>
                </a:extLst>
              </a:tr>
              <a:tr h="840517">
                <a:tc>
                  <a:txBody>
                    <a:bodyPr/>
                    <a:lstStyle/>
                    <a:p>
                      <a:pPr marL="0" lvl="0" indent="0" algn="l" rtl="0">
                        <a:spcBef>
                          <a:spcPts val="0"/>
                        </a:spcBef>
                        <a:spcAft>
                          <a:spcPts val="0"/>
                        </a:spcAft>
                        <a:buNone/>
                      </a:pPr>
                      <a:r>
                        <a:rPr lang="en-US" sz="900" b="1" kern="900" spc="-20" baseline="0" dirty="0">
                          <a:solidFill>
                            <a:srgbClr val="58595B"/>
                          </a:solidFill>
                          <a:latin typeface="Open Sans"/>
                          <a:ea typeface="Open Sans"/>
                          <a:cs typeface="Open Sans"/>
                          <a:sym typeface="Open Sans"/>
                        </a:rPr>
                        <a:t>What assets can you leverage?</a:t>
                      </a:r>
                      <a:endParaRPr sz="900" b="1" kern="900" spc="-20" baseline="0" dirty="0">
                        <a:solidFill>
                          <a:srgbClr val="58595B"/>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660066">
                        <a:alpha val="5000"/>
                      </a:srgbClr>
                    </a:solidFill>
                  </a:tcPr>
                </a:tc>
                <a:tc>
                  <a:txBody>
                    <a:bodyPr/>
                    <a:lstStyle/>
                    <a:p>
                      <a:pPr marL="0" lvl="0" indent="0" rtl="0">
                        <a:spcBef>
                          <a:spcPts val="0"/>
                        </a:spcBef>
                        <a:spcAft>
                          <a:spcPts val="0"/>
                        </a:spcAft>
                        <a:buNone/>
                      </a:pPr>
                      <a:endParaRPr kern="900" spc="-20" baseline="0" dirty="0"/>
                    </a:p>
                  </a:txBody>
                  <a:tcPr marL="88900" marR="88900" marT="88900" marB="8890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12700"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rtl="0">
                        <a:spcBef>
                          <a:spcPts val="0"/>
                        </a:spcBef>
                        <a:spcAft>
                          <a:spcPts val="0"/>
                        </a:spcAft>
                        <a:buNone/>
                      </a:pPr>
                      <a:endParaRPr kern="900" spc="-20" baseline="0" dirty="0"/>
                    </a:p>
                  </a:txBody>
                  <a:tcPr marL="88900" marR="88900" marT="88900" marB="8890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12700"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rtl="0">
                        <a:spcBef>
                          <a:spcPts val="0"/>
                        </a:spcBef>
                        <a:spcAft>
                          <a:spcPts val="0"/>
                        </a:spcAft>
                        <a:buNone/>
                      </a:pPr>
                      <a:endParaRPr kern="900" spc="-20" baseline="0"/>
                    </a:p>
                  </a:txBody>
                  <a:tcPr marL="88900" marR="88900" marT="88900" marB="8890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12700"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3"/>
                  </a:ext>
                </a:extLst>
              </a:tr>
              <a:tr h="840517">
                <a:tc>
                  <a:txBody>
                    <a:bodyPr/>
                    <a:lstStyle/>
                    <a:p>
                      <a:pPr marL="0" lvl="0" indent="0" algn="l" rtl="0">
                        <a:spcBef>
                          <a:spcPts val="0"/>
                        </a:spcBef>
                        <a:spcAft>
                          <a:spcPts val="0"/>
                        </a:spcAft>
                        <a:buClr>
                          <a:schemeClr val="dk1"/>
                        </a:buClr>
                        <a:buSzPts val="1000"/>
                        <a:buFont typeface="Arial"/>
                        <a:buNone/>
                      </a:pPr>
                      <a:r>
                        <a:rPr lang="en-US" sz="900" b="1" kern="900" spc="-20" baseline="0" dirty="0">
                          <a:solidFill>
                            <a:srgbClr val="58595B"/>
                          </a:solidFill>
                          <a:latin typeface="Open Sans"/>
                          <a:ea typeface="Open Sans"/>
                          <a:cs typeface="Open Sans"/>
                          <a:sym typeface="Open Sans"/>
                        </a:rPr>
                        <a:t>Value Propositions</a:t>
                      </a:r>
                      <a:r>
                        <a:rPr lang="en-US" sz="900" kern="900" spc="-20" baseline="0" dirty="0">
                          <a:solidFill>
                            <a:srgbClr val="58595B"/>
                          </a:solidFill>
                          <a:latin typeface="Open Sans"/>
                          <a:ea typeface="Open Sans"/>
                          <a:cs typeface="Open Sans"/>
                          <a:sym typeface="Open Sans"/>
                        </a:rPr>
                        <a:t> - how will you improve your value propositions by leveraging assets?</a:t>
                      </a:r>
                      <a:endParaRPr sz="900" u="none" strike="noStrike" kern="900" cap="none" spc="-20" baseline="0" dirty="0">
                        <a:solidFill>
                          <a:srgbClr val="58595B"/>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660066">
                        <a:alpha val="5000"/>
                      </a:srgbClr>
                    </a:solidFill>
                  </a:tcPr>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kern="900" cap="none" spc="-20" baseline="0">
                        <a:solidFill>
                          <a:srgbClr val="B7B7B7"/>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kern="900" cap="none" spc="-20" baseline="0" dirty="0">
                        <a:solidFill>
                          <a:srgbClr val="B7B7B7"/>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kern="900" cap="none" spc="-20" baseline="0">
                        <a:solidFill>
                          <a:srgbClr val="B7B7B7"/>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4"/>
                  </a:ext>
                </a:extLst>
              </a:tr>
              <a:tr h="997926">
                <a:tc>
                  <a:txBody>
                    <a:bodyPr/>
                    <a:lstStyle/>
                    <a:p>
                      <a:pPr marL="0" lvl="0" indent="0" algn="l" rtl="0">
                        <a:spcBef>
                          <a:spcPts val="0"/>
                        </a:spcBef>
                        <a:spcAft>
                          <a:spcPts val="0"/>
                        </a:spcAft>
                        <a:buClr>
                          <a:schemeClr val="dk1"/>
                        </a:buClr>
                        <a:buSzPts val="1000"/>
                        <a:buFont typeface="Arial"/>
                        <a:buNone/>
                      </a:pPr>
                      <a:r>
                        <a:rPr lang="en-US" sz="900" b="1" kern="900" spc="-20" baseline="0" dirty="0">
                          <a:solidFill>
                            <a:srgbClr val="58595B"/>
                          </a:solidFill>
                          <a:latin typeface="Open Sans"/>
                          <a:ea typeface="Open Sans"/>
                          <a:cs typeface="Open Sans"/>
                          <a:sym typeface="Open Sans"/>
                        </a:rPr>
                        <a:t>Metrics</a:t>
                      </a:r>
                      <a:r>
                        <a:rPr lang="en-US" sz="900" kern="900" spc="-20" baseline="0" dirty="0">
                          <a:solidFill>
                            <a:srgbClr val="58595B"/>
                          </a:solidFill>
                          <a:latin typeface="Open Sans"/>
                          <a:ea typeface="Open Sans"/>
                          <a:cs typeface="Open Sans"/>
                          <a:sym typeface="Open Sans"/>
                        </a:rPr>
                        <a:t> - How will you know your leveraged assets strategy is successful </a:t>
                      </a:r>
                      <a:r>
                        <a:rPr lang="en-US" sz="900" i="1" kern="900" spc="-20" baseline="0" dirty="0">
                          <a:solidFill>
                            <a:srgbClr val="58595B"/>
                          </a:solidFill>
                          <a:latin typeface="Open Sans"/>
                          <a:ea typeface="Open Sans"/>
                          <a:cs typeface="Open Sans"/>
                          <a:sym typeface="Open Sans"/>
                        </a:rPr>
                        <a:t>and achieving healthy, sustainable growth</a:t>
                      </a:r>
                      <a:r>
                        <a:rPr lang="en-US" sz="900" kern="900" spc="-20" baseline="0" dirty="0">
                          <a:solidFill>
                            <a:srgbClr val="58595B"/>
                          </a:solidFill>
                          <a:latin typeface="Open Sans"/>
                          <a:ea typeface="Open Sans"/>
                          <a:cs typeface="Open Sans"/>
                          <a:sym typeface="Open Sans"/>
                        </a:rPr>
                        <a:t>?</a:t>
                      </a:r>
                      <a:endParaRPr sz="900" kern="900" spc="-20" baseline="0" dirty="0">
                        <a:solidFill>
                          <a:srgbClr val="58595B"/>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660066">
                        <a:alpha val="5000"/>
                      </a:srgbClr>
                    </a:solidFill>
                  </a:tcPr>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kern="900" cap="none" spc="-20" baseline="0" dirty="0">
                        <a:solidFill>
                          <a:srgbClr val="B7B7B7"/>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endParaRPr sz="900" u="none" strike="noStrike" kern="900" cap="none" spc="-20" baseline="0" dirty="0">
                        <a:solidFill>
                          <a:srgbClr val="B7B7B7"/>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kern="900" cap="none" spc="-20" baseline="0" dirty="0">
                        <a:solidFill>
                          <a:srgbClr val="B7B7B7"/>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5"/>
                  </a:ext>
                </a:extLst>
              </a:tr>
              <a:tr h="840517">
                <a:tc>
                  <a:txBody>
                    <a:bodyPr/>
                    <a:lstStyle/>
                    <a:p>
                      <a:pPr marL="0" lvl="0" indent="0" algn="l" rtl="0">
                        <a:spcBef>
                          <a:spcPts val="0"/>
                        </a:spcBef>
                        <a:spcAft>
                          <a:spcPts val="0"/>
                        </a:spcAft>
                        <a:buNone/>
                      </a:pPr>
                      <a:r>
                        <a:rPr lang="en-US" sz="900" b="1" kern="900" spc="-20" baseline="0" dirty="0">
                          <a:solidFill>
                            <a:srgbClr val="58595B"/>
                          </a:solidFill>
                          <a:latin typeface="Open Sans"/>
                          <a:ea typeface="Open Sans"/>
                          <a:cs typeface="Open Sans"/>
                          <a:sym typeface="Open Sans"/>
                        </a:rPr>
                        <a:t>Why does this help you scale exponentially to achieve your MTP?</a:t>
                      </a:r>
                      <a:endParaRPr sz="900" b="1" kern="900" spc="-20" baseline="0" dirty="0">
                        <a:solidFill>
                          <a:srgbClr val="58595B"/>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660066">
                        <a:alpha val="5000"/>
                      </a:srgbClr>
                    </a:solidFill>
                  </a:tcPr>
                </a:tc>
                <a:tc>
                  <a:txBody>
                    <a:bodyPr/>
                    <a:lstStyle/>
                    <a:p>
                      <a:pPr marL="0" marR="0" lvl="0" indent="0" algn="l" rtl="0">
                        <a:lnSpc>
                          <a:spcPct val="100000"/>
                        </a:lnSpc>
                        <a:spcBef>
                          <a:spcPts val="0"/>
                        </a:spcBef>
                        <a:spcAft>
                          <a:spcPts val="0"/>
                        </a:spcAft>
                        <a:buNone/>
                      </a:pPr>
                      <a:endParaRPr sz="900" u="none" strike="noStrike" kern="900" cap="none" spc="-20" baseline="0" dirty="0">
                        <a:solidFill>
                          <a:srgbClr val="B7B7B7"/>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kern="900" cap="none" spc="-20" baseline="0" dirty="0">
                        <a:solidFill>
                          <a:srgbClr val="B7B7B7"/>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kern="900" cap="none" spc="-20" baseline="0" dirty="0">
                        <a:solidFill>
                          <a:srgbClr val="B7B7B7"/>
                        </a:solidFill>
                        <a:latin typeface="Open Sans"/>
                        <a:ea typeface="Open Sans"/>
                        <a:cs typeface="Open Sans"/>
                        <a:sym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50" name="Google Shape;150;p22"/>
          <p:cNvSpPr txBox="1"/>
          <p:nvPr/>
        </p:nvSpPr>
        <p:spPr>
          <a:xfrm>
            <a:off x="685800" y="532375"/>
            <a:ext cx="4894800" cy="215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a:solidFill>
                  <a:srgbClr val="6D266E"/>
                </a:solidFill>
                <a:latin typeface="Open Sans"/>
                <a:ea typeface="Open Sans"/>
                <a:cs typeface="Open Sans"/>
                <a:sym typeface="Open Sans"/>
              </a:rPr>
              <a:t>Leveraged Assets - Generate Leverage Options</a:t>
            </a:r>
            <a:endParaRPr sz="1400" b="0" i="0" u="none" strike="noStrike" cap="none">
              <a:solidFill>
                <a:srgbClr val="6D266E"/>
              </a:solidFill>
              <a:latin typeface="Arial"/>
              <a:ea typeface="Arial"/>
              <a:cs typeface="Arial"/>
              <a:sym typeface="Arial"/>
            </a:endParaRPr>
          </a:p>
        </p:txBody>
      </p:sp>
      <p:sp>
        <p:nvSpPr>
          <p:cNvPr id="152" name="Google Shape;152;p22"/>
          <p:cNvSpPr/>
          <p:nvPr/>
        </p:nvSpPr>
        <p:spPr>
          <a:xfrm>
            <a:off x="8873100" y="926900"/>
            <a:ext cx="270300" cy="164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2"/>
          <p:cNvSpPr txBox="1"/>
          <p:nvPr/>
        </p:nvSpPr>
        <p:spPr>
          <a:xfrm>
            <a:off x="693650" y="987736"/>
            <a:ext cx="8902800" cy="451042"/>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500"/>
              </a:spcBef>
              <a:spcAft>
                <a:spcPts val="0"/>
              </a:spcAft>
              <a:buNone/>
            </a:pPr>
            <a:r>
              <a:rPr lang="en-US" sz="1100" b="1" i="0" u="none" strike="noStrike" cap="none" dirty="0">
                <a:solidFill>
                  <a:srgbClr val="6D266E"/>
                </a:solidFill>
                <a:latin typeface="Open Sans"/>
                <a:ea typeface="Open Sans"/>
                <a:cs typeface="Open Sans"/>
                <a:sym typeface="Open Sans"/>
              </a:rPr>
              <a:t>Company Name: </a:t>
            </a:r>
            <a:r>
              <a:rPr lang="en-US" sz="1200" b="1" i="0" u="none" strike="noStrike" cap="none" dirty="0">
                <a:solidFill>
                  <a:srgbClr val="6D266E"/>
                </a:solidFill>
                <a:latin typeface="Open Sans"/>
                <a:ea typeface="Open Sans"/>
                <a:cs typeface="Open Sans"/>
                <a:sym typeface="Open Sans"/>
              </a:rPr>
              <a:t>________________________________________  </a:t>
            </a:r>
            <a:r>
              <a:rPr lang="en-US" sz="1100" b="1" i="0" u="none" strike="noStrike" cap="none" dirty="0">
                <a:solidFill>
                  <a:srgbClr val="6D266E"/>
                </a:solidFill>
                <a:latin typeface="Open Sans"/>
                <a:ea typeface="Open Sans"/>
                <a:cs typeface="Open Sans"/>
                <a:sym typeface="Open Sans"/>
              </a:rPr>
              <a:t>Your </a:t>
            </a:r>
            <a:r>
              <a:rPr lang="en-US" sz="1100" b="1" i="0" u="sng" strike="noStrike" cap="none" dirty="0">
                <a:solidFill>
                  <a:schemeClr val="hlink"/>
                </a:solidFill>
                <a:latin typeface="Open Sans"/>
                <a:ea typeface="Open Sans"/>
                <a:cs typeface="Open Sans"/>
                <a:sym typeface="Open Sans"/>
                <a:hlinkClick r:id="rId3"/>
              </a:rPr>
              <a:t>MTP</a:t>
            </a:r>
            <a:r>
              <a:rPr lang="en-US" sz="1100" b="1" i="0" u="none" strike="noStrike" cap="none" dirty="0">
                <a:solidFill>
                  <a:srgbClr val="6D266E"/>
                </a:solidFill>
                <a:latin typeface="Open Sans"/>
                <a:ea typeface="Open Sans"/>
                <a:cs typeface="Open Sans"/>
                <a:sym typeface="Open Sans"/>
              </a:rPr>
              <a:t>: </a:t>
            </a:r>
            <a:r>
              <a:rPr lang="en-US" sz="1200" b="1" i="0" u="none" strike="noStrike" cap="none" dirty="0">
                <a:solidFill>
                  <a:srgbClr val="6D266E"/>
                </a:solidFill>
                <a:latin typeface="Open Sans"/>
                <a:ea typeface="Open Sans"/>
                <a:cs typeface="Open Sans"/>
                <a:sym typeface="Open Sans"/>
              </a:rPr>
              <a:t>______________________________________________________________________</a:t>
            </a:r>
            <a:endParaRPr sz="1200" b="1" dirty="0">
              <a:solidFill>
                <a:srgbClr val="58595B"/>
              </a:solidFill>
              <a:latin typeface="Open Sans"/>
              <a:ea typeface="Open Sans"/>
              <a:cs typeface="Open Sans"/>
              <a:sym typeface="Open Sans"/>
            </a:endParaRPr>
          </a:p>
          <a:p>
            <a:pPr marL="0" marR="0" lvl="0" indent="0" algn="l" rtl="0">
              <a:lnSpc>
                <a:spcPct val="90000"/>
              </a:lnSpc>
              <a:spcBef>
                <a:spcPts val="500"/>
              </a:spcBef>
              <a:spcAft>
                <a:spcPts val="0"/>
              </a:spcAft>
              <a:buNone/>
            </a:pPr>
            <a:r>
              <a:rPr lang="en-US" sz="1000" i="1" u="none" strike="noStrike" cap="none" dirty="0">
                <a:solidFill>
                  <a:srgbClr val="58595B"/>
                </a:solidFill>
                <a:latin typeface="Open Sans"/>
                <a:ea typeface="Open Sans"/>
                <a:cs typeface="Open Sans"/>
                <a:sym typeface="Open Sans"/>
              </a:rPr>
              <a:t>For e</a:t>
            </a:r>
            <a:r>
              <a:rPr lang="en-US" sz="1000" i="1" dirty="0">
                <a:solidFill>
                  <a:srgbClr val="58595B"/>
                </a:solidFill>
                <a:latin typeface="Open Sans"/>
                <a:ea typeface="Open Sans"/>
                <a:cs typeface="Open Sans"/>
                <a:sym typeface="Open Sans"/>
              </a:rPr>
              <a:t>ach type of leverage, answer the questions in the left hand column. Create experiments to validate assumptions.</a:t>
            </a:r>
            <a:endParaRPr sz="1000" b="0" i="1" u="none" strike="noStrike" cap="none" dirty="0">
              <a:solidFill>
                <a:srgbClr val="58595B"/>
              </a:solidFill>
              <a:latin typeface="Arial"/>
              <a:ea typeface="Arial"/>
              <a:cs typeface="Arial"/>
              <a:sym typeface="Arial"/>
            </a:endParaRPr>
          </a:p>
        </p:txBody>
      </p:sp>
      <p:sp>
        <p:nvSpPr>
          <p:cNvPr id="8" name="Google Shape;110;p20">
            <a:extLst>
              <a:ext uri="{FF2B5EF4-FFF2-40B4-BE49-F238E27FC236}">
                <a16:creationId xmlns:a16="http://schemas.microsoft.com/office/drawing/2014/main" id="{67FDC17D-3145-2441-9E1D-BD570E2C8A4A}"/>
              </a:ext>
            </a:extLst>
          </p:cNvPr>
          <p:cNvSpPr txBox="1"/>
          <p:nvPr/>
        </p:nvSpPr>
        <p:spPr>
          <a:xfrm>
            <a:off x="1395371" y="7400217"/>
            <a:ext cx="8168100" cy="258600"/>
          </a:xfrm>
          <a:prstGeom prst="rect">
            <a:avLst/>
          </a:prstGeom>
          <a:noFill/>
          <a:ln>
            <a:noFill/>
          </a:ln>
        </p:spPr>
        <p:txBody>
          <a:bodyPr spcFirstLastPara="1" wrap="square" lIns="0" tIns="0" rIns="0" bIns="0" anchor="t" anchorCtr="0">
            <a:noAutofit/>
          </a:bodyPr>
          <a:lstStyle/>
          <a:p>
            <a:pPr marL="0" lvl="0" indent="0" rtl="0">
              <a:lnSpc>
                <a:spcPct val="114285"/>
              </a:lnSpc>
              <a:spcBef>
                <a:spcPts val="0"/>
              </a:spcBef>
              <a:spcAft>
                <a:spcPts val="0"/>
              </a:spcAft>
              <a:buClr>
                <a:schemeClr val="dk1"/>
              </a:buClr>
              <a:buSzPts val="700"/>
              <a:buFont typeface="Arial"/>
              <a:buNone/>
            </a:pPr>
            <a:r>
              <a:rPr lang="en-US" sz="700" dirty="0">
                <a:solidFill>
                  <a:srgbClr val="58595B"/>
                </a:solidFill>
                <a:latin typeface="Open Sans"/>
                <a:ea typeface="Open Sans"/>
                <a:cs typeface="Open Sans"/>
                <a:sym typeface="Open Sans"/>
              </a:rPr>
              <a:t>Work licensed under Creative Commons Attribution-</a:t>
            </a:r>
            <a:r>
              <a:rPr lang="en-US" sz="700" dirty="0" err="1">
                <a:solidFill>
                  <a:srgbClr val="58595B"/>
                </a:solidFill>
                <a:latin typeface="Open Sans"/>
                <a:ea typeface="Open Sans"/>
                <a:cs typeface="Open Sans"/>
                <a:sym typeface="Open Sans"/>
              </a:rPr>
              <a:t>NoDerivatives</a:t>
            </a:r>
            <a:r>
              <a:rPr lang="en-US" sz="700" dirty="0">
                <a:solidFill>
                  <a:srgbClr val="58595B"/>
                </a:solidFill>
                <a:latin typeface="Open Sans"/>
                <a:ea typeface="Open Sans"/>
                <a:cs typeface="Open Sans"/>
                <a:sym typeface="Open Sans"/>
              </a:rPr>
              <a:t> 4.0 International License. By Growth Institute Inc. For a copy of this license, http://</a:t>
            </a:r>
            <a:r>
              <a:rPr lang="en-US" sz="700" dirty="0" err="1">
                <a:solidFill>
                  <a:srgbClr val="58595B"/>
                </a:solidFill>
                <a:latin typeface="Open Sans"/>
                <a:ea typeface="Open Sans"/>
                <a:cs typeface="Open Sans"/>
                <a:sym typeface="Open Sans"/>
              </a:rPr>
              <a:t>creativecommons.org</a:t>
            </a:r>
            <a:r>
              <a:rPr lang="en-US" sz="700" dirty="0">
                <a:solidFill>
                  <a:srgbClr val="58595B"/>
                </a:solidFill>
                <a:latin typeface="Open Sans"/>
                <a:ea typeface="Open Sans"/>
                <a:cs typeface="Open Sans"/>
                <a:sym typeface="Open Sans"/>
              </a:rPr>
              <a:t>/licenses/by-</a:t>
            </a:r>
            <a:r>
              <a:rPr lang="en-US" sz="700" dirty="0" err="1">
                <a:solidFill>
                  <a:srgbClr val="58595B"/>
                </a:solidFill>
                <a:latin typeface="Open Sans"/>
                <a:ea typeface="Open Sans"/>
                <a:cs typeface="Open Sans"/>
                <a:sym typeface="Open Sans"/>
              </a:rPr>
              <a:t>nd</a:t>
            </a:r>
            <a:r>
              <a:rPr lang="en-US" sz="700" dirty="0">
                <a:solidFill>
                  <a:srgbClr val="58595B"/>
                </a:solidFill>
                <a:latin typeface="Open Sans"/>
                <a:ea typeface="Open Sans"/>
                <a:cs typeface="Open Sans"/>
                <a:sym typeface="Open Sans"/>
              </a:rPr>
              <a:t>/4.0/ </a:t>
            </a:r>
            <a:br>
              <a:rPr lang="en-US" sz="700" dirty="0">
                <a:solidFill>
                  <a:srgbClr val="58595B"/>
                </a:solidFill>
                <a:latin typeface="Open Sans"/>
                <a:ea typeface="Open Sans"/>
                <a:cs typeface="Open Sans"/>
                <a:sym typeface="Open Sans"/>
              </a:rPr>
            </a:br>
            <a:r>
              <a:rPr lang="en-US" sz="700" dirty="0">
                <a:solidFill>
                  <a:srgbClr val="58595B"/>
                </a:solidFill>
                <a:latin typeface="Open Sans"/>
                <a:ea typeface="Open Sans"/>
                <a:cs typeface="Open Sans"/>
                <a:sym typeface="Open Sans"/>
              </a:rPr>
              <a:t>Rev 1.0 2018-07-23  </a:t>
            </a:r>
            <a:r>
              <a:rPr lang="en-US" sz="700" b="1" dirty="0">
                <a:solidFill>
                  <a:srgbClr val="6D266E"/>
                </a:solidFill>
                <a:latin typeface="Open Sans"/>
                <a:ea typeface="Open Sans"/>
                <a:cs typeface="Open Sans"/>
                <a:sym typeface="Open Sans"/>
              </a:rPr>
              <a:t>TO LEARN HOW TO USE THIS TOOL, VISIT </a:t>
            </a:r>
            <a:r>
              <a:rPr lang="en-US" sz="700" b="1" dirty="0" err="1">
                <a:solidFill>
                  <a:srgbClr val="6D266E"/>
                </a:solidFill>
                <a:latin typeface="Open Sans"/>
                <a:ea typeface="Open Sans"/>
                <a:cs typeface="Open Sans"/>
                <a:sym typeface="Open Sans"/>
              </a:rPr>
              <a:t>www.growthinstitute.com</a:t>
            </a:r>
            <a:r>
              <a:rPr lang="en-US" sz="700" b="1" dirty="0">
                <a:solidFill>
                  <a:srgbClr val="6D266E"/>
                </a:solidFill>
                <a:latin typeface="Open Sans"/>
                <a:ea typeface="Open Sans"/>
                <a:cs typeface="Open Sans"/>
                <a:sym typeface="Open Sans"/>
              </a:rPr>
              <a:t>/</a:t>
            </a:r>
            <a:r>
              <a:rPr lang="en-US" sz="700" b="1" dirty="0" err="1">
                <a:solidFill>
                  <a:srgbClr val="6D266E"/>
                </a:solidFill>
                <a:latin typeface="Open Sans"/>
                <a:ea typeface="Open Sans"/>
                <a:cs typeface="Open Sans"/>
                <a:sym typeface="Open Sans"/>
              </a:rPr>
              <a:t>exo</a:t>
            </a:r>
            <a:endParaRPr sz="700" dirty="0">
              <a:solidFill>
                <a:srgbClr val="58595B"/>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Office Theme">
  <a:themeElements>
    <a:clrScheme name="Custom 7">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F7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8">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F7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1354</Words>
  <Application>Microsoft Macintosh PowerPoint</Application>
  <PresentationFormat>Custom</PresentationFormat>
  <Paragraphs>84</Paragraphs>
  <Slides>3</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Open Sans</vt:lpstr>
      <vt:lpstr>Calibri</vt:lpstr>
      <vt:lpstr>Arial</vt:lpstr>
      <vt:lpstr>Office Theme</vt:lpstr>
      <vt:lpstr>Office Theme</vt:lpstr>
      <vt:lpstr>PowerPoint Presentation</vt:lpstr>
      <vt:lpstr>PowerPoint Presentation</vt:lpstr>
      <vt:lpstr>PowerPoint Presentation</vt:lpstr>
    </vt:vector>
  </TitlesOfParts>
  <Manager/>
  <Company>growthinstitute.com</Company>
  <LinksUpToDate>false</LinksUpToDate>
  <SharedDoc>false</SharedDoc>
  <HyperlinkBase/>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GGI ExO Tools Leveraged Assets - FINAL 2018-07-23 R1-0</dc:title>
  <dc:subject>Exponential Organizations</dc:subject>
  <dc:creator>Ann and Gary Ralston ralstonconsulting.com</dc:creator>
  <cp:keywords/>
  <dc:description>Gazelles Growth Institute - ExO Tools Leveraged Assets
Form created/curated for Gazelles Growth Institute (growthinstitute.com) by Ann and Gary Ralston (ralstonconsulting.com)
TO LEARN HOW TO USE THIS TOOL, VISIT www.growthinstitute.com/exo
Thanks to our contributors: 
Alfredo Rivela
Andrea Argomedo-Halliday
Ann Ralston
Cesar Castro
Francisco Palao Reines
Gary Ralston
Kent Langley
Kevin Allen
Péter Kristóf
Ralf Bamert
Tunc Noyan
License:
Work licensed under Creative Commons Attribution-NoDerivatives 4.0 International License. By Growth Institute Inc. For a copy of this license, http://creativecommons.org/licenses/by-nd/4.0/ 
Rev 1.0 2018-07-23   
Repositories:
	•	GITHUB - https://github.com/exofoundation/ExO-Tool-Kit/releases
	•	GGI Internal Archives
	•	https://info.growthinstitute.com/leveraged-assets-tool
	•	NEW ExOLever</dc:description>
  <cp:lastModifiedBy>Gary Ralston</cp:lastModifiedBy>
  <cp:revision>30</cp:revision>
  <cp:lastPrinted>2018-07-25T06:43:41Z</cp:lastPrinted>
  <dcterms:modified xsi:type="dcterms:W3CDTF">2018-07-25T08:56:59Z</dcterms:modified>
  <cp:category/>
</cp:coreProperties>
</file>