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0739F"/>
    <a:srgbClr val="31A2C4"/>
    <a:srgbClr val="2B66B1"/>
    <a:srgbClr val="39C3DE"/>
    <a:srgbClr val="58595B"/>
    <a:srgbClr val="328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2" autoAdjust="0"/>
    <p:restoredTop sz="99846" autoAdjust="0"/>
  </p:normalViewPr>
  <p:slideViewPr>
    <p:cSldViewPr snapToGrid="0" snapToObjects="1">
      <p:cViewPr varScale="1">
        <p:scale>
          <a:sx n="106" d="100"/>
          <a:sy n="106" d="100"/>
        </p:scale>
        <p:origin x="1944" y="16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A7625-EBF3-8149-B43D-87E07FB0B15A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7FF81-6BD6-5948-8E68-5BA62C52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457200" y="532221"/>
            <a:ext cx="107438" cy="222868"/>
          </a:xfrm>
          <a:prstGeom prst="rect">
            <a:avLst/>
          </a:prstGeom>
          <a:solidFill>
            <a:srgbClr val="3073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859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spc="-20" dirty="0">
                <a:solidFill>
                  <a:srgbClr val="58595B"/>
                </a:solidFill>
                <a:latin typeface="Open Sans"/>
                <a:cs typeface="Open Sans"/>
              </a:rPr>
              <a:t>Algorithms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spc="-20" dirty="0">
                <a:solidFill>
                  <a:srgbClr val="58595B"/>
                </a:solidFill>
                <a:latin typeface="Open Sans"/>
                <a:cs typeface="Open Sans"/>
              </a:rPr>
              <a:t>Staff On Demand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85800" y="532366"/>
            <a:ext cx="506468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00" spc="-20">
                <a:solidFill>
                  <a:srgbClr val="58595B"/>
                </a:solidFill>
                <a:latin typeface="Open Sans"/>
                <a:cs typeface="Open Sans"/>
              </a:rPr>
              <a:t>Keeper of the Master Bits</a:t>
            </a:r>
            <a:endParaRPr lang="en-US" sz="1300" spc="-20" dirty="0">
              <a:solidFill>
                <a:srgbClr val="58595B"/>
              </a:solidFill>
              <a:latin typeface="Open Sans"/>
              <a:cs typeface="Open San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57200" y="532366"/>
            <a:ext cx="107438" cy="222868"/>
          </a:xfrm>
          <a:prstGeom prst="rect">
            <a:avLst/>
          </a:prstGeom>
          <a:solidFill>
            <a:srgbClr val="3289B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6BAED-D47B-CB48-AE15-184DD17543E3}"/>
              </a:ext>
            </a:extLst>
          </p:cNvPr>
          <p:cNvSpPr txBox="1"/>
          <p:nvPr userDrawn="1"/>
        </p:nvSpPr>
        <p:spPr>
          <a:xfrm>
            <a:off x="5387798" y="7024404"/>
            <a:ext cx="42506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0" i="1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The Exponential Organizations Master Business Course is a part of the MBD Program. To learn more, visit</a:t>
            </a:r>
            <a:r>
              <a:rPr lang="en-US" sz="800" b="0" i="1" baseline="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</a:t>
            </a:r>
            <a:r>
              <a:rPr lang="en-US" sz="800" b="0" i="1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www.growthinstitute.com</a:t>
            </a:r>
            <a:r>
              <a:rPr lang="en-US" sz="800" b="0" i="1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</a:t>
            </a:r>
            <a:r>
              <a:rPr lang="en-US" sz="800" b="0" i="1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exo</a:t>
            </a:r>
            <a:endParaRPr lang="en-US" sz="800" b="0" i="1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610DE9B-ACDC-4E4B-82AC-35FA5542BC45}"/>
              </a:ext>
            </a:extLst>
          </p:cNvPr>
          <p:cNvSpPr txBox="1">
            <a:spLocks/>
          </p:cNvSpPr>
          <p:nvPr userDrawn="1"/>
        </p:nvSpPr>
        <p:spPr>
          <a:xfrm>
            <a:off x="1428708" y="7400184"/>
            <a:ext cx="8168218" cy="25857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="0" i="0" kern="1200" baseline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  <a:defRPr/>
            </a:pP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This work is licensed under the Creative Commons Attribution-</a:t>
            </a:r>
            <a:r>
              <a:rPr lang="en-US" sz="700" i="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ShareAlike</a:t>
            </a: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4.0 International License. It is attributed to Ralston Consulting Inc. for Growth Institute, Inc. </a:t>
            </a:r>
            <a:b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</a:b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To view a copy of this license, visit http://</a:t>
            </a:r>
            <a:r>
              <a:rPr lang="en-US" sz="700" i="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creativecommons.org</a:t>
            </a: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/licenses/by-</a:t>
            </a:r>
            <a:r>
              <a:rPr lang="en-US" sz="700" i="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sa</a:t>
            </a:r>
            <a:r>
              <a:rPr lang="en-US" sz="700" i="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/4.0/ or send a letter to Creative Commons, PO Box 1866, Mountain View, CA 94042, USA.</a:t>
            </a:r>
          </a:p>
        </p:txBody>
      </p:sp>
    </p:spTree>
    <p:extLst>
      <p:ext uri="{BB962C8B-B14F-4D97-AF65-F5344CB8AC3E}">
        <p14:creationId xmlns:p14="http://schemas.microsoft.com/office/powerpoint/2010/main" val="21140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85800" y="1197864"/>
            <a:ext cx="8915400" cy="6062472"/>
          </a:xfrm>
          <a:prstGeom prst="rect">
            <a:avLst/>
          </a:prstGeom>
          <a:noFill/>
          <a:ln w="3175" cmpd="sng">
            <a:solidFill>
              <a:schemeClr val="bg1">
                <a:lumMod val="9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AFBCC8-ECA4-1841-B148-D8F37A05AB9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5800" y="7397496"/>
            <a:ext cx="645160" cy="22468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8070805" y="497351"/>
            <a:ext cx="0" cy="292608"/>
          </a:xfrm>
          <a:prstGeom prst="line">
            <a:avLst/>
          </a:prstGeom>
          <a:ln w="9525" cmpd="sng">
            <a:solidFill>
              <a:srgbClr val="5859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EXO logo.png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4" b="14336"/>
          <a:stretch/>
        </p:blipFill>
        <p:spPr>
          <a:xfrm>
            <a:off x="6562497" y="499637"/>
            <a:ext cx="1408559" cy="288036"/>
          </a:xfrm>
          <a:prstGeom prst="rect">
            <a:avLst/>
          </a:prstGeom>
        </p:spPr>
      </p:pic>
      <p:pic>
        <p:nvPicPr>
          <p:cNvPr id="15" name="Picture 14" descr="GGI logo 2016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499637"/>
            <a:ext cx="1430644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9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7"/>
          <p:cNvSpPr txBox="1"/>
          <p:nvPr/>
        </p:nvSpPr>
        <p:spPr>
          <a:xfrm>
            <a:off x="5367042" y="1201540"/>
            <a:ext cx="4231107" cy="583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Aft>
                <a:spcPts val="900"/>
              </a:spcAft>
              <a:buNone/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Exercise - Each team member answers the following questions on their own, then team discusses &amp; drafts MTP</a:t>
            </a:r>
            <a:r>
              <a:rPr lang="en-US" sz="11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en-US" sz="11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1100" b="1" i="1" kern="800" spc="-30" dirty="0">
                <a:solidFill>
                  <a:srgbClr val="39C3DE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do we really care about? Why?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is our company’s purpose on this earth (and beyond)?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does the world hunger for? Why?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would we do if we could never fail? Why?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lang="en-US" sz="11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r>
              <a:rPr lang="en-US" sz="11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would we do if we received a billion dollars today? Why?</a:t>
            </a:r>
          </a:p>
          <a:p>
            <a:pPr marL="0" lvl="0" indent="0" rtl="0">
              <a:spcAft>
                <a:spcPts val="900"/>
              </a:spcAft>
              <a:buNone/>
            </a:pPr>
            <a:endParaRPr lang="en-US" sz="1100" b="1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lang="en-US" sz="1100" b="1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Aft>
                <a:spcPts val="900"/>
              </a:spcAft>
              <a:buNone/>
            </a:pPr>
            <a:br>
              <a:rPr lang="en-US" sz="11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Your MTP (DRAFT #__________ ):</a:t>
            </a:r>
            <a:endParaRPr sz="11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Aft>
                <a:spcPts val="900"/>
              </a:spcAft>
              <a:buNone/>
            </a:pPr>
            <a:endParaRPr lang="en-US" sz="11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Aft>
                <a:spcPts val="900"/>
              </a:spcAft>
              <a:buNone/>
            </a:pPr>
            <a:br>
              <a:rPr lang="en-US" sz="5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5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Aft>
                <a:spcPts val="900"/>
              </a:spcAft>
              <a:buNone/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Now copy your draft to the Testing Page</a:t>
            </a:r>
            <a:endParaRPr sz="11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Shape 62"/>
          <p:cNvSpPr txBox="1"/>
          <p:nvPr/>
        </p:nvSpPr>
        <p:spPr>
          <a:xfrm>
            <a:off x="685799" y="1201540"/>
            <a:ext cx="4240764" cy="597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rtl="0">
              <a:spcAft>
                <a:spcPts val="600"/>
              </a:spcAft>
              <a:buNone/>
            </a:pPr>
            <a:r>
              <a:rPr lang="en-US" sz="11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Massive Transformative Purpose</a:t>
            </a:r>
            <a:r>
              <a:rPr lang="en-US" sz="1100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11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MTP</a:t>
            </a:r>
            <a:r>
              <a:rPr lang="en-US" sz="1100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describes a better future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for the world (or at least your industry or community).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doesn’t specify 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600"/>
              </a:spcAft>
              <a:buNone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It’s not about you, your customers,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your organization, your products or services.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 ‘you’, ‘we’ or ‘us’. You are not in the picture.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is not a marketing slogan.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is your north star, but it doesn’t restrict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your organization from changing direction.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600"/>
              </a:spcAft>
              <a:buNone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might excite and scare you,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and catch in your throat,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it matters that much to you. 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600"/>
              </a:spcAft>
              <a:buNone/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 might never fully achieve it,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yet it is still worth striving for.</a:t>
            </a:r>
            <a:endParaRPr sz="1000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spcAft>
                <a:spcPts val="600"/>
              </a:spcAft>
            </a:pP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 great MTP attracts the customers,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community, partners and resources you need </a:t>
            </a:r>
            <a:b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to make a dent in the universe…</a:t>
            </a:r>
          </a:p>
          <a:p>
            <a:pPr lvl="0" rtl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11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Examples:</a:t>
            </a:r>
            <a:endParaRPr lang="en-US" sz="600" i="1" kern="800" spc="-2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900"/>
              </a:spcAft>
              <a:buNone/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To accelerate the world’s transition to sustainable energy.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Tesla</a:t>
            </a:r>
            <a:endParaRPr lang="en-US" sz="1000" i="1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To make sustainable living commonplace.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Unilever</a:t>
            </a:r>
            <a:endParaRPr lang="en-US" sz="1000" i="1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Organize the world’s information.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  <a:endParaRPr lang="en-US" sz="1000" i="1" kern="800" spc="-20" dirty="0">
              <a:solidFill>
                <a:srgbClr val="39C3D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09412" lvl="2">
              <a:spcBef>
                <a:spcPts val="600"/>
              </a:spcBef>
              <a:spcAft>
                <a:spcPts val="600"/>
              </a:spcAft>
            </a:pPr>
            <a: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“Never doubt that a small group of thoughtful, </a:t>
            </a:r>
            <a:b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committed citizens can change the world: </a:t>
            </a:r>
            <a:b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indeed, it’s the only thing that ever has.” </a:t>
            </a:r>
            <a:b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i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 – Margaret Mead</a:t>
            </a:r>
            <a:endParaRPr sz="1100" kern="800" spc="-2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b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*See </a:t>
            </a:r>
            <a:r>
              <a:rPr lang="en-US" sz="8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Chapter 3 - What is a Massive Transformative Purpose?</a:t>
            </a: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-US" sz="8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Exponential Organizations:</a:t>
            </a:r>
            <a:r>
              <a:rPr lang="en-US" sz="8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Why new organizations are ten times better, faster, and cheaper than yours (and what to do about it) </a:t>
            </a: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by </a:t>
            </a:r>
            <a:r>
              <a:rPr lang="en-US" sz="800" kern="800" spc="-3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Salim</a:t>
            </a: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Ismail, Michael S. Malone &amp; Yuri van Geest.</a:t>
            </a:r>
            <a:br>
              <a:rPr lang="en-US" sz="8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US" sz="8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The Exponential Organizations Master Business Course is a part of the </a:t>
            </a:r>
            <a:b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Growth Institute MBD Program. To learn more, visit </a:t>
            </a:r>
            <a:r>
              <a:rPr lang="en-US" sz="800" kern="800" spc="-3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www.growthinstitute.com</a:t>
            </a:r>
            <a:r>
              <a:rPr lang="en-US" sz="8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800" kern="800" spc="-3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endParaRPr lang="en-US" sz="800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endParaRPr lang="en-US" sz="9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Aft>
                <a:spcPts val="900"/>
              </a:spcAft>
              <a:buNone/>
            </a:pPr>
            <a:endParaRPr lang="en-US" sz="900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928613" y="7027316"/>
            <a:ext cx="366594" cy="0"/>
          </a:xfrm>
          <a:prstGeom prst="straightConnector1">
            <a:avLst/>
          </a:prstGeom>
          <a:ln w="19050" cmpd="sng">
            <a:solidFill>
              <a:srgbClr val="3073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hape 53"/>
          <p:cNvCxnSpPr/>
          <p:nvPr/>
        </p:nvCxnSpPr>
        <p:spPr>
          <a:xfrm>
            <a:off x="5387799" y="2411328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51"/>
          <p:cNvCxnSpPr/>
          <p:nvPr/>
        </p:nvCxnSpPr>
        <p:spPr>
          <a:xfrm>
            <a:off x="5399507" y="2122946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52"/>
          <p:cNvCxnSpPr/>
          <p:nvPr/>
        </p:nvCxnSpPr>
        <p:spPr>
          <a:xfrm>
            <a:off x="5387799" y="2972649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51"/>
          <p:cNvCxnSpPr/>
          <p:nvPr/>
        </p:nvCxnSpPr>
        <p:spPr>
          <a:xfrm>
            <a:off x="5399507" y="3250590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Shape 53"/>
          <p:cNvCxnSpPr/>
          <p:nvPr/>
        </p:nvCxnSpPr>
        <p:spPr>
          <a:xfrm>
            <a:off x="5399507" y="4100409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Shape 51"/>
          <p:cNvCxnSpPr/>
          <p:nvPr/>
        </p:nvCxnSpPr>
        <p:spPr>
          <a:xfrm>
            <a:off x="5411216" y="3812027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Shape 52"/>
          <p:cNvCxnSpPr/>
          <p:nvPr/>
        </p:nvCxnSpPr>
        <p:spPr>
          <a:xfrm>
            <a:off x="5399507" y="4661730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51"/>
          <p:cNvCxnSpPr/>
          <p:nvPr/>
        </p:nvCxnSpPr>
        <p:spPr>
          <a:xfrm>
            <a:off x="5411216" y="4939671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Shape 53"/>
          <p:cNvCxnSpPr/>
          <p:nvPr/>
        </p:nvCxnSpPr>
        <p:spPr>
          <a:xfrm>
            <a:off x="5399507" y="5789490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Shape 51"/>
          <p:cNvCxnSpPr/>
          <p:nvPr/>
        </p:nvCxnSpPr>
        <p:spPr>
          <a:xfrm>
            <a:off x="5411216" y="5501108"/>
            <a:ext cx="420508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TextBox 58"/>
          <p:cNvSpPr txBox="1"/>
          <p:nvPr/>
        </p:nvSpPr>
        <p:spPr>
          <a:xfrm>
            <a:off x="685800" y="532366"/>
            <a:ext cx="50646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spc="-20" dirty="0">
                <a:solidFill>
                  <a:srgbClr val="30739F"/>
                </a:solidFill>
                <a:latin typeface="Open Sans"/>
                <a:cs typeface="Open Sans"/>
              </a:rPr>
              <a:t>Step 1: Draft an MTP (Massive Transformative Purpose*)</a:t>
            </a:r>
          </a:p>
        </p:txBody>
      </p:sp>
      <p:cxnSp>
        <p:nvCxnSpPr>
          <p:cNvPr id="63" name="Shape 60"/>
          <p:cNvCxnSpPr/>
          <p:nvPr/>
        </p:nvCxnSpPr>
        <p:spPr>
          <a:xfrm>
            <a:off x="5143500" y="1197260"/>
            <a:ext cx="0" cy="6060790"/>
          </a:xfrm>
          <a:prstGeom prst="straightConnector1">
            <a:avLst/>
          </a:prstGeom>
          <a:noFill/>
          <a:ln w="6350" cap="flat" cmpd="sng">
            <a:solidFill>
              <a:srgbClr val="30739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Shape 52"/>
          <p:cNvCxnSpPr/>
          <p:nvPr/>
        </p:nvCxnSpPr>
        <p:spPr>
          <a:xfrm>
            <a:off x="5498958" y="6604133"/>
            <a:ext cx="396727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Shape 48"/>
          <p:cNvSpPr/>
          <p:nvPr/>
        </p:nvSpPr>
        <p:spPr>
          <a:xfrm>
            <a:off x="5360992" y="6063607"/>
            <a:ext cx="4243207" cy="661451"/>
          </a:xfrm>
          <a:prstGeom prst="rect">
            <a:avLst/>
          </a:prstGeom>
          <a:noFill/>
          <a:ln w="19050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54C0537-E798-754C-8E0B-8B821AB87967}"/>
              </a:ext>
            </a:extLst>
          </p:cNvPr>
          <p:cNvSpPr txBox="1">
            <a:spLocks/>
          </p:cNvSpPr>
          <p:nvPr/>
        </p:nvSpPr>
        <p:spPr>
          <a:xfrm>
            <a:off x="1428708" y="7400184"/>
            <a:ext cx="8168218" cy="25857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="0" i="0" kern="1200" baseline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  <a:defRPr/>
            </a:pP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Work licensed under Creative Commons Attribution-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ShareAlike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4.0 International License. By Growth Institute Inc. based on work by Salim Ismail, Michael S. Malone and Yuri van Geest. For a copy of this license, http://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creativecommons.org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/licenses/by-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sa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/4.0/ or send a letter to Creative Commons, PO Box 1866, Mountain View, CA 94042, USA. Rev 1.1 2018-05-15</a:t>
            </a:r>
          </a:p>
        </p:txBody>
      </p:sp>
    </p:spTree>
    <p:extLst>
      <p:ext uri="{BB962C8B-B14F-4D97-AF65-F5344CB8AC3E}">
        <p14:creationId xmlns:p14="http://schemas.microsoft.com/office/powerpoint/2010/main" val="423463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2"/>
          <p:cNvSpPr txBox="1"/>
          <p:nvPr/>
        </p:nvSpPr>
        <p:spPr>
          <a:xfrm>
            <a:off x="685798" y="2018203"/>
            <a:ext cx="4246145" cy="123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Aft>
                <a:spcPts val="550"/>
              </a:spcAft>
            </a:pPr>
            <a:r>
              <a:rPr lang="en-US" sz="11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Well-Structured Examples</a:t>
            </a:r>
          </a:p>
          <a:p>
            <a:pPr lvl="0">
              <a:spcAft>
                <a:spcPts val="900"/>
              </a:spcAft>
            </a:pPr>
            <a:r>
              <a:rPr lang="en-US" sz="105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5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To accelerate the world’s transition to sustainable energy.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Tesla</a:t>
            </a:r>
            <a:endParaRPr lang="en-US" sz="1000" i="1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To make sustainable living commonplace.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Unilever</a:t>
            </a:r>
          </a:p>
          <a:p>
            <a:pPr>
              <a:spcAft>
                <a:spcPts val="900"/>
              </a:spcAft>
            </a:pPr>
            <a:r>
              <a:rPr lang="en-US" sz="1000" b="1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Humans must become a </a:t>
            </a:r>
            <a:r>
              <a:rPr lang="en-US" sz="1000" i="1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multiplanetary</a:t>
            </a:r>
            <a:r>
              <a:rPr lang="en-US" sz="1000" i="1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species. – </a:t>
            </a:r>
            <a:r>
              <a:rPr lang="en-US" sz="1000" b="1" i="1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SpaceX</a:t>
            </a:r>
            <a:endParaRPr lang="en-US" sz="1000" i="1" kern="800" spc="-2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Aft>
                <a:spcPts val="900"/>
              </a:spcAft>
            </a:pPr>
            <a:r>
              <a:rPr lang="en-US" sz="1000" b="1" kern="800" spc="-2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1000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 Organize the world’s information. – </a:t>
            </a:r>
            <a:r>
              <a:rPr lang="en-US" sz="1000" b="1" i="1" kern="800" spc="-2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  <a:endParaRPr lang="en-US" sz="1000" kern="800" spc="-2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800" y="532366"/>
            <a:ext cx="50646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spc="-20" dirty="0">
                <a:solidFill>
                  <a:srgbClr val="30739F"/>
                </a:solidFill>
                <a:latin typeface="Open Sans"/>
                <a:cs typeface="Open Sans"/>
              </a:rPr>
              <a:t>Step 2: Test Your Draft MTP</a:t>
            </a:r>
          </a:p>
        </p:txBody>
      </p:sp>
      <p:cxnSp>
        <p:nvCxnSpPr>
          <p:cNvPr id="22" name="Shape 52"/>
          <p:cNvCxnSpPr/>
          <p:nvPr/>
        </p:nvCxnSpPr>
        <p:spPr>
          <a:xfrm>
            <a:off x="821539" y="1755390"/>
            <a:ext cx="3974663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Rectangle 4"/>
          <p:cNvSpPr/>
          <p:nvPr/>
        </p:nvSpPr>
        <p:spPr>
          <a:xfrm>
            <a:off x="700670" y="1252321"/>
            <a:ext cx="4216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900"/>
              </a:spcAft>
            </a:pPr>
            <a:r>
              <a:rPr lang="en-US" sz="1100" b="1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Your MTP (DRAFT #__________ ):</a:t>
            </a:r>
          </a:p>
        </p:txBody>
      </p:sp>
      <p:sp>
        <p:nvSpPr>
          <p:cNvPr id="27" name="Shape 62"/>
          <p:cNvSpPr txBox="1"/>
          <p:nvPr/>
        </p:nvSpPr>
        <p:spPr>
          <a:xfrm>
            <a:off x="710164" y="3338269"/>
            <a:ext cx="4221779" cy="386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550"/>
              </a:spcAft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Check your MTP: Include these qualities...</a:t>
            </a:r>
            <a:endParaRPr lang="en-US" sz="600" b="1" kern="800" spc="-30" dirty="0">
              <a:solidFill>
                <a:srgbClr val="30739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Does it describes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 desired state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for the world, your industry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or your community?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highly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aspirational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unique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audaciously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Massive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, touching an industry,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an entire community or the entire planet?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Transformative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the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Purpose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- the “why” - clear and unmistakable?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there a sense of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Passion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Meaning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>
              <a:spcBef>
                <a:spcPts val="600"/>
              </a:spcBef>
              <a:spcAft>
                <a:spcPts val="550"/>
              </a:spcAft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Remove these qualities...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Vision Statement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and about the organization?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about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Mission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to achieve the outcome?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restrictive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to future business models?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Marketing Slogan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for customers?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 sentence for customer (“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”)?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 sentence for us (“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”)?</a:t>
            </a:r>
          </a:p>
          <a:p>
            <a:pPr marL="342900" lvl="0" indent="-177800">
              <a:lnSpc>
                <a:spcPct val="110000"/>
              </a:lnSpc>
              <a:buClr>
                <a:srgbClr val="30739F"/>
              </a:buClr>
              <a:buSzPct val="100000"/>
              <a:buFont typeface="Wingdings" charset="2"/>
              <a:buChar char=""/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Is it about the 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lang="en-US" sz="1000" b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spcBef>
                <a:spcPts val="600"/>
              </a:spcBef>
              <a:spcAft>
                <a:spcPts val="550"/>
              </a:spcAft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Create the next draft of your MTP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2891" y="6821217"/>
            <a:ext cx="366594" cy="0"/>
          </a:xfrm>
          <a:prstGeom prst="straightConnector1">
            <a:avLst/>
          </a:prstGeom>
          <a:ln w="19050" cmpd="sng">
            <a:solidFill>
              <a:srgbClr val="3073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375617" y="1239033"/>
            <a:ext cx="42164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900"/>
              </a:spcAft>
            </a:pPr>
            <a:r>
              <a:rPr lang="en-US" sz="1100" b="1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Your MTP (DRAFT #__________ ):</a:t>
            </a:r>
          </a:p>
        </p:txBody>
      </p:sp>
      <p:sp>
        <p:nvSpPr>
          <p:cNvPr id="36" name="Shape 62"/>
          <p:cNvSpPr txBox="1"/>
          <p:nvPr/>
        </p:nvSpPr>
        <p:spPr>
          <a:xfrm>
            <a:off x="5363436" y="2018202"/>
            <a:ext cx="4228662" cy="538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Aft>
                <a:spcPts val="550"/>
              </a:spcAft>
            </a:pPr>
            <a:r>
              <a:rPr lang="en-US" sz="11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Quick Test - The MTP Cocktail Party </a:t>
            </a:r>
            <a:r>
              <a:rPr lang="en-US" sz="800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(by </a:t>
            </a:r>
            <a:r>
              <a:rPr lang="en-US" sz="800" kern="800" spc="-30" dirty="0" err="1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kentlangley.com</a:t>
            </a:r>
            <a:r>
              <a:rPr lang="en-US" sz="800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>
              <a:spcBef>
                <a:spcPts val="550"/>
              </a:spcBef>
              <a:spcAft>
                <a:spcPts val="200"/>
              </a:spcAft>
            </a:pPr>
            <a:r>
              <a:rPr lang="en-US" sz="10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Will your MTP cause the </a:t>
            </a: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right</a:t>
            </a:r>
            <a:r>
              <a:rPr lang="en-US" sz="10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 people to “</a:t>
            </a: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lean in</a:t>
            </a:r>
            <a:r>
              <a:rPr lang="en-US" sz="10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”? </a:t>
            </a:r>
          </a:p>
          <a:p>
            <a:pPr lvl="0">
              <a:spcAft>
                <a:spcPts val="900"/>
              </a:spcAft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 great MTP creates a gravity field, attracting customers, partners, employees and whole communities out of the crowd to your cause.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How might you rapidly test your MTP’s gravity??</a:t>
            </a:r>
          </a:p>
          <a:p>
            <a:pPr>
              <a:spcBef>
                <a:spcPts val="550"/>
              </a:spcBef>
              <a:spcAft>
                <a:spcPts val="200"/>
              </a:spcAft>
            </a:pPr>
            <a:r>
              <a:rPr lang="en-US" sz="1000" b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“What do you do?”</a:t>
            </a:r>
          </a:p>
          <a:p>
            <a:pPr lvl="0">
              <a:spcAft>
                <a:spcPts val="900"/>
              </a:spcAft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Imagine a cocktail party or mixer filled with people who might be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 great fit for your MTP. Introduce yourself to a stranger...</a:t>
            </a:r>
          </a:p>
          <a:p>
            <a:pPr lvl="0">
              <a:spcAft>
                <a:spcPts val="900"/>
              </a:spcAft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Once names are exchanged, the next question is: “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what do you do?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”.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This is the moment to share your MTP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. How will they respond?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Will they “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disengage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”, or will they “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lean in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” to learn more?</a:t>
            </a:r>
          </a:p>
          <a:p>
            <a:pPr marL="230188" lvl="0">
              <a:spcAft>
                <a:spcPts val="900"/>
              </a:spcAft>
            </a:pP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Pat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So Chris, what do you do??</a:t>
            </a:r>
          </a:p>
          <a:p>
            <a:pPr marL="230188" lvl="0">
              <a:spcAft>
                <a:spcPts val="900"/>
              </a:spcAft>
            </a:pP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Chris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My company is working to </a:t>
            </a: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end opioid addiction </a:t>
            </a:r>
            <a:b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and deaths, worldwide.</a:t>
            </a:r>
          </a:p>
          <a:p>
            <a:pPr marL="230188" lvl="0">
              <a:spcAft>
                <a:spcPts val="900"/>
              </a:spcAft>
            </a:pP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Pat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(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taking a step back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 Wow. Uh - did you see where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the restrooms are? (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excuses self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  <a:p>
            <a:pPr marL="230188" lvl="0">
              <a:spcAft>
                <a:spcPts val="900"/>
              </a:spcAft>
            </a:pP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Sandy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: Chris, I’m Sandy. Sorry for eavesdropping, but did you say you were trying to end opioid addiction?? (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leans in toward Chris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b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1" kern="800" spc="-30" dirty="0">
                <a:solidFill>
                  <a:srgbClr val="30739F"/>
                </a:solidFill>
                <a:latin typeface="Open Sans"/>
                <a:ea typeface="Open Sans"/>
                <a:cs typeface="Open Sans"/>
                <a:sym typeface="Open Sans"/>
              </a:rPr>
              <a:t>That is incredible - how on earth are you going to do that?</a:t>
            </a:r>
          </a:p>
          <a:p>
            <a:pPr lvl="0">
              <a:spcAft>
                <a:spcPts val="900"/>
              </a:spcAft>
            </a:pP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Next, attend a networking event or Meetup and share your MTP. If most people 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disengage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Pat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), re-draft your MTP and try again. But if your MTP is pulling the right people out of the crowd to </a:t>
            </a:r>
            <a:r>
              <a:rPr lang="en-US" sz="1000" b="1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lean in 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and find out more (</a:t>
            </a:r>
            <a:r>
              <a:rPr lang="en-US" sz="1000" b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Sandy</a:t>
            </a:r>
            <a:r>
              <a:rPr lang="en-US" sz="1000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), it’s time for more rigorous large-scale testing. </a:t>
            </a:r>
          </a:p>
          <a:p>
            <a:pPr lvl="0">
              <a:spcAft>
                <a:spcPts val="900"/>
              </a:spcAft>
            </a:pP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Now get out of the building, identify relevant communities, and test </a:t>
            </a:r>
            <a:b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your MTP with them!  (See </a:t>
            </a:r>
            <a:r>
              <a:rPr lang="en-US" sz="1000" i="1" kern="800" spc="-30" dirty="0" err="1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ExO</a:t>
            </a:r>
            <a:r>
              <a:rPr lang="en-US" sz="1000" i="1" kern="800" spc="-30" dirty="0">
                <a:solidFill>
                  <a:srgbClr val="58595B"/>
                </a:solidFill>
                <a:latin typeface="Open Sans"/>
                <a:ea typeface="Open Sans"/>
                <a:cs typeface="Open Sans"/>
                <a:sym typeface="Open Sans"/>
              </a:rPr>
              <a:t> Attribute: Community and Crowd)</a:t>
            </a:r>
          </a:p>
          <a:p>
            <a:pPr lvl="0">
              <a:spcAft>
                <a:spcPts val="900"/>
              </a:spcAft>
            </a:pPr>
            <a:r>
              <a:rPr lang="en-US" sz="800" kern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Share this form! </a:t>
            </a:r>
            <a:r>
              <a:rPr lang="en-US" sz="800" kern="800" spc="-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info.growthinstitute.com</a:t>
            </a:r>
            <a:r>
              <a:rPr lang="en-US" sz="800" kern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800" kern="800" spc="-3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mtp</a:t>
            </a:r>
            <a:r>
              <a:rPr lang="en-US" sz="800" kern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-tool</a:t>
            </a:r>
          </a:p>
          <a:p>
            <a:pPr lvl="0">
              <a:spcAft>
                <a:spcPts val="900"/>
              </a:spcAft>
            </a:pPr>
            <a:endParaRPr lang="en-US" sz="1000" i="1" kern="800" spc="-30" dirty="0">
              <a:solidFill>
                <a:srgbClr val="58595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" name="Shape 52"/>
          <p:cNvCxnSpPr/>
          <p:nvPr/>
        </p:nvCxnSpPr>
        <p:spPr>
          <a:xfrm>
            <a:off x="5500180" y="1746588"/>
            <a:ext cx="3967275" cy="0"/>
          </a:xfrm>
          <a:prstGeom prst="straightConnector1">
            <a:avLst/>
          </a:prstGeom>
          <a:noFill/>
          <a:ln w="6350" cap="flat" cmpd="sng">
            <a:solidFill>
              <a:srgbClr val="585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48"/>
          <p:cNvSpPr/>
          <p:nvPr/>
        </p:nvSpPr>
        <p:spPr>
          <a:xfrm>
            <a:off x="685798" y="1206062"/>
            <a:ext cx="4246146" cy="661451"/>
          </a:xfrm>
          <a:prstGeom prst="rect">
            <a:avLst/>
          </a:prstGeom>
          <a:noFill/>
          <a:ln w="19050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8"/>
          <p:cNvSpPr/>
          <p:nvPr/>
        </p:nvSpPr>
        <p:spPr>
          <a:xfrm>
            <a:off x="5363436" y="1206062"/>
            <a:ext cx="4240763" cy="661451"/>
          </a:xfrm>
          <a:prstGeom prst="rect">
            <a:avLst/>
          </a:prstGeom>
          <a:noFill/>
          <a:ln w="19050" cap="flat" cmpd="sng">
            <a:solidFill>
              <a:srgbClr val="3073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Shape 60"/>
          <p:cNvCxnSpPr/>
          <p:nvPr/>
        </p:nvCxnSpPr>
        <p:spPr>
          <a:xfrm>
            <a:off x="5143500" y="1197260"/>
            <a:ext cx="0" cy="6060790"/>
          </a:xfrm>
          <a:prstGeom prst="straightConnector1">
            <a:avLst/>
          </a:prstGeom>
          <a:noFill/>
          <a:ln w="6350" cap="flat" cmpd="sng">
            <a:solidFill>
              <a:srgbClr val="30739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49DC1C1-86A5-2041-BDBB-06F84851B740}"/>
              </a:ext>
            </a:extLst>
          </p:cNvPr>
          <p:cNvSpPr txBox="1">
            <a:spLocks/>
          </p:cNvSpPr>
          <p:nvPr/>
        </p:nvSpPr>
        <p:spPr>
          <a:xfrm>
            <a:off x="1428708" y="7400184"/>
            <a:ext cx="8168218" cy="25857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800" b="0" i="0" kern="1200" baseline="0">
                <a:solidFill>
                  <a:srgbClr val="7F7F7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800"/>
              </a:lnSpc>
              <a:defRPr/>
            </a:pP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Work licensed under Creative Commons Attribution-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ShareAlike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 4.0 International License. By Growth Institute Inc. based on work by Salim Ismail, Michael S. Malone and Yuri van Geest. For a copy of this license, http://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creativecommons.org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/licenses/by-</a:t>
            </a:r>
            <a:r>
              <a:rPr lang="en-US" sz="700" kern="800" spc="-10" dirty="0" err="1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sa</a:t>
            </a:r>
            <a:r>
              <a:rPr lang="en-US" sz="700" kern="800" spc="-10" dirty="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/4.0/ or send a letter to Creative Commons, PO Box 1866, Mountain View, CA 94042, USA. </a:t>
            </a:r>
            <a:r>
              <a:rPr lang="en-US" sz="700" kern="800" spc="-10">
                <a:solidFill>
                  <a:schemeClr val="bg1">
                    <a:lumMod val="50000"/>
                  </a:schemeClr>
                </a:solidFill>
                <a:latin typeface="Open Sans"/>
                <a:cs typeface="Open Sans"/>
              </a:rPr>
              <a:t>Rev 1.1 2018-05-15</a:t>
            </a:r>
            <a:endParaRPr lang="en-US" sz="700" kern="800" spc="-10" dirty="0">
              <a:solidFill>
                <a:schemeClr val="bg1">
                  <a:lumMod val="50000"/>
                </a:schemeClr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5633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7179</TotalTime>
  <Words>317</Words>
  <Application>Microsoft Macintosh PowerPoint</Application>
  <PresentationFormat>Custom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Wingdings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Andrea Argomedo</dc:creator>
  <cp:keywords/>
  <dc:description>Gazelles Growth Institute - ExO Tools MTP form
Form created/curated for Gazelles Growth Institute by Ann and Gary Ralston, ralstonconsulting.com 
Thanks to our contributors: 
	•	Péter Kristóf, 
	•	Jabeen Quadir, 
	•	Kent Langley, 
	•	Gary Ralston, 
	•	Francisco Palao Reines
	•	Alex Faust, 
	•	Ann Ralston, 
	•	Andrea Argomedo-Halliday
License:
Work licensed under Creative Commons Attribution-ShareAlike 4.0 International License. By Growth Institute Inc. based on work by Salim Ismail, Michael S. Malone and Yuri van Geest. For a copy of this license, http://creativecommons.org/licenses/by-sa/4.0/ or send a letter to Creative Commons, PO Box 1866, Mountain View, CA 94042, USA.
Repositories:
	•	GGI Internal Archives
	•	https://info.growthinstitute.com/mtp-tool
	•	GITHUB - https://github.com/exofoundation/ExO-Tool-Kit/releases
	•	NEW ExOLever
Also published:
	•	ExOLever
	•	ExO Network Slack Channel
=============
Change Log:
=============
2018-05-15 R 1-1 =============
	•	Added link per Alex Faust
	⁃	Share this form! https://info.growthinstitute.com/mtp-tool
	•	Updated version number and date
	•	Made all hyperlinks links in PDF live
	•	Added Readme and Change Log
	⁃	GGI ExO Tools MTP - FINAL 2018-05-15 R1-1-fillable.pdf
	⁃	GGI ExO Tools MTP - FINAL 2018-05-15 r1-1-static.pdf
	⁃	GGI ExO Tools MTP - FINAL 2018-05-15 r1-1.pptx
	⁃	README - GGI ExO Tools - MTP.txt
2018-04-30 R1.0 =============
Source Files
GGI ExO Tools MTP - 2018-04-27 FINAL-source.pptx
GGI ExO Tools MTP - 2018-04-30 FINAL-fillable.pdf
GGI ExO Tools MTP - 2018-04-30 FINAL-static.pdf</dc:description>
  <cp:lastModifiedBy>Gary Ralston</cp:lastModifiedBy>
  <cp:revision>57</cp:revision>
  <cp:lastPrinted>2018-05-15T18:20:51Z</cp:lastPrinted>
  <dcterms:created xsi:type="dcterms:W3CDTF">2018-04-12T19:19:46Z</dcterms:created>
  <dcterms:modified xsi:type="dcterms:W3CDTF">2019-01-26T02:29:56Z</dcterms:modified>
  <cp:category/>
</cp:coreProperties>
</file>