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3" r:id="rId1"/>
    <p:sldMasterId id="2147483665" r:id="rId2"/>
  </p:sldMasterIdLst>
  <p:notesMasterIdLst>
    <p:notesMasterId r:id="rId6"/>
  </p:notesMasterIdLst>
  <p:sldIdLst>
    <p:sldId id="257" r:id="rId3"/>
    <p:sldId id="258" r:id="rId4"/>
    <p:sldId id="259" r:id="rId5"/>
  </p:sldIdLst>
  <p:sldSz cx="10058400" cy="7772400"/>
  <p:notesSz cx="6858000" cy="9144000"/>
  <p:embeddedFontLst>
    <p:embeddedFont>
      <p:font typeface="Calibri" panose="020F0502020204030204" pitchFamily="34" charset="0"/>
      <p:regular r:id="rId7"/>
      <p:bold r:id="rId8"/>
      <p:italic r:id="rId9"/>
      <p:boldItalic r:id="rId10"/>
    </p:embeddedFon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888" userDrawn="1">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95B"/>
    <a:srgbClr val="2C3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6" autoAdjust="0"/>
    <p:restoredTop sz="85723" autoAdjust="0"/>
  </p:normalViewPr>
  <p:slideViewPr>
    <p:cSldViewPr snapToGrid="0">
      <p:cViewPr varScale="1">
        <p:scale>
          <a:sx n="91" d="100"/>
          <a:sy n="91" d="100"/>
        </p:scale>
        <p:origin x="1352" y="192"/>
      </p:cViewPr>
      <p:guideLst>
        <p:guide orient="horz" pos="3888"/>
        <p:guide pos="31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826078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e893410bb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04" name="Google Shape;104;g3e893410bb_0_79: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e893410bb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30" name="Google Shape;130;g3e893410bb_0_104: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f99f7818f_2_12: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f99f7818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TP Blue 30739F" type="blank">
  <p:cSld name="BLANK">
    <p:spTree>
      <p:nvGrpSpPr>
        <p:cNvPr id="1" name="Shape 12"/>
        <p:cNvGrpSpPr/>
        <p:nvPr/>
      </p:nvGrpSpPr>
      <p:grpSpPr>
        <a:xfrm>
          <a:off x="0" y="0"/>
          <a:ext cx="0" cy="0"/>
          <a:chOff x="0" y="0"/>
          <a:chExt cx="0" cy="0"/>
        </a:xfrm>
      </p:grpSpPr>
      <p:sp>
        <p:nvSpPr>
          <p:cNvPr id="13" name="Google Shape;13;p2"/>
          <p:cNvSpPr/>
          <p:nvPr/>
        </p:nvSpPr>
        <p:spPr>
          <a:xfrm>
            <a:off x="457200" y="532221"/>
            <a:ext cx="107438" cy="222868"/>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rgbClr val="58595B"/>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Keeper of the Master Elements">
  <p:cSld name="Keeper of the Master Elements">
    <p:spTree>
      <p:nvGrpSpPr>
        <p:cNvPr id="1" name="Shape 78"/>
        <p:cNvGrpSpPr/>
        <p:nvPr/>
      </p:nvGrpSpPr>
      <p:grpSpPr>
        <a:xfrm>
          <a:off x="0" y="0"/>
          <a:ext cx="0" cy="0"/>
          <a:chOff x="0" y="0"/>
          <a:chExt cx="0" cy="0"/>
        </a:xfrm>
      </p:grpSpPr>
      <p:sp>
        <p:nvSpPr>
          <p:cNvPr id="79" name="Google Shape;79;p18"/>
          <p:cNvSpPr txBox="1"/>
          <p:nvPr/>
        </p:nvSpPr>
        <p:spPr>
          <a:xfrm>
            <a:off x="685800" y="532366"/>
            <a:ext cx="5064600" cy="20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300">
                <a:solidFill>
                  <a:srgbClr val="58595B"/>
                </a:solidFill>
                <a:latin typeface="Open Sans"/>
                <a:ea typeface="Open Sans"/>
                <a:cs typeface="Open Sans"/>
                <a:sym typeface="Open Sans"/>
              </a:rPr>
              <a:t>Keeper of the Master Elements</a:t>
            </a:r>
            <a:endParaRPr/>
          </a:p>
        </p:txBody>
      </p:sp>
      <p:sp>
        <p:nvSpPr>
          <p:cNvPr id="80" name="Google Shape;80;p18"/>
          <p:cNvSpPr/>
          <p:nvPr/>
        </p:nvSpPr>
        <p:spPr>
          <a:xfrm>
            <a:off x="457200" y="532366"/>
            <a:ext cx="107400" cy="222900"/>
          </a:xfrm>
          <a:prstGeom prst="rect">
            <a:avLst/>
          </a:prstGeom>
          <a:solidFill>
            <a:srgbClr val="3289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81" name="Google Shape;81;p18"/>
          <p:cNvSpPr txBox="1"/>
          <p:nvPr/>
        </p:nvSpPr>
        <p:spPr>
          <a:xfrm>
            <a:off x="5387798" y="7024404"/>
            <a:ext cx="4250700" cy="246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0" i="1">
                <a:solidFill>
                  <a:srgbClr val="7F7F7F"/>
                </a:solidFill>
                <a:latin typeface="Open Sans"/>
                <a:ea typeface="Open Sans"/>
                <a:cs typeface="Open Sans"/>
                <a:sym typeface="Open Sans"/>
              </a:rPr>
              <a:t>The Exponential Organizations Master Business Course is a part of the MBD Program. To learn more, visit www.growthinstitute.com/exo</a:t>
            </a:r>
            <a:endParaRPr sz="800" b="0" i="1">
              <a:solidFill>
                <a:srgbClr val="7F7F7F"/>
              </a:solidFill>
              <a:latin typeface="Open Sans"/>
              <a:ea typeface="Open Sans"/>
              <a:cs typeface="Open Sans"/>
              <a:sym typeface="Open Sans"/>
            </a:endParaRPr>
          </a:p>
        </p:txBody>
      </p:sp>
      <p:sp>
        <p:nvSpPr>
          <p:cNvPr id="82" name="Google Shape;82;p18"/>
          <p:cNvSpPr txBox="1"/>
          <p:nvPr/>
        </p:nvSpPr>
        <p:spPr>
          <a:xfrm>
            <a:off x="1428708" y="7400184"/>
            <a:ext cx="8168100" cy="2586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Clr>
                <a:srgbClr val="7F7F7F"/>
              </a:buClr>
              <a:buSzPts val="700"/>
              <a:buFont typeface="Arial"/>
              <a:buNone/>
            </a:pPr>
            <a:r>
              <a:rPr lang="en-US" sz="700" b="0" i="0">
                <a:solidFill>
                  <a:srgbClr val="7F7F7F"/>
                </a:solidFill>
                <a:latin typeface="Open Sans"/>
                <a:ea typeface="Open Sans"/>
                <a:cs typeface="Open Sans"/>
                <a:sym typeface="Open Sans"/>
              </a:rPr>
              <a:t>This work is licensed under the Creative Commons Attribution-ShareAlike 4.0 International License. It is attributed to Ralston Consulting Inc. for Growth Institute, Inc. </a:t>
            </a:r>
            <a:br>
              <a:rPr lang="en-US" sz="700" b="0" i="0">
                <a:solidFill>
                  <a:srgbClr val="7F7F7F"/>
                </a:solidFill>
                <a:latin typeface="Open Sans"/>
                <a:ea typeface="Open Sans"/>
                <a:cs typeface="Open Sans"/>
                <a:sym typeface="Open Sans"/>
              </a:rPr>
            </a:br>
            <a:r>
              <a:rPr lang="en-US" sz="700" b="0" i="0">
                <a:solidFill>
                  <a:srgbClr val="7F7F7F"/>
                </a:solidFill>
                <a:latin typeface="Open Sans"/>
                <a:ea typeface="Open Sans"/>
                <a:cs typeface="Open Sans"/>
                <a:sym typeface="Open Sans"/>
              </a:rPr>
              <a:t>To view a copy of this license, visit http://creativecommons.org/licenses/by-sa/4.0/ or send a letter to Creative Commons, PO Box 1866, Mountain View, CA 94042, USA.</a:t>
            </a:r>
            <a:endParaRPr/>
          </a:p>
        </p:txBody>
      </p:sp>
      <p:sp>
        <p:nvSpPr>
          <p:cNvPr id="84" name="Google Shape;84;p18"/>
          <p:cNvSpPr/>
          <p:nvPr/>
        </p:nvSpPr>
        <p:spPr>
          <a:xfrm>
            <a:off x="1296163" y="2670996"/>
            <a:ext cx="641700" cy="641700"/>
          </a:xfrm>
          <a:prstGeom prst="teardrop">
            <a:avLst>
              <a:gd name="adj" fmla="val 100000"/>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85" name="Google Shape;85;p18"/>
          <p:cNvSpPr/>
          <p:nvPr/>
        </p:nvSpPr>
        <p:spPr>
          <a:xfrm>
            <a:off x="1296163" y="3635169"/>
            <a:ext cx="641700" cy="641700"/>
          </a:xfrm>
          <a:prstGeom prst="teardrop">
            <a:avLst>
              <a:gd name="adj" fmla="val 100000"/>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86" name="Google Shape;86;p18"/>
          <p:cNvSpPr/>
          <p:nvPr/>
        </p:nvSpPr>
        <p:spPr>
          <a:xfrm>
            <a:off x="1296163" y="4625528"/>
            <a:ext cx="641700" cy="641700"/>
          </a:xfrm>
          <a:prstGeom prst="teardrop">
            <a:avLst>
              <a:gd name="adj" fmla="val 100000"/>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87" name="Google Shape;87;p18"/>
          <p:cNvSpPr/>
          <p:nvPr/>
        </p:nvSpPr>
        <p:spPr>
          <a:xfrm>
            <a:off x="1296163" y="5602794"/>
            <a:ext cx="641700" cy="641700"/>
          </a:xfrm>
          <a:prstGeom prst="teardrop">
            <a:avLst>
              <a:gd name="adj" fmla="val 100000"/>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88" name="Google Shape;88;p18"/>
          <p:cNvSpPr txBox="1"/>
          <p:nvPr/>
        </p:nvSpPr>
        <p:spPr>
          <a:xfrm>
            <a:off x="1296163" y="1977060"/>
            <a:ext cx="3102900" cy="276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rgbClr val="58595B"/>
                </a:solidFill>
                <a:latin typeface="Open Sans"/>
                <a:ea typeface="Open Sans"/>
                <a:cs typeface="Open Sans"/>
                <a:sym typeface="Open Sans"/>
              </a:rPr>
              <a:t>Suggested 4 color palette:</a:t>
            </a:r>
            <a:endParaRPr/>
          </a:p>
        </p:txBody>
      </p:sp>
      <p:sp>
        <p:nvSpPr>
          <p:cNvPr id="89" name="Google Shape;89;p18"/>
          <p:cNvSpPr txBox="1"/>
          <p:nvPr/>
        </p:nvSpPr>
        <p:spPr>
          <a:xfrm>
            <a:off x="2186460" y="2579343"/>
            <a:ext cx="2212800" cy="3785700"/>
          </a:xfrm>
          <a:prstGeom prst="rect">
            <a:avLst/>
          </a:prstGeom>
          <a:noFill/>
          <a:ln>
            <a:noFill/>
          </a:ln>
        </p:spPr>
        <p:txBody>
          <a:bodyPr spcFirstLastPara="1" wrap="square" lIns="0" tIns="45700" rIns="0" bIns="0" anchor="t" anchorCtr="0">
            <a:noAutofit/>
          </a:bodyPr>
          <a:lstStyle/>
          <a:p>
            <a:pPr marL="0" marR="0" lvl="0" indent="0" algn="l" rtl="0">
              <a:spcBef>
                <a:spcPts val="0"/>
              </a:spcBef>
              <a:spcAft>
                <a:spcPts val="0"/>
              </a:spcAft>
              <a:buNone/>
            </a:pPr>
            <a:r>
              <a:rPr lang="en-US" sz="1600" b="1">
                <a:solidFill>
                  <a:srgbClr val="30739F"/>
                </a:solidFill>
                <a:latin typeface="Open Sans"/>
                <a:ea typeface="Open Sans"/>
                <a:cs typeface="Open Sans"/>
                <a:sym typeface="Open Sans"/>
              </a:rPr>
              <a:t>MTP Tool - Blue 1</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HEX: 30739F</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RGB:  48   115   159</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2C3A72"/>
                </a:solidFill>
                <a:latin typeface="Open Sans"/>
                <a:ea typeface="Open Sans"/>
                <a:cs typeface="Open Sans"/>
                <a:sym typeface="Open Sans"/>
              </a:rPr>
              <a:t>IDEAS Tools - Blue 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HEX: 2C3A72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RGB:  44   58   114</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6D266E"/>
                </a:solidFill>
                <a:latin typeface="Open Sans"/>
                <a:ea typeface="Open Sans"/>
                <a:cs typeface="Open Sans"/>
                <a:sym typeface="Open Sans"/>
              </a:rPr>
              <a:t>SCALE Tools – Violet</a:t>
            </a:r>
            <a:endParaRPr sz="1600" b="1">
              <a:solidFill>
                <a:srgbClr val="6D266E"/>
              </a:solidFill>
              <a:latin typeface="Open Sans"/>
              <a:ea typeface="Open Sans"/>
              <a:cs typeface="Open Sans"/>
              <a:sym typeface="Open Sans"/>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HEX: 6D266E</a:t>
            </a:r>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RGB:  109   38   110</a:t>
            </a:r>
            <a:endParaRPr sz="1600">
              <a:solidFill>
                <a:srgbClr val="6D266E"/>
              </a:solidFill>
              <a:latin typeface="Open Sans"/>
              <a:ea typeface="Open Sans"/>
              <a:cs typeface="Open Sans"/>
              <a:sym typeface="Open Sans"/>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BE1E2D"/>
                </a:solidFill>
                <a:latin typeface="Open Sans"/>
                <a:ea typeface="Open Sans"/>
                <a:cs typeface="Open Sans"/>
                <a:sym typeface="Open Sans"/>
              </a:rPr>
              <a:t>Other - Red 1</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HEX: BE1E2D</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RGB:  190   30   45</a:t>
            </a:r>
            <a:endParaRPr sz="1600">
              <a:solidFill>
                <a:srgbClr val="BE1E2D"/>
              </a:solidFill>
              <a:latin typeface="Open Sans"/>
              <a:ea typeface="Open Sans"/>
              <a:cs typeface="Open Sans"/>
              <a:sym typeface="Open Sans"/>
            </a:endParaRPr>
          </a:p>
        </p:txBody>
      </p:sp>
      <p:cxnSp>
        <p:nvCxnSpPr>
          <p:cNvPr id="90" name="Google Shape;90;p18"/>
          <p:cNvCxnSpPr/>
          <p:nvPr/>
        </p:nvCxnSpPr>
        <p:spPr>
          <a:xfrm>
            <a:off x="5143500" y="1197260"/>
            <a:ext cx="0" cy="6060900"/>
          </a:xfrm>
          <a:prstGeom prst="straightConnector1">
            <a:avLst/>
          </a:prstGeom>
          <a:noFill/>
          <a:ln w="9525" cap="flat" cmpd="sng">
            <a:solidFill>
              <a:srgbClr val="30739F"/>
            </a:solidFill>
            <a:prstDash val="solid"/>
            <a:round/>
            <a:headEnd type="none" w="sm" len="sm"/>
            <a:tailEnd type="none" w="sm" len="sm"/>
          </a:ln>
        </p:spPr>
      </p:cxnSp>
      <p:cxnSp>
        <p:nvCxnSpPr>
          <p:cNvPr id="91" name="Google Shape;91;p18"/>
          <p:cNvCxnSpPr/>
          <p:nvPr/>
        </p:nvCxnSpPr>
        <p:spPr>
          <a:xfrm>
            <a:off x="5245998" y="6825181"/>
            <a:ext cx="4346100" cy="0"/>
          </a:xfrm>
          <a:prstGeom prst="straightConnector1">
            <a:avLst/>
          </a:prstGeom>
          <a:noFill/>
          <a:ln w="9525" cap="flat" cmpd="sng">
            <a:solidFill>
              <a:srgbClr val="58595B"/>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CALE Violet 6D266E">
  <p:cSld name="SCALE Violet 6D266E">
    <p:spTree>
      <p:nvGrpSpPr>
        <p:cNvPr id="1" name="Shape 14"/>
        <p:cNvGrpSpPr/>
        <p:nvPr/>
      </p:nvGrpSpPr>
      <p:grpSpPr>
        <a:xfrm>
          <a:off x="0" y="0"/>
          <a:ext cx="0" cy="0"/>
          <a:chOff x="0" y="0"/>
          <a:chExt cx="0" cy="0"/>
        </a:xfrm>
      </p:grpSpPr>
      <p:sp>
        <p:nvSpPr>
          <p:cNvPr id="15" name="Google Shape;15;p3"/>
          <p:cNvSpPr/>
          <p:nvPr/>
        </p:nvSpPr>
        <p:spPr>
          <a:xfrm>
            <a:off x="457200" y="532366"/>
            <a:ext cx="107438" cy="222868"/>
          </a:xfrm>
          <a:prstGeom prst="rect">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DEAS Blue 2C3A72">
  <p:cSld name="IDEAS Blue 2C3A72">
    <p:spTree>
      <p:nvGrpSpPr>
        <p:cNvPr id="1" name="Shape 16"/>
        <p:cNvGrpSpPr/>
        <p:nvPr/>
      </p:nvGrpSpPr>
      <p:grpSpPr>
        <a:xfrm>
          <a:off x="0" y="0"/>
          <a:ext cx="0" cy="0"/>
          <a:chOff x="0" y="0"/>
          <a:chExt cx="0" cy="0"/>
        </a:xfrm>
      </p:grpSpPr>
      <p:sp>
        <p:nvSpPr>
          <p:cNvPr id="17" name="Google Shape;17;p4"/>
          <p:cNvSpPr/>
          <p:nvPr/>
        </p:nvSpPr>
        <p:spPr>
          <a:xfrm>
            <a:off x="457200" y="532366"/>
            <a:ext cx="107438" cy="222868"/>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ther Red BE1E2D">
  <p:cSld name="Other Red BE1E2D">
    <p:spTree>
      <p:nvGrpSpPr>
        <p:cNvPr id="1" name="Shape 18"/>
        <p:cNvGrpSpPr/>
        <p:nvPr/>
      </p:nvGrpSpPr>
      <p:grpSpPr>
        <a:xfrm>
          <a:off x="0" y="0"/>
          <a:ext cx="0" cy="0"/>
          <a:chOff x="0" y="0"/>
          <a:chExt cx="0" cy="0"/>
        </a:xfrm>
      </p:grpSpPr>
      <p:sp>
        <p:nvSpPr>
          <p:cNvPr id="19" name="Google Shape;19;p5"/>
          <p:cNvSpPr/>
          <p:nvPr/>
        </p:nvSpPr>
        <p:spPr>
          <a:xfrm>
            <a:off x="457200" y="532366"/>
            <a:ext cx="107438" cy="222868"/>
          </a:xfrm>
          <a:prstGeom prst="rect">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eeper of the Master Elements">
  <p:cSld name="Keeper of the Master Elements">
    <p:spTree>
      <p:nvGrpSpPr>
        <p:cNvPr id="1" name="Shape 20"/>
        <p:cNvGrpSpPr/>
        <p:nvPr/>
      </p:nvGrpSpPr>
      <p:grpSpPr>
        <a:xfrm>
          <a:off x="0" y="0"/>
          <a:ext cx="0" cy="0"/>
          <a:chOff x="0" y="0"/>
          <a:chExt cx="0" cy="0"/>
        </a:xfrm>
      </p:grpSpPr>
      <p:sp>
        <p:nvSpPr>
          <p:cNvPr id="21" name="Google Shape;21;p6"/>
          <p:cNvSpPr txBox="1"/>
          <p:nvPr/>
        </p:nvSpPr>
        <p:spPr>
          <a:xfrm>
            <a:off x="685800" y="532366"/>
            <a:ext cx="5064683" cy="20005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300">
                <a:solidFill>
                  <a:srgbClr val="58595B"/>
                </a:solidFill>
                <a:latin typeface="Open Sans"/>
                <a:ea typeface="Open Sans"/>
                <a:cs typeface="Open Sans"/>
                <a:sym typeface="Open Sans"/>
              </a:rPr>
              <a:t>Keeper of the Master Elements</a:t>
            </a:r>
            <a:endParaRPr/>
          </a:p>
        </p:txBody>
      </p:sp>
      <p:sp>
        <p:nvSpPr>
          <p:cNvPr id="22" name="Google Shape;22;p6"/>
          <p:cNvSpPr/>
          <p:nvPr/>
        </p:nvSpPr>
        <p:spPr>
          <a:xfrm>
            <a:off x="457200" y="532366"/>
            <a:ext cx="107438" cy="222868"/>
          </a:xfrm>
          <a:prstGeom prst="rect">
            <a:avLst/>
          </a:prstGeom>
          <a:solidFill>
            <a:srgbClr val="3289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3" name="Google Shape;23;p6"/>
          <p:cNvSpPr txBox="1"/>
          <p:nvPr/>
        </p:nvSpPr>
        <p:spPr>
          <a:xfrm>
            <a:off x="5387798" y="7024404"/>
            <a:ext cx="4250649"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0" i="1">
                <a:solidFill>
                  <a:srgbClr val="7F7F7F"/>
                </a:solidFill>
                <a:latin typeface="Open Sans"/>
                <a:ea typeface="Open Sans"/>
                <a:cs typeface="Open Sans"/>
                <a:sym typeface="Open Sans"/>
              </a:rPr>
              <a:t>The Exponential Organizations Master Business Course is a part of the MBD Program. To learn more, visit www.growthinstitute.com/exo</a:t>
            </a:r>
            <a:endParaRPr sz="800" b="0" i="1">
              <a:solidFill>
                <a:srgbClr val="7F7F7F"/>
              </a:solidFill>
              <a:latin typeface="Open Sans"/>
              <a:ea typeface="Open Sans"/>
              <a:cs typeface="Open Sans"/>
              <a:sym typeface="Open Sans"/>
            </a:endParaRPr>
          </a:p>
        </p:txBody>
      </p:sp>
      <p:sp>
        <p:nvSpPr>
          <p:cNvPr id="24" name="Google Shape;24;p6"/>
          <p:cNvSpPr txBox="1"/>
          <p:nvPr/>
        </p:nvSpPr>
        <p:spPr>
          <a:xfrm>
            <a:off x="1428708" y="7400184"/>
            <a:ext cx="8168218" cy="258571"/>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Clr>
                <a:srgbClr val="7F7F7F"/>
              </a:buClr>
              <a:buSzPts val="700"/>
              <a:buFont typeface="Arial"/>
              <a:buNone/>
            </a:pPr>
            <a:r>
              <a:rPr lang="en-US" sz="700" b="0" i="0">
                <a:solidFill>
                  <a:srgbClr val="7F7F7F"/>
                </a:solidFill>
                <a:latin typeface="Open Sans"/>
                <a:ea typeface="Open Sans"/>
                <a:cs typeface="Open Sans"/>
                <a:sym typeface="Open Sans"/>
              </a:rPr>
              <a:t>This work is licensed under the Creative Commons Attribution-ShareAlike 4.0 International License. It is attributed to Ralston Consulting Inc. for Growth Institute, Inc. </a:t>
            </a:r>
            <a:br>
              <a:rPr lang="en-US" sz="700" b="0" i="0">
                <a:solidFill>
                  <a:srgbClr val="7F7F7F"/>
                </a:solidFill>
                <a:latin typeface="Open Sans"/>
                <a:ea typeface="Open Sans"/>
                <a:cs typeface="Open Sans"/>
                <a:sym typeface="Open Sans"/>
              </a:rPr>
            </a:br>
            <a:r>
              <a:rPr lang="en-US" sz="700" b="0" i="0">
                <a:solidFill>
                  <a:srgbClr val="7F7F7F"/>
                </a:solidFill>
                <a:latin typeface="Open Sans"/>
                <a:ea typeface="Open Sans"/>
                <a:cs typeface="Open Sans"/>
                <a:sym typeface="Open Sans"/>
              </a:rPr>
              <a:t>To view a copy of this license, visit http://creativecommons.org/licenses/by-sa/4.0/ or send a letter to Creative Commons, PO Box 1866, Mountain View, CA 94042, USA.</a:t>
            </a:r>
            <a:endParaRPr/>
          </a:p>
        </p:txBody>
      </p:sp>
      <p:sp>
        <p:nvSpPr>
          <p:cNvPr id="26" name="Google Shape;26;p6"/>
          <p:cNvSpPr/>
          <p:nvPr/>
        </p:nvSpPr>
        <p:spPr>
          <a:xfrm>
            <a:off x="1296163" y="2670996"/>
            <a:ext cx="641562" cy="641562"/>
          </a:xfrm>
          <a:prstGeom prst="teardrop">
            <a:avLst>
              <a:gd name="adj" fmla="val 100000"/>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 name="Google Shape;27;p6"/>
          <p:cNvSpPr/>
          <p:nvPr/>
        </p:nvSpPr>
        <p:spPr>
          <a:xfrm>
            <a:off x="1296163" y="3635169"/>
            <a:ext cx="641562" cy="641562"/>
          </a:xfrm>
          <a:prstGeom prst="teardrop">
            <a:avLst>
              <a:gd name="adj" fmla="val 100000"/>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 name="Google Shape;28;p6"/>
          <p:cNvSpPr/>
          <p:nvPr/>
        </p:nvSpPr>
        <p:spPr>
          <a:xfrm>
            <a:off x="1296163" y="4625528"/>
            <a:ext cx="641562" cy="641562"/>
          </a:xfrm>
          <a:prstGeom prst="teardrop">
            <a:avLst>
              <a:gd name="adj" fmla="val 100000"/>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9" name="Google Shape;29;p6"/>
          <p:cNvSpPr/>
          <p:nvPr/>
        </p:nvSpPr>
        <p:spPr>
          <a:xfrm>
            <a:off x="1296163" y="5602794"/>
            <a:ext cx="641562" cy="641562"/>
          </a:xfrm>
          <a:prstGeom prst="teardrop">
            <a:avLst>
              <a:gd name="adj" fmla="val 100000"/>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0" name="Google Shape;30;p6"/>
          <p:cNvSpPr txBox="1"/>
          <p:nvPr/>
        </p:nvSpPr>
        <p:spPr>
          <a:xfrm>
            <a:off x="1296163" y="1977060"/>
            <a:ext cx="3102949" cy="27699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rgbClr val="58595B"/>
                </a:solidFill>
                <a:latin typeface="Open Sans"/>
                <a:ea typeface="Open Sans"/>
                <a:cs typeface="Open Sans"/>
                <a:sym typeface="Open Sans"/>
              </a:rPr>
              <a:t>Suggested 4 color palette:</a:t>
            </a:r>
            <a:endParaRPr/>
          </a:p>
        </p:txBody>
      </p:sp>
      <p:sp>
        <p:nvSpPr>
          <p:cNvPr id="31" name="Google Shape;31;p6"/>
          <p:cNvSpPr txBox="1"/>
          <p:nvPr/>
        </p:nvSpPr>
        <p:spPr>
          <a:xfrm>
            <a:off x="2186460" y="2579343"/>
            <a:ext cx="2212652" cy="3785652"/>
          </a:xfrm>
          <a:prstGeom prst="rect">
            <a:avLst/>
          </a:prstGeom>
          <a:noFill/>
          <a:ln>
            <a:noFill/>
          </a:ln>
        </p:spPr>
        <p:txBody>
          <a:bodyPr spcFirstLastPara="1" wrap="square" lIns="0" tIns="45700" rIns="0" bIns="0" anchor="t" anchorCtr="0">
            <a:noAutofit/>
          </a:bodyPr>
          <a:lstStyle/>
          <a:p>
            <a:pPr marL="0" marR="0" lvl="0" indent="0" algn="l" rtl="0">
              <a:spcBef>
                <a:spcPts val="0"/>
              </a:spcBef>
              <a:spcAft>
                <a:spcPts val="0"/>
              </a:spcAft>
              <a:buNone/>
            </a:pPr>
            <a:r>
              <a:rPr lang="en-US" sz="1600" b="1">
                <a:solidFill>
                  <a:srgbClr val="30739F"/>
                </a:solidFill>
                <a:latin typeface="Open Sans"/>
                <a:ea typeface="Open Sans"/>
                <a:cs typeface="Open Sans"/>
                <a:sym typeface="Open Sans"/>
              </a:rPr>
              <a:t>MTP Tool - Blue 1</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HEX: 30739F</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RGB:  48   115   159</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2C3A72"/>
                </a:solidFill>
                <a:latin typeface="Open Sans"/>
                <a:ea typeface="Open Sans"/>
                <a:cs typeface="Open Sans"/>
                <a:sym typeface="Open Sans"/>
              </a:rPr>
              <a:t>IDEAS Tools - Blue 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HEX: 2C3A72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RGB:  44   58   114</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6D266E"/>
                </a:solidFill>
                <a:latin typeface="Open Sans"/>
                <a:ea typeface="Open Sans"/>
                <a:cs typeface="Open Sans"/>
                <a:sym typeface="Open Sans"/>
              </a:rPr>
              <a:t>SCALE Tools – Violet</a:t>
            </a:r>
            <a:endParaRPr sz="1600" b="1">
              <a:solidFill>
                <a:srgbClr val="6D266E"/>
              </a:solidFill>
              <a:latin typeface="Open Sans"/>
              <a:ea typeface="Open Sans"/>
              <a:cs typeface="Open Sans"/>
              <a:sym typeface="Open Sans"/>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HEX: 6D266E</a:t>
            </a:r>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RGB:  109   38   110</a:t>
            </a:r>
            <a:endParaRPr sz="1600">
              <a:solidFill>
                <a:srgbClr val="6D266E"/>
              </a:solidFill>
              <a:latin typeface="Open Sans"/>
              <a:ea typeface="Open Sans"/>
              <a:cs typeface="Open Sans"/>
              <a:sym typeface="Open Sans"/>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BE1E2D"/>
                </a:solidFill>
                <a:latin typeface="Open Sans"/>
                <a:ea typeface="Open Sans"/>
                <a:cs typeface="Open Sans"/>
                <a:sym typeface="Open Sans"/>
              </a:rPr>
              <a:t>Other - Red 1</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HEX: BE1E2D</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RGB:  190   30   45</a:t>
            </a:r>
            <a:endParaRPr sz="1600">
              <a:solidFill>
                <a:srgbClr val="BE1E2D"/>
              </a:solidFill>
              <a:latin typeface="Open Sans"/>
              <a:ea typeface="Open Sans"/>
              <a:cs typeface="Open Sans"/>
              <a:sym typeface="Open Sans"/>
            </a:endParaRPr>
          </a:p>
        </p:txBody>
      </p:sp>
      <p:cxnSp>
        <p:nvCxnSpPr>
          <p:cNvPr id="32" name="Google Shape;32;p6"/>
          <p:cNvCxnSpPr/>
          <p:nvPr/>
        </p:nvCxnSpPr>
        <p:spPr>
          <a:xfrm>
            <a:off x="5143500" y="1197260"/>
            <a:ext cx="0" cy="6060790"/>
          </a:xfrm>
          <a:prstGeom prst="straightConnector1">
            <a:avLst/>
          </a:prstGeom>
          <a:noFill/>
          <a:ln w="9525" cap="flat" cmpd="sng">
            <a:solidFill>
              <a:srgbClr val="30739F"/>
            </a:solidFill>
            <a:prstDash val="solid"/>
            <a:round/>
            <a:headEnd type="none" w="sm" len="sm"/>
            <a:tailEnd type="none" w="sm" len="sm"/>
          </a:ln>
        </p:spPr>
      </p:cxnSp>
      <p:cxnSp>
        <p:nvCxnSpPr>
          <p:cNvPr id="33" name="Google Shape;33;p6"/>
          <p:cNvCxnSpPr/>
          <p:nvPr/>
        </p:nvCxnSpPr>
        <p:spPr>
          <a:xfrm>
            <a:off x="5245998" y="6825181"/>
            <a:ext cx="4346100" cy="0"/>
          </a:xfrm>
          <a:prstGeom prst="straightConnector1">
            <a:avLst/>
          </a:prstGeom>
          <a:noFill/>
          <a:ln w="9525" cap="flat" cmpd="sng">
            <a:solidFill>
              <a:srgbClr val="58595B"/>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TP Blue 30739F" type="blank">
  <p:cSld name="BLANK">
    <p:spTree>
      <p:nvGrpSpPr>
        <p:cNvPr id="1" name="Shape 70"/>
        <p:cNvGrpSpPr/>
        <p:nvPr/>
      </p:nvGrpSpPr>
      <p:grpSpPr>
        <a:xfrm>
          <a:off x="0" y="0"/>
          <a:ext cx="0" cy="0"/>
          <a:chOff x="0" y="0"/>
          <a:chExt cx="0" cy="0"/>
        </a:xfrm>
      </p:grpSpPr>
      <p:sp>
        <p:nvSpPr>
          <p:cNvPr id="71" name="Google Shape;71;p14"/>
          <p:cNvSpPr/>
          <p:nvPr/>
        </p:nvSpPr>
        <p:spPr>
          <a:xfrm>
            <a:off x="457200" y="532221"/>
            <a:ext cx="107400" cy="222900"/>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rgbClr val="58595B"/>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CALE Violet 6D266E">
  <p:cSld name="SCALE Violet 6D266E">
    <p:spTree>
      <p:nvGrpSpPr>
        <p:cNvPr id="1" name="Shape 72"/>
        <p:cNvGrpSpPr/>
        <p:nvPr/>
      </p:nvGrpSpPr>
      <p:grpSpPr>
        <a:xfrm>
          <a:off x="0" y="0"/>
          <a:ext cx="0" cy="0"/>
          <a:chOff x="0" y="0"/>
          <a:chExt cx="0" cy="0"/>
        </a:xfrm>
      </p:grpSpPr>
      <p:sp>
        <p:nvSpPr>
          <p:cNvPr id="73" name="Google Shape;73;p15"/>
          <p:cNvSpPr/>
          <p:nvPr/>
        </p:nvSpPr>
        <p:spPr>
          <a:xfrm>
            <a:off x="457200" y="532366"/>
            <a:ext cx="107400" cy="222900"/>
          </a:xfrm>
          <a:prstGeom prst="rect">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S Blue 2C3A72">
  <p:cSld name="IDEAS Blue 2C3A72">
    <p:spTree>
      <p:nvGrpSpPr>
        <p:cNvPr id="1" name="Shape 74"/>
        <p:cNvGrpSpPr/>
        <p:nvPr/>
      </p:nvGrpSpPr>
      <p:grpSpPr>
        <a:xfrm>
          <a:off x="0" y="0"/>
          <a:ext cx="0" cy="0"/>
          <a:chOff x="0" y="0"/>
          <a:chExt cx="0" cy="0"/>
        </a:xfrm>
      </p:grpSpPr>
      <p:sp>
        <p:nvSpPr>
          <p:cNvPr id="75" name="Google Shape;75;p16"/>
          <p:cNvSpPr/>
          <p:nvPr/>
        </p:nvSpPr>
        <p:spPr>
          <a:xfrm>
            <a:off x="457200" y="532366"/>
            <a:ext cx="107400" cy="222900"/>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ther Red BE1E2D">
  <p:cSld name="Other Red BE1E2D">
    <p:spTree>
      <p:nvGrpSpPr>
        <p:cNvPr id="1" name="Shape 76"/>
        <p:cNvGrpSpPr/>
        <p:nvPr/>
      </p:nvGrpSpPr>
      <p:grpSpPr>
        <a:xfrm>
          <a:off x="0" y="0"/>
          <a:ext cx="0" cy="0"/>
          <a:chOff x="0" y="0"/>
          <a:chExt cx="0" cy="0"/>
        </a:xfrm>
      </p:grpSpPr>
      <p:sp>
        <p:nvSpPr>
          <p:cNvPr id="77" name="Google Shape;77;p17"/>
          <p:cNvSpPr/>
          <p:nvPr/>
        </p:nvSpPr>
        <p:spPr>
          <a:xfrm>
            <a:off x="457200" y="532366"/>
            <a:ext cx="107400" cy="222900"/>
          </a:xfrm>
          <a:prstGeom prst="rect">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685800" y="1197864"/>
            <a:ext cx="8915400" cy="6062472"/>
          </a:xfrm>
          <a:prstGeom prst="rect">
            <a:avLst/>
          </a:prstGeom>
          <a:noFill/>
          <a:ln w="9525" cap="flat" cmpd="sng">
            <a:solidFill>
              <a:schemeClr val="bg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pic>
        <p:nvPicPr>
          <p:cNvPr id="7" name="Google Shape;7;p1"/>
          <p:cNvPicPr preferRelativeResize="0"/>
          <p:nvPr/>
        </p:nvPicPr>
        <p:blipFill rotWithShape="1">
          <a:blip r:embed="rId7">
            <a:alphaModFix/>
          </a:blip>
          <a:srcRect/>
          <a:stretch/>
        </p:blipFill>
        <p:spPr>
          <a:xfrm>
            <a:off x="685800" y="7397496"/>
            <a:ext cx="645160" cy="224683"/>
          </a:xfrm>
          <a:prstGeom prst="rect">
            <a:avLst/>
          </a:prstGeom>
          <a:noFill/>
          <a:ln>
            <a:noFill/>
          </a:ln>
        </p:spPr>
      </p:pic>
      <p:cxnSp>
        <p:nvCxnSpPr>
          <p:cNvPr id="8" name="Google Shape;8;p1"/>
          <p:cNvCxnSpPr/>
          <p:nvPr/>
        </p:nvCxnSpPr>
        <p:spPr>
          <a:xfrm>
            <a:off x="8070805" y="497351"/>
            <a:ext cx="0" cy="292608"/>
          </a:xfrm>
          <a:prstGeom prst="straightConnector1">
            <a:avLst/>
          </a:prstGeom>
          <a:noFill/>
          <a:ln w="9525" cap="flat" cmpd="sng">
            <a:solidFill>
              <a:srgbClr val="58595B"/>
            </a:solidFill>
            <a:prstDash val="solid"/>
            <a:round/>
            <a:headEnd type="none" w="sm" len="sm"/>
            <a:tailEnd type="none" w="sm" len="sm"/>
          </a:ln>
        </p:spPr>
      </p:cxnSp>
      <p:pic>
        <p:nvPicPr>
          <p:cNvPr id="9" name="Google Shape;9;p1" descr="EXO logo.png"/>
          <p:cNvPicPr preferRelativeResize="0"/>
          <p:nvPr/>
        </p:nvPicPr>
        <p:blipFill rotWithShape="1">
          <a:blip r:embed="rId8">
            <a:alphaModFix/>
          </a:blip>
          <a:srcRect t="14944" b="14335"/>
          <a:stretch/>
        </p:blipFill>
        <p:spPr>
          <a:xfrm>
            <a:off x="6562497" y="499637"/>
            <a:ext cx="1408559" cy="288036"/>
          </a:xfrm>
          <a:prstGeom prst="rect">
            <a:avLst/>
          </a:prstGeom>
          <a:noFill/>
          <a:ln>
            <a:noFill/>
          </a:ln>
        </p:spPr>
      </p:pic>
      <p:pic>
        <p:nvPicPr>
          <p:cNvPr id="10" name="Google Shape;10;p1"/>
          <p:cNvPicPr preferRelativeResize="0"/>
          <p:nvPr/>
        </p:nvPicPr>
        <p:blipFill>
          <a:blip r:embed="rId9">
            <a:extLst>
              <a:ext uri="{28A0092B-C50C-407E-A947-70E740481C1C}">
                <a14:useLocalDpi xmlns:a14="http://schemas.microsoft.com/office/drawing/2010/main" val="0"/>
              </a:ext>
            </a:extLst>
          </a:blip>
          <a:stretch>
            <a:fillRect/>
          </a:stretch>
        </p:blipFill>
        <p:spPr>
          <a:xfrm>
            <a:off x="8170556" y="507403"/>
            <a:ext cx="1430644" cy="27250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3"/>
          <p:cNvSpPr/>
          <p:nvPr/>
        </p:nvSpPr>
        <p:spPr>
          <a:xfrm>
            <a:off x="685800" y="1197864"/>
            <a:ext cx="8915400" cy="6062400"/>
          </a:xfrm>
          <a:prstGeom prst="rect">
            <a:avLst/>
          </a:prstGeom>
          <a:noFill/>
          <a:ln w="9525" cap="flat" cmpd="sng">
            <a:solidFill>
              <a:srgbClr val="FFFFF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cxnSp>
        <p:nvCxnSpPr>
          <p:cNvPr id="65" name="Google Shape;65;p13"/>
          <p:cNvCxnSpPr/>
          <p:nvPr/>
        </p:nvCxnSpPr>
        <p:spPr>
          <a:xfrm>
            <a:off x="8070805" y="497351"/>
            <a:ext cx="0" cy="292500"/>
          </a:xfrm>
          <a:prstGeom prst="straightConnector1">
            <a:avLst/>
          </a:prstGeom>
          <a:noFill/>
          <a:ln w="9525" cap="flat" cmpd="sng">
            <a:solidFill>
              <a:srgbClr val="58595B"/>
            </a:solidFill>
            <a:prstDash val="solid"/>
            <a:round/>
            <a:headEnd type="none" w="sm" len="sm"/>
            <a:tailEnd type="none" w="sm" len="sm"/>
          </a:ln>
        </p:spPr>
      </p:cxnSp>
      <p:pic>
        <p:nvPicPr>
          <p:cNvPr id="66" name="Google Shape;66;p13" descr="EXO logo.png"/>
          <p:cNvPicPr preferRelativeResize="0"/>
          <p:nvPr/>
        </p:nvPicPr>
        <p:blipFill rotWithShape="1">
          <a:blip r:embed="rId7">
            <a:alphaModFix/>
          </a:blip>
          <a:srcRect t="14943" b="14335"/>
          <a:stretch/>
        </p:blipFill>
        <p:spPr>
          <a:xfrm>
            <a:off x="6562497" y="499637"/>
            <a:ext cx="1408559" cy="288036"/>
          </a:xfrm>
          <a:prstGeom prst="rect">
            <a:avLst/>
          </a:prstGeom>
          <a:noFill/>
          <a:ln>
            <a:noFill/>
          </a:ln>
        </p:spPr>
      </p:pic>
      <p:pic>
        <p:nvPicPr>
          <p:cNvPr id="67" name="Google Shape;67;p13"/>
          <p:cNvPicPr preferRelativeResize="0"/>
          <p:nvPr/>
        </p:nvPicPr>
        <p:blipFill>
          <a:blip r:embed="rId8">
            <a:extLst>
              <a:ext uri="{28A0092B-C50C-407E-A947-70E740481C1C}">
                <a14:useLocalDpi xmlns:a14="http://schemas.microsoft.com/office/drawing/2010/main" val="0"/>
              </a:ext>
            </a:extLst>
          </a:blip>
          <a:stretch>
            <a:fillRect/>
          </a:stretch>
        </p:blipFill>
        <p:spPr>
          <a:xfrm>
            <a:off x="8170556" y="507403"/>
            <a:ext cx="1430644" cy="272503"/>
          </a:xfrm>
          <a:prstGeom prst="rect">
            <a:avLst/>
          </a:prstGeom>
          <a:noFill/>
          <a:ln>
            <a:noFill/>
          </a:ln>
        </p:spPr>
      </p:pic>
      <p:pic>
        <p:nvPicPr>
          <p:cNvPr id="69" name="Google Shape;69;p13"/>
          <p:cNvPicPr preferRelativeResize="0"/>
          <p:nvPr/>
        </p:nvPicPr>
        <p:blipFill rotWithShape="1">
          <a:blip r:embed="rId9">
            <a:alphaModFix/>
          </a:blip>
          <a:srcRect/>
          <a:stretch/>
        </p:blipFill>
        <p:spPr>
          <a:xfrm>
            <a:off x="685790" y="7400915"/>
            <a:ext cx="645150" cy="2257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evernote.com/business/use-cases" TargetMode="External"/><Relationship Id="rId18" Type="http://schemas.openxmlformats.org/officeDocument/2006/relationships/hyperlink" Target="https://www.google.com/drive/" TargetMode="External"/><Relationship Id="rId26" Type="http://schemas.openxmlformats.org/officeDocument/2006/relationships/hyperlink" Target="https://zoom.us/" TargetMode="External"/><Relationship Id="rId39" Type="http://schemas.openxmlformats.org/officeDocument/2006/relationships/hyperlink" Target="https://info.growthinstitute.com/engagement-tool" TargetMode="External"/><Relationship Id="rId21" Type="http://schemas.openxmlformats.org/officeDocument/2006/relationships/hyperlink" Target="https://hive.com/about/" TargetMode="External"/><Relationship Id="rId34" Type="http://schemas.openxmlformats.org/officeDocument/2006/relationships/hyperlink" Target="http://www.beyondverbal.com/" TargetMode="External"/><Relationship Id="rId42" Type="http://schemas.openxmlformats.org/officeDocument/2006/relationships/hyperlink" Target="https://blog.growthinstitute.com/exo/experimentation" TargetMode="External"/><Relationship Id="rId47" Type="http://schemas.openxmlformats.org/officeDocument/2006/relationships/image" Target="../media/image8.png"/><Relationship Id="rId50" Type="http://schemas.openxmlformats.org/officeDocument/2006/relationships/image" Target="../media/image11.png"/><Relationship Id="rId55" Type="http://schemas.openxmlformats.org/officeDocument/2006/relationships/image" Target="../media/image16.png"/><Relationship Id="rId7" Type="http://schemas.openxmlformats.org/officeDocument/2006/relationships/hyperlink" Target="https://www.facebook.com/workplace" TargetMode="External"/><Relationship Id="rId2" Type="http://schemas.openxmlformats.org/officeDocument/2006/relationships/notesSlide" Target="../notesSlides/notesSlide1.xml"/><Relationship Id="rId16" Type="http://schemas.openxmlformats.org/officeDocument/2006/relationships/hyperlink" Target="https://www.dropbox.com/home" TargetMode="External"/><Relationship Id="rId29" Type="http://schemas.openxmlformats.org/officeDocument/2006/relationships/hyperlink" Target="https://www.skype.com/en/" TargetMode="External"/><Relationship Id="rId11" Type="http://schemas.openxmlformats.org/officeDocument/2006/relationships/hyperlink" Target="https://gsuite.google.com/" TargetMode="External"/><Relationship Id="rId24" Type="http://schemas.openxmlformats.org/officeDocument/2006/relationships/hyperlink" Target="https://www.wrike.com/va/?utm_expid=75732941-99.KQaNQ-ZkTKSO3bAH08MArQ.1&amp;utm_source=financesonline&amp;utm_medium=cpc&amp;utm_campaign=vendor&amp;utm_referrer=http://reviews.financesonline.com/p/wrike/?seecode=wrike-review" TargetMode="External"/><Relationship Id="rId32" Type="http://schemas.openxmlformats.org/officeDocument/2006/relationships/hyperlink" Target="https://atlas.sansar.com/" TargetMode="External"/><Relationship Id="rId37" Type="http://schemas.openxmlformats.org/officeDocument/2006/relationships/hyperlink" Target="https://blog.growthinstitute.com/exo/massive-transformative-purpose" TargetMode="External"/><Relationship Id="rId40" Type="http://schemas.openxmlformats.org/officeDocument/2006/relationships/hyperlink" Target="https://info.growthinstitute.com/interfaces-tool" TargetMode="External"/><Relationship Id="rId45" Type="http://schemas.openxmlformats.org/officeDocument/2006/relationships/image" Target="../media/image6.png"/><Relationship Id="rId53" Type="http://schemas.openxmlformats.org/officeDocument/2006/relationships/image" Target="../media/image14.png"/><Relationship Id="rId5" Type="http://schemas.openxmlformats.org/officeDocument/2006/relationships/hyperlink" Target="https://slack.com/features" TargetMode="External"/><Relationship Id="rId19" Type="http://schemas.openxmlformats.org/officeDocument/2006/relationships/hyperlink" Target="https://onedrive.live.com/about/en-us/" TargetMode="External"/><Relationship Id="rId4" Type="http://schemas.openxmlformats.org/officeDocument/2006/relationships/hyperlink" Target="https://blog.beekeeper.io/why-workstream-collaboration-is-the-best-thing-you-havent-heard-of-yet/" TargetMode="External"/><Relationship Id="rId9" Type="http://schemas.openxmlformats.org/officeDocument/2006/relationships/hyperlink" Target="https://discordapp.com/" TargetMode="External"/><Relationship Id="rId14" Type="http://schemas.openxmlformats.org/officeDocument/2006/relationships/hyperlink" Target="https://realtimeboard.com/" TargetMode="External"/><Relationship Id="rId22" Type="http://schemas.openxmlformats.org/officeDocument/2006/relationships/hyperlink" Target="https://www.smartsheet.com/" TargetMode="External"/><Relationship Id="rId27" Type="http://schemas.openxmlformats.org/officeDocument/2006/relationships/hyperlink" Target="https://www.webex.com/" TargetMode="External"/><Relationship Id="rId30" Type="http://schemas.openxmlformats.org/officeDocument/2006/relationships/hyperlink" Target="https://www.strivr.com/" TargetMode="External"/><Relationship Id="rId35" Type="http://schemas.openxmlformats.org/officeDocument/2006/relationships/hyperlink" Target="https://emoshape.com/" TargetMode="External"/><Relationship Id="rId43" Type="http://schemas.openxmlformats.org/officeDocument/2006/relationships/hyperlink" Target="https://info.growthinstitute.com/autonomy-tool" TargetMode="External"/><Relationship Id="rId48" Type="http://schemas.openxmlformats.org/officeDocument/2006/relationships/image" Target="../media/image9.png"/><Relationship Id="rId56" Type="http://schemas.openxmlformats.org/officeDocument/2006/relationships/image" Target="../media/image17.png"/><Relationship Id="rId8" Type="http://schemas.openxmlformats.org/officeDocument/2006/relationships/hyperlink" Target="https://telegram.org" TargetMode="External"/><Relationship Id="rId51" Type="http://schemas.openxmlformats.org/officeDocument/2006/relationships/image" Target="../media/image12.png"/><Relationship Id="rId3" Type="http://schemas.openxmlformats.org/officeDocument/2006/relationships/hyperlink" Target="https://medium.com/s/greatescape/when-working-in-virtual-reality-makes-you-sick-795a61f5e5dc" TargetMode="External"/><Relationship Id="rId12" Type="http://schemas.openxmlformats.org/officeDocument/2006/relationships/hyperlink" Target="https://www.office.com/" TargetMode="External"/><Relationship Id="rId17" Type="http://schemas.openxmlformats.org/officeDocument/2006/relationships/hyperlink" Target="http://www.box.com/" TargetMode="External"/><Relationship Id="rId25" Type="http://schemas.openxmlformats.org/officeDocument/2006/relationships/hyperlink" Target="https://basecamp.com/" TargetMode="External"/><Relationship Id="rId33" Type="http://schemas.openxmlformats.org/officeDocument/2006/relationships/hyperlink" Target="https://sloanreview.mit.edu/article/how-emotion-sensing-technology-can-reshape-the-workplace/" TargetMode="External"/><Relationship Id="rId38" Type="http://schemas.openxmlformats.org/officeDocument/2006/relationships/hyperlink" Target="https://blog.growthinstitute.com/exo/staff-on-demand" TargetMode="External"/><Relationship Id="rId46" Type="http://schemas.openxmlformats.org/officeDocument/2006/relationships/image" Target="../media/image7.png"/><Relationship Id="rId20" Type="http://schemas.openxmlformats.org/officeDocument/2006/relationships/hyperlink" Target="https://trello.com" TargetMode="External"/><Relationship Id="rId41" Type="http://schemas.openxmlformats.org/officeDocument/2006/relationships/hyperlink" Target="https://blog.growthinstitute.com/exo/dashboards" TargetMode="External"/><Relationship Id="rId54"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hyperlink" Target="https://www.yammer.com/" TargetMode="External"/><Relationship Id="rId15" Type="http://schemas.openxmlformats.org/officeDocument/2006/relationships/hyperlink" Target="https://airtable.com/" TargetMode="External"/><Relationship Id="rId23" Type="http://schemas.openxmlformats.org/officeDocument/2006/relationships/hyperlink" Target="http://www.asana.com/Asana" TargetMode="External"/><Relationship Id="rId28" Type="http://schemas.openxmlformats.org/officeDocument/2006/relationships/hyperlink" Target="https://www.gotomeeting.com/lp/sem?c_name=gget-d-c&amp;c_mark=NAPPC&amp;c_prod=GTM&amp;c_kwd=gotomeeting-Exact&amp;c_cmp=sf-70150000000adcs&amp;c_date=CAT1&amp;c_cell=CjwKCAjwmufZBRBJEiwAPJ3LpmhqedMfNANIvWyb36Ni9wQd5Ylz3ONeZnnNRIe_tljpea-vAkzEPRoCjaYQAvD_BwE&amp;gclid=CjwKCAjwmufZBRBJEiwAPJ3LpmhqedMfNANIvWyb36Ni9wQd5Ylz3ONeZnnNRIe_tljpea-vAkzEPRoCjaYQAvD_BwE&amp;gclsrc=aw.ds" TargetMode="External"/><Relationship Id="rId36" Type="http://schemas.openxmlformats.org/officeDocument/2006/relationships/hyperlink" Target="https://www.affectiva.com/what/products/" TargetMode="External"/><Relationship Id="rId49" Type="http://schemas.openxmlformats.org/officeDocument/2006/relationships/image" Target="../media/image10.png"/><Relationship Id="rId57" Type="http://schemas.openxmlformats.org/officeDocument/2006/relationships/image" Target="../media/image18.jpg"/><Relationship Id="rId10" Type="http://schemas.openxmlformats.org/officeDocument/2006/relationships/hyperlink" Target="https://products.office.com/en-us/microsoft-teams/group-chat-software" TargetMode="External"/><Relationship Id="rId31" Type="http://schemas.openxmlformats.org/officeDocument/2006/relationships/hyperlink" Target="http://www.dogheadsimulations.com/" TargetMode="External"/><Relationship Id="rId44" Type="http://schemas.openxmlformats.org/officeDocument/2006/relationships/image" Target="../media/image5.png"/><Relationship Id="rId52"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hyperlink" Target="https://www.box.com/legal/compliance" TargetMode="External"/><Relationship Id="rId13" Type="http://schemas.openxmlformats.org/officeDocument/2006/relationships/hyperlink" Target="https://slack.com/apps" TargetMode="External"/><Relationship Id="rId18" Type="http://schemas.openxmlformats.org/officeDocument/2006/relationships/hyperlink" Target="https://info.growthinstitute.com/social-tool" TargetMode="External"/><Relationship Id="rId3" Type="http://schemas.openxmlformats.org/officeDocument/2006/relationships/hyperlink" Target="https://slack.com/security" TargetMode="External"/><Relationship Id="rId7" Type="http://schemas.openxmlformats.org/officeDocument/2006/relationships/hyperlink" Target="https://www.dropbox.com/business/trust/compliance/certifications-compliance" TargetMode="External"/><Relationship Id="rId12" Type="http://schemas.openxmlformats.org/officeDocument/2006/relationships/hyperlink" Target="https://www.whatsapp.com/" TargetMode="External"/><Relationship Id="rId17" Type="http://schemas.openxmlformats.org/officeDocument/2006/relationships/hyperlink" Target="https://www.growthinstitute.com/exo" TargetMode="External"/><Relationship Id="rId2" Type="http://schemas.openxmlformats.org/officeDocument/2006/relationships/notesSlide" Target="../notesSlides/notesSlide2.xml"/><Relationship Id="rId16" Type="http://schemas.openxmlformats.org/officeDocument/2006/relationships/hyperlink" Target="https://www.amazon.com/Exponential-Transformation-Ultimate-Playbook-Business/dp/1635765196/" TargetMode="External"/><Relationship Id="rId1" Type="http://schemas.openxmlformats.org/officeDocument/2006/relationships/slideLayout" Target="../slideLayouts/slideLayout6.xml"/><Relationship Id="rId6" Type="http://schemas.openxmlformats.org/officeDocument/2006/relationships/hyperlink" Target="https://www.cisco.com/c/en/us/solutions/industries/government/federal-government-solutions/fedramp.html" TargetMode="External"/><Relationship Id="rId11" Type="http://schemas.openxmlformats.org/officeDocument/2006/relationships/hyperlink" Target="https://zoom.us/" TargetMode="External"/><Relationship Id="rId5" Type="http://schemas.openxmlformats.org/officeDocument/2006/relationships/hyperlink" Target="https://techcommunity.microsoft.com/t5/Microsoft-Teams-Blog/Microsoft-Teams-will-be-available-July-17-for-the-US-Government/ba-p/209976" TargetMode="External"/><Relationship Id="rId15" Type="http://schemas.openxmlformats.org/officeDocument/2006/relationships/image" Target="../media/image19.png"/><Relationship Id="rId10" Type="http://schemas.openxmlformats.org/officeDocument/2006/relationships/hyperlink" Target="https://www.microsoft.com/en-us/trustcenter" TargetMode="External"/><Relationship Id="rId4" Type="http://schemas.openxmlformats.org/officeDocument/2006/relationships/hyperlink" Target="https://mattermost.com/blog/u-s-federal-agency-migrates-from-jabber-to-mattermost-the-open-source-way/" TargetMode="External"/><Relationship Id="rId9" Type="http://schemas.openxmlformats.org/officeDocument/2006/relationships/hyperlink" Target="https://gsuite.google.com/" TargetMode="External"/><Relationship Id="rId14" Type="http://schemas.openxmlformats.org/officeDocument/2006/relationships/hyperlink" Target="https://zapier.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blog.growthinstitute.com/exo/massive-transformative-purpose"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blog.growthinstitute.com/exo/experimentation" TargetMode="External"/><Relationship Id="rId4" Type="http://schemas.openxmlformats.org/officeDocument/2006/relationships/hyperlink" Target="https://blog.growthinstitute.com/exo/dashboar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5263494" y="1203699"/>
            <a:ext cx="4354133" cy="6000776"/>
          </a:xfrm>
          <a:prstGeom prst="rect">
            <a:avLst/>
          </a:prstGeom>
          <a:noFill/>
          <a:ln>
            <a:noFill/>
          </a:ln>
        </p:spPr>
        <p:txBody>
          <a:bodyPr spcFirstLastPara="1" wrap="square" lIns="0" tIns="0" rIns="0" bIns="0" anchor="t" anchorCtr="0">
            <a:noAutofit/>
          </a:bodyPr>
          <a:lstStyle/>
          <a:p>
            <a:pPr marR="0" lvl="0" algn="l" rtl="0">
              <a:lnSpc>
                <a:spcPct val="100000"/>
              </a:lnSpc>
              <a:spcAft>
                <a:spcPts val="400"/>
              </a:spcAft>
              <a:buClr>
                <a:srgbClr val="000000"/>
              </a:buClr>
              <a:buSzPts val="1100"/>
              <a:buFont typeface="Arial"/>
              <a:buNone/>
            </a:pPr>
            <a:r>
              <a:rPr lang="en-US" sz="1000" b="1" dirty="0">
                <a:solidFill>
                  <a:srgbClr val="2C3A72"/>
                </a:solidFill>
                <a:latin typeface="Open Sans"/>
                <a:ea typeface="Open Sans"/>
                <a:cs typeface="Open Sans"/>
                <a:sym typeface="Open Sans"/>
              </a:rPr>
              <a:t>Classes of Social Technologies, with examples</a:t>
            </a:r>
            <a:endParaRPr sz="1000" b="1" dirty="0">
              <a:solidFill>
                <a:srgbClr val="2C3A72"/>
              </a:solidFill>
              <a:latin typeface="Open Sans"/>
              <a:ea typeface="Open Sans"/>
              <a:cs typeface="Open Sans"/>
              <a:sym typeface="Open Sans"/>
            </a:endParaRPr>
          </a:p>
          <a:p>
            <a:pPr lvl="0" rtl="0">
              <a:spcAft>
                <a:spcPts val="900"/>
              </a:spcAft>
              <a:buClr>
                <a:schemeClr val="dk1"/>
              </a:buClr>
              <a:buSzPts val="1100"/>
              <a:buFont typeface="Arial"/>
              <a:buNone/>
            </a:pPr>
            <a:r>
              <a:rPr lang="en-US" sz="1000" dirty="0">
                <a:solidFill>
                  <a:srgbClr val="58595B"/>
                </a:solidFill>
                <a:latin typeface="Open Sans"/>
                <a:ea typeface="Open Sans"/>
                <a:cs typeface="Open Sans"/>
                <a:sym typeface="Open Sans"/>
              </a:rPr>
              <a:t>Applications in this space are evolving at a furious pace, so research the latest developments before implementing anything! Slack was only launched in 2013 and its competitors more recently. Both </a:t>
            </a:r>
            <a:r>
              <a:rPr lang="en-US" sz="1000" b="1" u="sng" dirty="0">
                <a:solidFill>
                  <a:schemeClr val="hlink"/>
                </a:solidFill>
                <a:latin typeface="Open Sans"/>
                <a:ea typeface="Open Sans"/>
                <a:cs typeface="Open Sans"/>
                <a:sym typeface="Open Sans"/>
                <a:hlinkClick r:id="rId3"/>
              </a:rPr>
              <a:t>Virtual Worlds</a:t>
            </a:r>
            <a:r>
              <a:rPr lang="en-US" sz="1000" dirty="0">
                <a:solidFill>
                  <a:srgbClr val="58595B"/>
                </a:solidFill>
                <a:latin typeface="Open Sans"/>
                <a:ea typeface="Open Sans"/>
                <a:cs typeface="Open Sans"/>
                <a:sym typeface="Open Sans"/>
              </a:rPr>
              <a:t> and </a:t>
            </a:r>
            <a:r>
              <a:rPr lang="en-US" sz="1000" b="1" dirty="0">
                <a:solidFill>
                  <a:srgbClr val="58595B"/>
                </a:solidFill>
                <a:latin typeface="Open Sans"/>
                <a:ea typeface="Open Sans"/>
                <a:cs typeface="Open Sans"/>
                <a:sym typeface="Open Sans"/>
              </a:rPr>
              <a:t>Emotional Sensing</a:t>
            </a:r>
            <a:r>
              <a:rPr lang="en-US" sz="1000" dirty="0">
                <a:solidFill>
                  <a:srgbClr val="58595B"/>
                </a:solidFill>
                <a:latin typeface="Open Sans"/>
                <a:ea typeface="Open Sans"/>
                <a:cs typeface="Open Sans"/>
                <a:sym typeface="Open Sans"/>
              </a:rPr>
              <a:t> show great business potential, but are not (yet) in mainstream use.</a:t>
            </a:r>
            <a:endParaRPr lang="en-US" sz="1000" dirty="0">
              <a:solidFill>
                <a:srgbClr val="58595B"/>
              </a:solidFill>
              <a:latin typeface="Open Sans"/>
              <a:ea typeface="Open Sans"/>
              <a:cs typeface="Open Sans"/>
              <a:sym typeface="Open Sans"/>
              <a:hlinkClick r:id="rId4"/>
            </a:endParaRPr>
          </a:p>
          <a:p>
            <a:pPr marL="1600200">
              <a:spcAft>
                <a:spcPts val="1430"/>
              </a:spcAft>
            </a:pPr>
            <a:r>
              <a:rPr lang="en-US" sz="1000" b="1" u="sng" dirty="0">
                <a:solidFill>
                  <a:srgbClr val="58595B"/>
                </a:solidFill>
                <a:latin typeface="Open Sans"/>
                <a:cs typeface="Open Sans"/>
                <a:hlinkClick r:id="rId4"/>
              </a:rPr>
              <a:t>Workstream Collaboration</a:t>
            </a:r>
            <a:r>
              <a:rPr lang="en-US" sz="1000" dirty="0">
                <a:solidFill>
                  <a:srgbClr val="58595B"/>
                </a:solidFill>
                <a:latin typeface="Open Sans"/>
                <a:cs typeface="Open Sans"/>
              </a:rPr>
              <a:t>: collaboration through persistent messaging, activity streams, content sharing, integration of third-party apps through APIs. e.g. </a:t>
            </a:r>
            <a:r>
              <a:rPr lang="en-US" sz="1000" u="sng" dirty="0">
                <a:solidFill>
                  <a:srgbClr val="58595B"/>
                </a:solidFill>
                <a:latin typeface="Open Sans"/>
                <a:cs typeface="Open Sans"/>
                <a:hlinkClick r:id="rId5"/>
              </a:rPr>
              <a:t>Slack</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6"/>
              </a:rPr>
              <a:t>Yammer</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7"/>
              </a:rPr>
              <a:t>Facebook Workplace</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8"/>
              </a:rPr>
              <a:t>Telegram</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9"/>
              </a:rPr>
              <a:t>Discord</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10"/>
              </a:rPr>
              <a:t>Microsoft Teams</a:t>
            </a:r>
            <a:endParaRPr lang="en-US" sz="1000" dirty="0">
              <a:solidFill>
                <a:srgbClr val="58595B"/>
              </a:solidFill>
              <a:latin typeface="Open Sans"/>
              <a:cs typeface="Open Sans"/>
            </a:endParaRPr>
          </a:p>
          <a:p>
            <a:pPr marL="1600200">
              <a:spcAft>
                <a:spcPts val="1430"/>
              </a:spcAft>
            </a:pPr>
            <a:r>
              <a:rPr lang="en-US" sz="1000" b="1" dirty="0">
                <a:solidFill>
                  <a:srgbClr val="58595B"/>
                </a:solidFill>
                <a:latin typeface="Open Sans"/>
                <a:cs typeface="Open Sans"/>
              </a:rPr>
              <a:t>Collaborative workspace</a:t>
            </a:r>
            <a:r>
              <a:rPr lang="en-US" sz="1000" dirty="0">
                <a:solidFill>
                  <a:srgbClr val="58595B"/>
                </a:solidFill>
                <a:latin typeface="Open Sans"/>
                <a:cs typeface="Open Sans"/>
              </a:rPr>
              <a:t>: these apps allow for teams to work collaboratively in real time. </a:t>
            </a:r>
            <a:r>
              <a:rPr lang="en-US" sz="1000" u="sng" dirty="0">
                <a:solidFill>
                  <a:srgbClr val="58595B"/>
                </a:solidFill>
                <a:latin typeface="Open Sans"/>
                <a:cs typeface="Open Sans"/>
                <a:hlinkClick r:id="rId11"/>
              </a:rPr>
              <a:t>Google G-Suite</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12"/>
              </a:rPr>
              <a:t>Microsoft Office 365</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13"/>
              </a:rPr>
              <a:t>Evernote</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14"/>
              </a:rPr>
              <a:t>RealtimeBoard</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15"/>
              </a:rPr>
              <a:t>AirTable</a:t>
            </a:r>
            <a:endParaRPr lang="en-US" sz="1000" dirty="0">
              <a:solidFill>
                <a:srgbClr val="58595B"/>
              </a:solidFill>
              <a:latin typeface="Open Sans"/>
              <a:cs typeface="Open Sans"/>
            </a:endParaRPr>
          </a:p>
          <a:p>
            <a:pPr marL="1600200">
              <a:spcAft>
                <a:spcPts val="1430"/>
              </a:spcAft>
            </a:pPr>
            <a:r>
              <a:rPr lang="en-US" sz="1000" b="1" dirty="0">
                <a:solidFill>
                  <a:srgbClr val="58595B"/>
                </a:solidFill>
                <a:latin typeface="Open Sans"/>
                <a:cs typeface="Open Sans"/>
              </a:rPr>
              <a:t>File sharing</a:t>
            </a:r>
            <a:r>
              <a:rPr lang="en-US" sz="1000" dirty="0">
                <a:solidFill>
                  <a:srgbClr val="58595B"/>
                </a:solidFill>
                <a:latin typeface="Open Sans"/>
                <a:cs typeface="Open Sans"/>
              </a:rPr>
              <a:t>: Cloud services to share easily and securely for collaboration inside and outside the organization. </a:t>
            </a:r>
            <a:r>
              <a:rPr lang="en-US" sz="1000" u="sng" dirty="0">
                <a:solidFill>
                  <a:srgbClr val="58595B"/>
                </a:solidFill>
                <a:latin typeface="Open Sans"/>
                <a:cs typeface="Open Sans"/>
                <a:hlinkClick r:id="rId16"/>
              </a:rPr>
              <a:t>Dropbox</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17"/>
              </a:rPr>
              <a:t>Box</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18"/>
              </a:rPr>
              <a:t>Google Drive</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19"/>
              </a:rPr>
              <a:t>OneDrive</a:t>
            </a:r>
            <a:endParaRPr lang="en-US" sz="1000" dirty="0">
              <a:solidFill>
                <a:srgbClr val="58595B"/>
              </a:solidFill>
              <a:latin typeface="Open Sans"/>
              <a:cs typeface="Open Sans"/>
            </a:endParaRPr>
          </a:p>
          <a:p>
            <a:pPr marL="1600200">
              <a:spcAft>
                <a:spcPts val="1430"/>
              </a:spcAft>
            </a:pPr>
            <a:r>
              <a:rPr lang="en-US" sz="1000" b="1" dirty="0">
                <a:solidFill>
                  <a:srgbClr val="58595B"/>
                </a:solidFill>
                <a:latin typeface="Open Sans"/>
                <a:cs typeface="Open Sans"/>
              </a:rPr>
              <a:t>Task and project management</a:t>
            </a:r>
            <a:r>
              <a:rPr lang="en-US" sz="1000" dirty="0">
                <a:solidFill>
                  <a:srgbClr val="58595B"/>
                </a:solidFill>
                <a:latin typeface="Open Sans"/>
                <a:cs typeface="Open Sans"/>
              </a:rPr>
              <a:t>:</a:t>
            </a:r>
            <a:br>
              <a:rPr lang="en-US" sz="1000" dirty="0">
                <a:solidFill>
                  <a:srgbClr val="58595B"/>
                </a:solidFill>
                <a:latin typeface="Open Sans"/>
                <a:cs typeface="Open Sans"/>
              </a:rPr>
            </a:br>
            <a:r>
              <a:rPr lang="en-US" sz="1000" u="sng" dirty="0">
                <a:solidFill>
                  <a:srgbClr val="58595B"/>
                </a:solidFill>
                <a:latin typeface="Open Sans"/>
                <a:cs typeface="Open Sans"/>
                <a:hlinkClick r:id="rId20"/>
              </a:rPr>
              <a:t>Trello</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21"/>
              </a:rPr>
              <a:t>Hive</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22"/>
              </a:rPr>
              <a:t>SmartSheet</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23"/>
              </a:rPr>
              <a:t>Asana</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24"/>
              </a:rPr>
              <a:t>Wrike</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25"/>
              </a:rPr>
              <a:t>Basecamp</a:t>
            </a:r>
            <a:endParaRPr lang="en-US" sz="1000" dirty="0">
              <a:solidFill>
                <a:srgbClr val="58595B"/>
              </a:solidFill>
              <a:latin typeface="Open Sans"/>
              <a:cs typeface="Open Sans"/>
            </a:endParaRPr>
          </a:p>
          <a:p>
            <a:pPr marL="1600200">
              <a:spcAft>
                <a:spcPts val="1430"/>
              </a:spcAft>
            </a:pPr>
            <a:r>
              <a:rPr lang="en-US" sz="1000" b="1" dirty="0" err="1">
                <a:solidFill>
                  <a:srgbClr val="58595B"/>
                </a:solidFill>
                <a:latin typeface="Open Sans"/>
                <a:cs typeface="Open Sans"/>
              </a:rPr>
              <a:t>Telepresence</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26"/>
              </a:rPr>
              <a:t>Zoom</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27"/>
              </a:rPr>
              <a:t>Webex</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28"/>
              </a:rPr>
              <a:t>GotoMeeting</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29"/>
              </a:rPr>
              <a:t>Skype</a:t>
            </a:r>
            <a:endParaRPr lang="en-US" sz="1000" dirty="0">
              <a:solidFill>
                <a:srgbClr val="58595B"/>
              </a:solidFill>
              <a:latin typeface="Open Sans"/>
              <a:cs typeface="Open Sans"/>
            </a:endParaRPr>
          </a:p>
          <a:p>
            <a:pPr marL="1600200">
              <a:spcAft>
                <a:spcPts val="1430"/>
              </a:spcAft>
            </a:pPr>
            <a:r>
              <a:rPr lang="en-US" sz="1000" b="1" dirty="0">
                <a:solidFill>
                  <a:srgbClr val="58595B"/>
                </a:solidFill>
                <a:latin typeface="Open Sans"/>
                <a:cs typeface="Open Sans"/>
              </a:rPr>
              <a:t>Virtual Worlds</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30"/>
              </a:rPr>
              <a:t>Strivr</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31"/>
              </a:rPr>
              <a:t>Rumii</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32"/>
              </a:rPr>
              <a:t>Sansar</a:t>
            </a:r>
            <a:endParaRPr lang="en-US" sz="1000" dirty="0">
              <a:solidFill>
                <a:srgbClr val="58595B"/>
              </a:solidFill>
              <a:latin typeface="Open Sans"/>
              <a:cs typeface="Open Sans"/>
            </a:endParaRPr>
          </a:p>
          <a:p>
            <a:pPr marL="1600200">
              <a:spcAft>
                <a:spcPts val="1430"/>
              </a:spcAft>
            </a:pPr>
            <a:r>
              <a:rPr lang="en-US" sz="1000" b="1" u="sng" dirty="0">
                <a:solidFill>
                  <a:srgbClr val="58595B"/>
                </a:solidFill>
                <a:latin typeface="Open Sans"/>
                <a:cs typeface="Open Sans"/>
                <a:hlinkClick r:id="rId33"/>
              </a:rPr>
              <a:t>Emotional Sensing</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34"/>
              </a:rPr>
              <a:t>BeyondVerbal</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35"/>
              </a:rPr>
              <a:t>EmoShape</a:t>
            </a:r>
            <a:r>
              <a:rPr lang="en-US" sz="1000" dirty="0">
                <a:solidFill>
                  <a:srgbClr val="58595B"/>
                </a:solidFill>
                <a:latin typeface="Open Sans"/>
                <a:cs typeface="Open Sans"/>
              </a:rPr>
              <a:t>, </a:t>
            </a:r>
            <a:r>
              <a:rPr lang="en-US" sz="1000" u="sng" dirty="0">
                <a:solidFill>
                  <a:srgbClr val="58595B"/>
                </a:solidFill>
                <a:latin typeface="Open Sans"/>
                <a:cs typeface="Open Sans"/>
                <a:hlinkClick r:id="rId36"/>
              </a:rPr>
              <a:t>Affectiva</a:t>
            </a:r>
            <a:endParaRPr lang="en-US" sz="1000" dirty="0">
              <a:solidFill>
                <a:srgbClr val="58595B"/>
              </a:solidFill>
              <a:latin typeface="Open Sans"/>
              <a:cs typeface="Open Sans"/>
            </a:endParaRPr>
          </a:p>
          <a:p>
            <a:pPr>
              <a:spcAft>
                <a:spcPts val="900"/>
              </a:spcAft>
            </a:pPr>
            <a:r>
              <a:rPr lang="en-US" sz="900" b="1" dirty="0">
                <a:solidFill>
                  <a:srgbClr val="58595B"/>
                </a:solidFill>
                <a:latin typeface="Open Sans"/>
                <a:cs typeface="Open Sans"/>
              </a:rPr>
              <a:t>Related </a:t>
            </a:r>
            <a:r>
              <a:rPr lang="en-US" sz="900" b="1" dirty="0" err="1">
                <a:solidFill>
                  <a:srgbClr val="58595B"/>
                </a:solidFill>
                <a:latin typeface="Open Sans"/>
                <a:cs typeface="Open Sans"/>
              </a:rPr>
              <a:t>ExO</a:t>
            </a:r>
            <a:r>
              <a:rPr lang="en-US" sz="900" b="1" dirty="0">
                <a:solidFill>
                  <a:srgbClr val="58595B"/>
                </a:solidFill>
                <a:latin typeface="Open Sans"/>
                <a:cs typeface="Open Sans"/>
              </a:rPr>
              <a:t> Attributes</a:t>
            </a:r>
            <a:r>
              <a:rPr lang="en-US" sz="900" dirty="0">
                <a:solidFill>
                  <a:srgbClr val="58595B"/>
                </a:solidFill>
                <a:latin typeface="Open Sans"/>
                <a:cs typeface="Open Sans"/>
              </a:rPr>
              <a:t>: </a:t>
            </a:r>
            <a:r>
              <a:rPr lang="en-US" sz="900" u="sng" dirty="0">
                <a:solidFill>
                  <a:srgbClr val="58595B"/>
                </a:solidFill>
                <a:latin typeface="Open Sans"/>
                <a:cs typeface="Open Sans"/>
                <a:hlinkClick r:id="rId37"/>
              </a:rPr>
              <a:t>Massive Transformative Purpose</a:t>
            </a:r>
            <a:r>
              <a:rPr lang="en-US" sz="900" dirty="0">
                <a:solidFill>
                  <a:srgbClr val="58595B"/>
                </a:solidFill>
                <a:latin typeface="Open Sans"/>
                <a:cs typeface="Open Sans"/>
              </a:rPr>
              <a:t>, </a:t>
            </a:r>
            <a:r>
              <a:rPr lang="en-US" sz="900" u="sng" dirty="0">
                <a:solidFill>
                  <a:srgbClr val="58595B"/>
                </a:solidFill>
                <a:latin typeface="Open Sans"/>
                <a:cs typeface="Open Sans"/>
                <a:hlinkClick r:id="rId38"/>
              </a:rPr>
              <a:t>Staff-on-Demand,</a:t>
            </a:r>
            <a:r>
              <a:rPr lang="en-US" sz="900" dirty="0">
                <a:solidFill>
                  <a:srgbClr val="58595B"/>
                </a:solidFill>
                <a:latin typeface="Open Sans"/>
                <a:cs typeface="Open Sans"/>
              </a:rPr>
              <a:t> </a:t>
            </a:r>
            <a:r>
              <a:rPr lang="en-US" sz="900" u="sng" dirty="0">
                <a:solidFill>
                  <a:srgbClr val="58595B"/>
                </a:solidFill>
                <a:latin typeface="Open Sans"/>
                <a:cs typeface="Open Sans"/>
                <a:hlinkClick r:id="rId39"/>
              </a:rPr>
              <a:t>Engagement</a:t>
            </a:r>
            <a:r>
              <a:rPr lang="en-US" sz="900" dirty="0">
                <a:solidFill>
                  <a:srgbClr val="58595B"/>
                </a:solidFill>
                <a:latin typeface="Open Sans"/>
                <a:cs typeface="Open Sans"/>
              </a:rPr>
              <a:t>, </a:t>
            </a:r>
            <a:r>
              <a:rPr lang="en-US" sz="900" u="sng" dirty="0">
                <a:solidFill>
                  <a:srgbClr val="58595B"/>
                </a:solidFill>
                <a:latin typeface="Open Sans"/>
                <a:cs typeface="Open Sans"/>
                <a:hlinkClick r:id="rId40"/>
              </a:rPr>
              <a:t>Interfaces</a:t>
            </a:r>
            <a:r>
              <a:rPr lang="en-US" sz="900" dirty="0">
                <a:solidFill>
                  <a:srgbClr val="58595B"/>
                </a:solidFill>
                <a:latin typeface="Open Sans"/>
                <a:cs typeface="Open Sans"/>
              </a:rPr>
              <a:t>, </a:t>
            </a:r>
            <a:r>
              <a:rPr lang="en-US" sz="900" u="sng" dirty="0">
                <a:solidFill>
                  <a:srgbClr val="58595B"/>
                </a:solidFill>
                <a:latin typeface="Open Sans"/>
                <a:cs typeface="Open Sans"/>
                <a:hlinkClick r:id="rId41"/>
              </a:rPr>
              <a:t>Dashboards</a:t>
            </a:r>
            <a:r>
              <a:rPr lang="en-US" sz="900" dirty="0">
                <a:solidFill>
                  <a:srgbClr val="58595B"/>
                </a:solidFill>
                <a:latin typeface="Open Sans"/>
                <a:cs typeface="Open Sans"/>
              </a:rPr>
              <a:t>, </a:t>
            </a:r>
            <a:r>
              <a:rPr lang="en-US" sz="900" u="sng" dirty="0">
                <a:solidFill>
                  <a:srgbClr val="58595B"/>
                </a:solidFill>
                <a:latin typeface="Open Sans"/>
                <a:cs typeface="Open Sans"/>
                <a:hlinkClick r:id="rId42"/>
              </a:rPr>
              <a:t>Experimentation</a:t>
            </a:r>
            <a:r>
              <a:rPr lang="en-US" sz="900" dirty="0">
                <a:solidFill>
                  <a:srgbClr val="58595B"/>
                </a:solidFill>
                <a:latin typeface="Open Sans"/>
                <a:cs typeface="Open Sans"/>
              </a:rPr>
              <a:t>, </a:t>
            </a:r>
            <a:r>
              <a:rPr lang="en-US" sz="900" u="sng" dirty="0">
                <a:solidFill>
                  <a:srgbClr val="58595B"/>
                </a:solidFill>
                <a:latin typeface="Open Sans"/>
                <a:cs typeface="Open Sans"/>
                <a:hlinkClick r:id="rId43"/>
              </a:rPr>
              <a:t>Autonomy</a:t>
            </a:r>
            <a:endParaRPr lang="en-US" sz="900" dirty="0">
              <a:solidFill>
                <a:srgbClr val="58595B"/>
              </a:solidFill>
              <a:latin typeface="Open Sans"/>
              <a:ea typeface="Open Sans"/>
              <a:cs typeface="Open Sans"/>
              <a:sym typeface="Open Sans"/>
            </a:endParaRPr>
          </a:p>
          <a:p>
            <a:pPr lvl="0" rtl="0">
              <a:spcAft>
                <a:spcPts val="900"/>
              </a:spcAft>
              <a:buClr>
                <a:schemeClr val="dk1"/>
              </a:buClr>
              <a:buSzPts val="1100"/>
              <a:buFont typeface="Arial"/>
              <a:buNone/>
            </a:pPr>
            <a:endParaRPr sz="1000" dirty="0">
              <a:solidFill>
                <a:srgbClr val="58595B"/>
              </a:solidFill>
              <a:latin typeface="Open Sans"/>
              <a:ea typeface="Open Sans"/>
              <a:cs typeface="Open Sans"/>
              <a:sym typeface="Open Sans"/>
            </a:endParaRPr>
          </a:p>
        </p:txBody>
      </p:sp>
      <p:sp>
        <p:nvSpPr>
          <p:cNvPr id="107" name="Google Shape;107;p20"/>
          <p:cNvSpPr txBox="1"/>
          <p:nvPr/>
        </p:nvSpPr>
        <p:spPr>
          <a:xfrm>
            <a:off x="694800" y="1203699"/>
            <a:ext cx="4109669" cy="6066524"/>
          </a:xfrm>
          <a:prstGeom prst="rect">
            <a:avLst/>
          </a:prstGeom>
          <a:noFill/>
          <a:ln>
            <a:noFill/>
          </a:ln>
        </p:spPr>
        <p:txBody>
          <a:bodyPr spcFirstLastPara="1" wrap="square" lIns="0" tIns="0" rIns="0" bIns="0" anchor="t" anchorCtr="0">
            <a:noAutofit/>
          </a:bodyPr>
          <a:lstStyle/>
          <a:p>
            <a:pPr lvl="0" rtl="0">
              <a:spcAft>
                <a:spcPts val="900"/>
              </a:spcAft>
              <a:buNone/>
            </a:pPr>
            <a:r>
              <a:rPr lang="en-US" sz="1000" b="1" dirty="0">
                <a:solidFill>
                  <a:srgbClr val="2C3A72"/>
                </a:solidFill>
                <a:latin typeface="Open Sans"/>
                <a:ea typeface="Open Sans"/>
                <a:cs typeface="Open Sans"/>
                <a:sym typeface="Open Sans"/>
              </a:rPr>
              <a:t>Social Technologies </a:t>
            </a:r>
            <a:r>
              <a:rPr lang="en-US" sz="1000" dirty="0">
                <a:solidFill>
                  <a:srgbClr val="58595B"/>
                </a:solidFill>
                <a:latin typeface="Open Sans"/>
                <a:ea typeface="Open Sans"/>
                <a:cs typeface="Open Sans"/>
                <a:sym typeface="Open Sans"/>
              </a:rPr>
              <a:t>are the tools that allow your community of employees, staff on demand, customers and others to communicate and collaborate quickly and easily.  These tools enable faster conversations, faster decision cycles and faster learning. The lag time between an idea being shared, accepted and implemented can essentially be eliminated!</a:t>
            </a:r>
            <a:endParaRPr sz="1000" dirty="0">
              <a:solidFill>
                <a:srgbClr val="58595B"/>
              </a:solidFill>
              <a:latin typeface="Open Sans"/>
              <a:ea typeface="Open Sans"/>
              <a:cs typeface="Open Sans"/>
              <a:sym typeface="Open Sans"/>
            </a:endParaRPr>
          </a:p>
          <a:p>
            <a:pPr lvl="0" rtl="0">
              <a:spcAft>
                <a:spcPts val="900"/>
              </a:spcAft>
              <a:buClr>
                <a:schemeClr val="dk1"/>
              </a:buClr>
              <a:buSzPts val="1100"/>
              <a:buFont typeface="Arial"/>
              <a:buNone/>
            </a:pPr>
            <a:r>
              <a:rPr lang="en-US" sz="1000" dirty="0">
                <a:solidFill>
                  <a:srgbClr val="58595B"/>
                </a:solidFill>
                <a:latin typeface="Open Sans"/>
                <a:ea typeface="Open Sans"/>
                <a:cs typeface="Open Sans"/>
                <a:sym typeface="Open Sans"/>
              </a:rPr>
              <a:t>Today, cloud services such as Slack, Google Docs and Zoom video conferencing enable teams all over the world to work seamlessly together with transparency and trust.</a:t>
            </a:r>
            <a:endParaRPr sz="1000" dirty="0">
              <a:solidFill>
                <a:srgbClr val="58595B"/>
              </a:solidFill>
              <a:latin typeface="Open Sans"/>
              <a:ea typeface="Open Sans"/>
              <a:cs typeface="Open Sans"/>
              <a:sym typeface="Open Sans"/>
            </a:endParaRPr>
          </a:p>
          <a:p>
            <a:pPr lvl="0" rtl="0">
              <a:spcAft>
                <a:spcPts val="900"/>
              </a:spcAft>
              <a:buNone/>
            </a:pPr>
            <a:r>
              <a:rPr lang="en-US" sz="1000" b="1" dirty="0">
                <a:solidFill>
                  <a:srgbClr val="2C3A72"/>
                </a:solidFill>
                <a:latin typeface="Open Sans"/>
                <a:ea typeface="Open Sans"/>
                <a:cs typeface="Open Sans"/>
                <a:sym typeface="Open Sans"/>
              </a:rPr>
              <a:t>Note</a:t>
            </a:r>
            <a:r>
              <a:rPr lang="en-US" sz="1000" dirty="0">
                <a:solidFill>
                  <a:srgbClr val="58595B"/>
                </a:solidFill>
                <a:latin typeface="Open Sans"/>
                <a:ea typeface="Open Sans"/>
                <a:cs typeface="Open Sans"/>
                <a:sym typeface="Open Sans"/>
              </a:rPr>
              <a:t> - This attribute is </a:t>
            </a:r>
            <a:r>
              <a:rPr lang="en-US" sz="1000" b="1" i="1" dirty="0">
                <a:solidFill>
                  <a:srgbClr val="58595B"/>
                </a:solidFill>
                <a:latin typeface="Open Sans"/>
                <a:ea typeface="Open Sans"/>
                <a:cs typeface="Open Sans"/>
                <a:sym typeface="Open Sans"/>
              </a:rPr>
              <a:t>not</a:t>
            </a:r>
            <a:r>
              <a:rPr lang="en-US" sz="1000" dirty="0">
                <a:solidFill>
                  <a:srgbClr val="58595B"/>
                </a:solidFill>
                <a:latin typeface="Open Sans"/>
                <a:ea typeface="Open Sans"/>
                <a:cs typeface="Open Sans"/>
                <a:sym typeface="Open Sans"/>
              </a:rPr>
              <a:t> about encouraging the use of social media for marketing.  Instead, it is about improving </a:t>
            </a:r>
            <a:r>
              <a:rPr lang="en-US" sz="1000" i="1" dirty="0">
                <a:solidFill>
                  <a:srgbClr val="58595B"/>
                </a:solidFill>
                <a:latin typeface="Open Sans"/>
                <a:ea typeface="Open Sans"/>
                <a:cs typeface="Open Sans"/>
                <a:sym typeface="Open Sans"/>
              </a:rPr>
              <a:t>internal</a:t>
            </a:r>
            <a:r>
              <a:rPr lang="en-US" sz="1000" dirty="0">
                <a:solidFill>
                  <a:srgbClr val="58595B"/>
                </a:solidFill>
                <a:latin typeface="Open Sans"/>
                <a:ea typeface="Open Sans"/>
                <a:cs typeface="Open Sans"/>
                <a:sym typeface="Open Sans"/>
              </a:rPr>
              <a:t> operations by encouraging social interactions via technology that shape communication, collaboration and workflows.</a:t>
            </a:r>
            <a:endParaRPr sz="1000" dirty="0">
              <a:solidFill>
                <a:srgbClr val="58595B"/>
              </a:solidFill>
              <a:latin typeface="Open Sans"/>
              <a:ea typeface="Open Sans"/>
              <a:cs typeface="Open Sans"/>
              <a:sym typeface="Open Sans"/>
            </a:endParaRPr>
          </a:p>
          <a:p>
            <a:pPr lvl="0" rtl="0">
              <a:spcAft>
                <a:spcPts val="400"/>
              </a:spcAft>
              <a:buClr>
                <a:schemeClr val="dk1"/>
              </a:buClr>
              <a:buSzPts val="1100"/>
              <a:buFont typeface="Arial"/>
              <a:buNone/>
            </a:pPr>
            <a:r>
              <a:rPr lang="en-US" sz="1000" b="1" dirty="0">
                <a:solidFill>
                  <a:srgbClr val="2C3A72"/>
                </a:solidFill>
                <a:latin typeface="Open Sans"/>
                <a:ea typeface="Open Sans"/>
                <a:cs typeface="Open Sans"/>
                <a:sym typeface="Open Sans"/>
              </a:rPr>
              <a:t>‘Social Objects’ empower Social Technologies</a:t>
            </a:r>
            <a:endParaRPr sz="1000" dirty="0">
              <a:solidFill>
                <a:srgbClr val="58595B"/>
              </a:solidFill>
              <a:latin typeface="Open Sans"/>
              <a:ea typeface="Open Sans"/>
              <a:cs typeface="Open Sans"/>
              <a:sym typeface="Open Sans"/>
            </a:endParaRPr>
          </a:p>
          <a:p>
            <a:pPr lvl="0" rtl="0">
              <a:spcAft>
                <a:spcPts val="900"/>
              </a:spcAft>
              <a:buClr>
                <a:schemeClr val="dk1"/>
              </a:buClr>
              <a:buSzPts val="1100"/>
              <a:buFont typeface="Arial"/>
              <a:buNone/>
            </a:pPr>
            <a:r>
              <a:rPr lang="en-US" sz="1000" dirty="0">
                <a:solidFill>
                  <a:srgbClr val="58595B"/>
                </a:solidFill>
                <a:latin typeface="Open Sans"/>
                <a:ea typeface="Open Sans"/>
                <a:cs typeface="Open Sans"/>
                <a:sym typeface="Open Sans"/>
              </a:rPr>
              <a:t>Slow down, here. This ‘Yoda’ moment will make the difference in getting your implementation of Social Technologies to thrive in your community.  A lonely truth is that people do not easily connect unless they feel they have something in common. A </a:t>
            </a:r>
            <a:r>
              <a:rPr lang="en-US" sz="1000" b="1" dirty="0">
                <a:solidFill>
                  <a:srgbClr val="58595B"/>
                </a:solidFill>
                <a:latin typeface="Open Sans"/>
                <a:ea typeface="Open Sans"/>
                <a:cs typeface="Open Sans"/>
                <a:sym typeface="Open Sans"/>
              </a:rPr>
              <a:t>Social Object</a:t>
            </a:r>
            <a:r>
              <a:rPr lang="en-US" sz="1000" dirty="0">
                <a:solidFill>
                  <a:srgbClr val="58595B"/>
                </a:solidFill>
                <a:latin typeface="Open Sans"/>
                <a:ea typeface="Open Sans"/>
                <a:cs typeface="Open Sans"/>
                <a:sym typeface="Open Sans"/>
              </a:rPr>
              <a:t> is </a:t>
            </a:r>
            <a:r>
              <a:rPr lang="en-US" sz="1000" i="1" dirty="0">
                <a:solidFill>
                  <a:srgbClr val="58595B"/>
                </a:solidFill>
                <a:latin typeface="Open Sans"/>
                <a:ea typeface="Open Sans"/>
                <a:cs typeface="Open Sans"/>
                <a:sym typeface="Open Sans"/>
              </a:rPr>
              <a:t>‘remarkable’</a:t>
            </a:r>
            <a:r>
              <a:rPr lang="en-US" sz="1000" dirty="0">
                <a:solidFill>
                  <a:srgbClr val="58595B"/>
                </a:solidFill>
                <a:latin typeface="Open Sans"/>
                <a:ea typeface="Open Sans"/>
                <a:cs typeface="Open Sans"/>
                <a:sym typeface="Open Sans"/>
              </a:rPr>
              <a:t>, that is, it gets people making </a:t>
            </a:r>
            <a:r>
              <a:rPr lang="en-US" sz="1000" i="1" dirty="0">
                <a:solidFill>
                  <a:srgbClr val="58595B"/>
                </a:solidFill>
                <a:latin typeface="Open Sans"/>
                <a:ea typeface="Open Sans"/>
                <a:cs typeface="Open Sans"/>
                <a:sym typeface="Open Sans"/>
              </a:rPr>
              <a:t>remarks</a:t>
            </a:r>
            <a:r>
              <a:rPr lang="en-US" sz="1000" dirty="0">
                <a:solidFill>
                  <a:srgbClr val="58595B"/>
                </a:solidFill>
                <a:latin typeface="Open Sans"/>
                <a:ea typeface="Open Sans"/>
                <a:cs typeface="Open Sans"/>
                <a:sym typeface="Open Sans"/>
              </a:rPr>
              <a:t> that start the conversations that </a:t>
            </a:r>
            <a:r>
              <a:rPr lang="en-US" sz="1000" i="1" dirty="0">
                <a:solidFill>
                  <a:srgbClr val="58595B"/>
                </a:solidFill>
                <a:latin typeface="Open Sans"/>
                <a:ea typeface="Open Sans"/>
                <a:cs typeface="Open Sans"/>
                <a:sym typeface="Open Sans"/>
              </a:rPr>
              <a:t>connect</a:t>
            </a:r>
            <a:r>
              <a:rPr lang="en-US" sz="1000" dirty="0">
                <a:solidFill>
                  <a:srgbClr val="58595B"/>
                </a:solidFill>
                <a:latin typeface="Open Sans"/>
                <a:ea typeface="Open Sans"/>
                <a:cs typeface="Open Sans"/>
                <a:sym typeface="Open Sans"/>
              </a:rPr>
              <a:t>. </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900"/>
              </a:spcAft>
              <a:buClr>
                <a:srgbClr val="2C3A72"/>
              </a:buClr>
              <a:buSzPts val="1000"/>
              <a:buFont typeface="Arial"/>
              <a:buChar char="•"/>
            </a:pPr>
            <a:r>
              <a:rPr lang="en-US" sz="1000" i="1" dirty="0" err="1">
                <a:solidFill>
                  <a:srgbClr val="58595B"/>
                </a:solidFill>
                <a:latin typeface="Open Sans"/>
                <a:ea typeface="Open Sans"/>
                <a:cs typeface="Open Sans"/>
                <a:sym typeface="Open Sans"/>
              </a:rPr>
              <a:t>TEDTalk</a:t>
            </a:r>
            <a:r>
              <a:rPr lang="en-US" sz="1000" i="1" dirty="0">
                <a:solidFill>
                  <a:srgbClr val="58595B"/>
                </a:solidFill>
                <a:latin typeface="Open Sans"/>
                <a:ea typeface="Open Sans"/>
                <a:cs typeface="Open Sans"/>
                <a:sym typeface="Open Sans"/>
              </a:rPr>
              <a:t> videos</a:t>
            </a:r>
            <a:r>
              <a:rPr lang="en-US" sz="1000" dirty="0">
                <a:solidFill>
                  <a:srgbClr val="58595B"/>
                </a:solidFill>
                <a:latin typeface="Open Sans"/>
                <a:ea typeface="Open Sans"/>
                <a:cs typeface="Open Sans"/>
                <a:sym typeface="Open Sans"/>
              </a:rPr>
              <a:t> are the social objects. When shared with others they provoke conversations that deepen social connection. </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900"/>
              </a:spcAft>
              <a:buClr>
                <a:srgbClr val="2C3A72"/>
              </a:buClr>
              <a:buSzPts val="1000"/>
              <a:buFont typeface="Arial"/>
              <a:buChar char="•"/>
            </a:pPr>
            <a:r>
              <a:rPr lang="en-US" sz="1000" dirty="0">
                <a:solidFill>
                  <a:srgbClr val="58595B"/>
                </a:solidFill>
                <a:latin typeface="Open Sans"/>
                <a:ea typeface="Open Sans"/>
                <a:cs typeface="Open Sans"/>
                <a:sym typeface="Open Sans"/>
              </a:rPr>
              <a:t>For </a:t>
            </a:r>
            <a:r>
              <a:rPr lang="en-US" sz="1000" i="1" dirty="0">
                <a:solidFill>
                  <a:srgbClr val="58595B"/>
                </a:solidFill>
                <a:latin typeface="Open Sans"/>
                <a:ea typeface="Open Sans"/>
                <a:cs typeface="Open Sans"/>
                <a:sym typeface="Open Sans"/>
              </a:rPr>
              <a:t>Star Wars</a:t>
            </a:r>
            <a:r>
              <a:rPr lang="en-US" sz="1000" dirty="0">
                <a:solidFill>
                  <a:srgbClr val="58595B"/>
                </a:solidFill>
                <a:latin typeface="Open Sans"/>
                <a:ea typeface="Open Sans"/>
                <a:cs typeface="Open Sans"/>
                <a:sym typeface="Open Sans"/>
              </a:rPr>
              <a:t> fans, the social objects are the episodes, characters and dialogue (</a:t>
            </a:r>
            <a:r>
              <a:rPr lang="en-US" sz="1000" i="1" dirty="0">
                <a:solidFill>
                  <a:srgbClr val="58595B"/>
                </a:solidFill>
                <a:latin typeface="Open Sans"/>
                <a:ea typeface="Open Sans"/>
                <a:cs typeface="Open Sans"/>
                <a:sym typeface="Open Sans"/>
              </a:rPr>
              <a:t>Yoda knows - you see!</a:t>
            </a:r>
            <a:r>
              <a:rPr lang="en-US" sz="1000" dirty="0">
                <a:solidFill>
                  <a:srgbClr val="58595B"/>
                </a:solidFill>
                <a:latin typeface="Open Sans"/>
                <a:ea typeface="Open Sans"/>
                <a:cs typeface="Open Sans"/>
                <a:sym typeface="Open Sans"/>
              </a:rPr>
              <a:t>). </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900"/>
              </a:spcAft>
              <a:buClr>
                <a:srgbClr val="2C3A72"/>
              </a:buClr>
              <a:buSzPts val="1000"/>
              <a:buFont typeface="Arial"/>
              <a:buChar char="•"/>
            </a:pPr>
            <a:r>
              <a:rPr lang="en-US" sz="1000" dirty="0">
                <a:solidFill>
                  <a:srgbClr val="58595B"/>
                </a:solidFill>
                <a:latin typeface="Open Sans"/>
                <a:ea typeface="Open Sans"/>
                <a:cs typeface="Open Sans"/>
                <a:sym typeface="Open Sans"/>
              </a:rPr>
              <a:t>When someone wants to greet your dog, then ends up in a conversation with you, your dog is a social object (10x for Labrador Retrievers!).</a:t>
            </a:r>
            <a:endParaRPr sz="1000" dirty="0">
              <a:solidFill>
                <a:srgbClr val="58595B"/>
              </a:solidFill>
              <a:latin typeface="Open Sans"/>
              <a:ea typeface="Open Sans"/>
              <a:cs typeface="Open Sans"/>
              <a:sym typeface="Open Sans"/>
            </a:endParaRPr>
          </a:p>
          <a:p>
            <a:pPr lvl="0" rtl="0">
              <a:spcAft>
                <a:spcPts val="900"/>
              </a:spcAft>
              <a:buClr>
                <a:schemeClr val="dk1"/>
              </a:buClr>
              <a:buSzPts val="1100"/>
              <a:buFont typeface="Arial"/>
              <a:buNone/>
            </a:pPr>
            <a:r>
              <a:rPr lang="en-US" sz="1000" b="1" i="1" dirty="0">
                <a:solidFill>
                  <a:srgbClr val="58595B"/>
                </a:solidFill>
                <a:latin typeface="Open Sans"/>
                <a:ea typeface="Open Sans"/>
                <a:cs typeface="Open Sans"/>
                <a:sym typeface="Open Sans"/>
              </a:rPr>
              <a:t>The most important Social Object for your Exponential Organization (</a:t>
            </a:r>
            <a:r>
              <a:rPr lang="en-US" sz="1000" b="1" i="1" dirty="0" err="1">
                <a:solidFill>
                  <a:srgbClr val="58595B"/>
                </a:solidFill>
                <a:latin typeface="Open Sans"/>
                <a:ea typeface="Open Sans"/>
                <a:cs typeface="Open Sans"/>
                <a:sym typeface="Open Sans"/>
              </a:rPr>
              <a:t>ExO</a:t>
            </a:r>
            <a:r>
              <a:rPr lang="en-US" sz="1000" b="1" i="1" dirty="0">
                <a:solidFill>
                  <a:srgbClr val="58595B"/>
                </a:solidFill>
                <a:latin typeface="Open Sans"/>
                <a:ea typeface="Open Sans"/>
                <a:cs typeface="Open Sans"/>
                <a:sym typeface="Open Sans"/>
              </a:rPr>
              <a:t>) is your Massive Transformative Purpose (MTP)!  </a:t>
            </a:r>
            <a:endParaRPr sz="1000" b="1" i="1" dirty="0">
              <a:solidFill>
                <a:srgbClr val="58595B"/>
              </a:solidFill>
              <a:latin typeface="Open Sans"/>
              <a:ea typeface="Open Sans"/>
              <a:cs typeface="Open Sans"/>
              <a:sym typeface="Open Sans"/>
            </a:endParaRPr>
          </a:p>
          <a:p>
            <a:pPr lvl="0" rtl="0">
              <a:spcAft>
                <a:spcPts val="900"/>
              </a:spcAft>
              <a:buClr>
                <a:schemeClr val="dk1"/>
              </a:buClr>
              <a:buSzPts val="1100"/>
              <a:buFont typeface="Arial"/>
              <a:buNone/>
            </a:pPr>
            <a:r>
              <a:rPr lang="en-US" sz="1000" dirty="0">
                <a:solidFill>
                  <a:srgbClr val="58595B"/>
                </a:solidFill>
                <a:latin typeface="Open Sans"/>
                <a:ea typeface="Open Sans"/>
                <a:cs typeface="Open Sans"/>
                <a:sym typeface="Open Sans"/>
              </a:rPr>
              <a:t>To engage your community to connect through any of these social tools, first choose good social objects for the core of the application (MTP, projects, causes, shared interests) and then create ways for people to share the social objects and socialize around them.</a:t>
            </a:r>
            <a:endParaRPr sz="1000" b="1" dirty="0">
              <a:solidFill>
                <a:srgbClr val="2C3A72"/>
              </a:solidFill>
              <a:latin typeface="Open Sans"/>
              <a:ea typeface="Open Sans"/>
              <a:cs typeface="Open Sans"/>
              <a:sym typeface="Open Sans"/>
            </a:endParaRPr>
          </a:p>
        </p:txBody>
      </p:sp>
      <p:sp>
        <p:nvSpPr>
          <p:cNvPr id="108" name="Google Shape;108;p20"/>
          <p:cNvSpPr txBox="1"/>
          <p:nvPr/>
        </p:nvSpPr>
        <p:spPr>
          <a:xfrm>
            <a:off x="685800" y="532366"/>
            <a:ext cx="50646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2C3A72"/>
                </a:solidFill>
                <a:latin typeface="Open Sans"/>
                <a:ea typeface="Open Sans"/>
                <a:cs typeface="Open Sans"/>
                <a:sym typeface="Open Sans"/>
              </a:rPr>
              <a:t>Social Technologies - 10x Collaboration!</a:t>
            </a:r>
            <a:endParaRPr dirty="0">
              <a:solidFill>
                <a:srgbClr val="2C3A72"/>
              </a:solidFill>
              <a:latin typeface="Open Sans"/>
              <a:ea typeface="Open Sans"/>
              <a:cs typeface="Open Sans"/>
              <a:sym typeface="Open Sans"/>
            </a:endParaRPr>
          </a:p>
        </p:txBody>
      </p:sp>
      <p:cxnSp>
        <p:nvCxnSpPr>
          <p:cNvPr id="109" name="Google Shape;109;p20"/>
          <p:cNvCxnSpPr/>
          <p:nvPr/>
        </p:nvCxnSpPr>
        <p:spPr>
          <a:xfrm>
            <a:off x="5029200" y="1197260"/>
            <a:ext cx="0" cy="6060900"/>
          </a:xfrm>
          <a:prstGeom prst="straightConnector1">
            <a:avLst/>
          </a:prstGeom>
          <a:noFill/>
          <a:ln w="9525" cap="flat" cmpd="sng">
            <a:solidFill>
              <a:srgbClr val="2C3A72"/>
            </a:solidFill>
            <a:prstDash val="solid"/>
            <a:round/>
            <a:headEnd type="none" w="sm" len="sm"/>
            <a:tailEnd type="none" w="sm" len="sm"/>
          </a:ln>
        </p:spPr>
      </p:cxnSp>
      <p:sp>
        <p:nvSpPr>
          <p:cNvPr id="110" name="Google Shape;110;p20"/>
          <p:cNvSpPr txBox="1"/>
          <p:nvPr/>
        </p:nvSpPr>
        <p:spPr>
          <a:xfrm>
            <a:off x="-3812450" y="4122200"/>
            <a:ext cx="1746300" cy="105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1" name="Google Shape;111;p20"/>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rgbClr val="000000"/>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1.0  2018-08-17   </a:t>
            </a:r>
            <a:r>
              <a:rPr lang="en-US" sz="700" b="1" dirty="0">
                <a:solidFill>
                  <a:srgbClr val="2C3A72"/>
                </a:solidFill>
                <a:latin typeface="Open Sans"/>
                <a:ea typeface="Open Sans"/>
                <a:cs typeface="Open Sans"/>
                <a:sym typeface="Open Sans"/>
              </a:rPr>
              <a:t>TO LEARN HOW TO USE THIS TOOL, VISIT </a:t>
            </a:r>
            <a:r>
              <a:rPr lang="en-US" sz="700" b="1" dirty="0" err="1">
                <a:solidFill>
                  <a:srgbClr val="2C3A72"/>
                </a:solidFill>
                <a:latin typeface="Open Sans"/>
                <a:ea typeface="Open Sans"/>
                <a:cs typeface="Open Sans"/>
                <a:sym typeface="Open Sans"/>
              </a:rPr>
              <a:t>www.growthinstitute.com</a:t>
            </a:r>
            <a:r>
              <a:rPr lang="en-US" sz="700" b="1" dirty="0">
                <a:solidFill>
                  <a:srgbClr val="2C3A72"/>
                </a:solidFill>
                <a:latin typeface="Open Sans"/>
                <a:ea typeface="Open Sans"/>
                <a:cs typeface="Open Sans"/>
                <a:sym typeface="Open Sans"/>
              </a:rPr>
              <a:t>/</a:t>
            </a:r>
            <a:r>
              <a:rPr lang="en-US" sz="700" b="1" dirty="0" err="1">
                <a:solidFill>
                  <a:srgbClr val="2C3A72"/>
                </a:solidFill>
                <a:latin typeface="Open Sans"/>
                <a:ea typeface="Open Sans"/>
                <a:cs typeface="Open Sans"/>
                <a:sym typeface="Open Sans"/>
              </a:rPr>
              <a:t>exo</a:t>
            </a:r>
            <a:r>
              <a:rPr lang="en-US" sz="700" b="1" dirty="0">
                <a:solidFill>
                  <a:srgbClr val="2C3A72"/>
                </a:solidFill>
                <a:latin typeface="Open Sans"/>
                <a:ea typeface="Open Sans"/>
                <a:cs typeface="Open Sans"/>
                <a:sym typeface="Open Sans"/>
              </a:rPr>
              <a:t> </a:t>
            </a:r>
            <a:endParaRPr sz="700" dirty="0">
              <a:solidFill>
                <a:srgbClr val="58595B"/>
              </a:solidFill>
              <a:latin typeface="Open Sans"/>
              <a:ea typeface="Open Sans"/>
              <a:cs typeface="Open Sans"/>
              <a:sym typeface="Open Sans"/>
            </a:endParaRPr>
          </a:p>
        </p:txBody>
      </p:sp>
      <p:pic>
        <p:nvPicPr>
          <p:cNvPr id="115" name="Google Shape;115;p20"/>
          <p:cNvPicPr preferRelativeResize="0">
            <a:picLocks noChangeAspect="1"/>
          </p:cNvPicPr>
          <p:nvPr/>
        </p:nvPicPr>
        <p:blipFill>
          <a:blip r:embed="rId44">
            <a:alphaModFix/>
          </a:blip>
          <a:stretch>
            <a:fillRect/>
          </a:stretch>
        </p:blipFill>
        <p:spPr>
          <a:xfrm>
            <a:off x="5880568" y="6023516"/>
            <a:ext cx="194197" cy="256032"/>
          </a:xfrm>
          <a:prstGeom prst="rect">
            <a:avLst/>
          </a:prstGeom>
          <a:noFill/>
          <a:ln>
            <a:noFill/>
          </a:ln>
        </p:spPr>
      </p:pic>
      <p:pic>
        <p:nvPicPr>
          <p:cNvPr id="119" name="Google Shape;119;p20"/>
          <p:cNvPicPr preferRelativeResize="0">
            <a:picLocks noChangeAspect="1"/>
          </p:cNvPicPr>
          <p:nvPr/>
        </p:nvPicPr>
        <p:blipFill>
          <a:blip r:embed="rId45">
            <a:alphaModFix/>
          </a:blip>
          <a:stretch>
            <a:fillRect/>
          </a:stretch>
        </p:blipFill>
        <p:spPr>
          <a:xfrm>
            <a:off x="5450193" y="5067643"/>
            <a:ext cx="782386" cy="224544"/>
          </a:xfrm>
          <a:prstGeom prst="rect">
            <a:avLst/>
          </a:prstGeom>
          <a:noFill/>
          <a:ln>
            <a:noFill/>
          </a:ln>
        </p:spPr>
      </p:pic>
      <p:pic>
        <p:nvPicPr>
          <p:cNvPr id="120" name="Google Shape;120;p20"/>
          <p:cNvPicPr preferRelativeResize="0">
            <a:picLocks noChangeAspect="1"/>
          </p:cNvPicPr>
          <p:nvPr/>
        </p:nvPicPr>
        <p:blipFill>
          <a:blip r:embed="rId46">
            <a:alphaModFix/>
          </a:blip>
          <a:stretch>
            <a:fillRect/>
          </a:stretch>
        </p:blipFill>
        <p:spPr>
          <a:xfrm>
            <a:off x="6332919" y="5067643"/>
            <a:ext cx="305480" cy="254708"/>
          </a:xfrm>
          <a:prstGeom prst="rect">
            <a:avLst/>
          </a:prstGeom>
          <a:noFill/>
          <a:ln>
            <a:noFill/>
          </a:ln>
        </p:spPr>
      </p:pic>
      <p:pic>
        <p:nvPicPr>
          <p:cNvPr id="122" name="Google Shape;122;p20"/>
          <p:cNvPicPr preferRelativeResize="0">
            <a:picLocks noChangeAspect="1"/>
          </p:cNvPicPr>
          <p:nvPr/>
        </p:nvPicPr>
        <p:blipFill>
          <a:blip r:embed="rId47">
            <a:extLst>
              <a:ext uri="{28A0092B-C50C-407E-A947-70E740481C1C}">
                <a14:useLocalDpi xmlns:a14="http://schemas.microsoft.com/office/drawing/2010/main" val="0"/>
              </a:ext>
            </a:extLst>
          </a:blip>
          <a:stretch>
            <a:fillRect/>
          </a:stretch>
        </p:blipFill>
        <p:spPr>
          <a:xfrm>
            <a:off x="6272020" y="2726110"/>
            <a:ext cx="329055" cy="325661"/>
          </a:xfrm>
          <a:prstGeom prst="rect">
            <a:avLst/>
          </a:prstGeom>
          <a:noFill/>
          <a:ln>
            <a:noFill/>
          </a:ln>
        </p:spPr>
      </p:pic>
      <p:pic>
        <p:nvPicPr>
          <p:cNvPr id="123" name="Google Shape;123;p20"/>
          <p:cNvPicPr preferRelativeResize="0">
            <a:picLocks noChangeAspect="1"/>
          </p:cNvPicPr>
          <p:nvPr/>
        </p:nvPicPr>
        <p:blipFill>
          <a:blip r:embed="rId48">
            <a:alphaModFix/>
          </a:blip>
          <a:stretch>
            <a:fillRect/>
          </a:stretch>
        </p:blipFill>
        <p:spPr>
          <a:xfrm>
            <a:off x="5681976" y="5688923"/>
            <a:ext cx="710283" cy="161413"/>
          </a:xfrm>
          <a:prstGeom prst="rect">
            <a:avLst/>
          </a:prstGeom>
          <a:noFill/>
          <a:ln>
            <a:noFill/>
          </a:ln>
        </p:spPr>
      </p:pic>
      <p:pic>
        <p:nvPicPr>
          <p:cNvPr id="125" name="Google Shape;125;p20"/>
          <p:cNvPicPr preferRelativeResize="0">
            <a:picLocks noChangeAspect="1"/>
          </p:cNvPicPr>
          <p:nvPr/>
        </p:nvPicPr>
        <p:blipFill>
          <a:blip r:embed="rId49">
            <a:alphaModFix/>
          </a:blip>
          <a:stretch>
            <a:fillRect/>
          </a:stretch>
        </p:blipFill>
        <p:spPr>
          <a:xfrm>
            <a:off x="6337078" y="6028398"/>
            <a:ext cx="246888" cy="246888"/>
          </a:xfrm>
          <a:prstGeom prst="rect">
            <a:avLst/>
          </a:prstGeom>
          <a:noFill/>
          <a:ln>
            <a:noFill/>
          </a:ln>
        </p:spPr>
      </p:pic>
      <p:pic>
        <p:nvPicPr>
          <p:cNvPr id="127" name="Google Shape;127;p20"/>
          <p:cNvPicPr preferRelativeResize="0">
            <a:picLocks noChangeAspect="1"/>
          </p:cNvPicPr>
          <p:nvPr/>
        </p:nvPicPr>
        <p:blipFill>
          <a:blip r:embed="rId50">
            <a:alphaModFix/>
          </a:blip>
          <a:stretch>
            <a:fillRect/>
          </a:stretch>
        </p:blipFill>
        <p:spPr>
          <a:xfrm>
            <a:off x="5285244" y="6304934"/>
            <a:ext cx="1551436" cy="432290"/>
          </a:xfrm>
          <a:prstGeom prst="rect">
            <a:avLst/>
          </a:prstGeom>
          <a:noFill/>
          <a:ln>
            <a:noFill/>
          </a:ln>
        </p:spPr>
      </p:pic>
      <p:pic>
        <p:nvPicPr>
          <p:cNvPr id="3" name="Picture 2" descr="Slack_Logo-sm.png"/>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5266559" y="2497758"/>
            <a:ext cx="893444" cy="256032"/>
          </a:xfrm>
          <a:prstGeom prst="rect">
            <a:avLst/>
          </a:prstGeom>
        </p:spPr>
      </p:pic>
      <p:pic>
        <p:nvPicPr>
          <p:cNvPr id="4" name="Picture 3" descr="gsuit-sm.png"/>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5263494" y="3404283"/>
            <a:ext cx="712218" cy="335668"/>
          </a:xfrm>
          <a:prstGeom prst="rect">
            <a:avLst/>
          </a:prstGeom>
        </p:spPr>
      </p:pic>
      <p:pic>
        <p:nvPicPr>
          <p:cNvPr id="7" name="Picture 6" descr="airtable-logo-sm.png"/>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5686537" y="3787229"/>
            <a:ext cx="965092" cy="210311"/>
          </a:xfrm>
          <a:prstGeom prst="rect">
            <a:avLst/>
          </a:prstGeom>
        </p:spPr>
      </p:pic>
      <p:pic>
        <p:nvPicPr>
          <p:cNvPr id="8" name="Picture 7" descr="OneDrive-Logo icon-sm.png"/>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5731801" y="4355678"/>
            <a:ext cx="432410" cy="256032"/>
          </a:xfrm>
          <a:prstGeom prst="rect">
            <a:avLst/>
          </a:prstGeom>
        </p:spPr>
      </p:pic>
      <p:pic>
        <p:nvPicPr>
          <p:cNvPr id="9" name="Picture 8" descr="Google_Drive_logo-sm.png"/>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6344816" y="4355678"/>
            <a:ext cx="293584" cy="256032"/>
          </a:xfrm>
          <a:prstGeom prst="rect">
            <a:avLst/>
          </a:prstGeom>
        </p:spPr>
      </p:pic>
      <p:pic>
        <p:nvPicPr>
          <p:cNvPr id="10" name="Picture 9" descr="dropbox_blue_icon-sm.png"/>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5266671" y="4355678"/>
            <a:ext cx="276514" cy="256032"/>
          </a:xfrm>
          <a:prstGeom prst="rect">
            <a:avLst/>
          </a:prstGeom>
        </p:spPr>
      </p:pic>
      <p:pic>
        <p:nvPicPr>
          <p:cNvPr id="11" name="Picture 10" descr="webex meetings-sm.jpg"/>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5279949" y="5651421"/>
            <a:ext cx="237744" cy="2377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p:nvPr/>
        </p:nvSpPr>
        <p:spPr>
          <a:xfrm>
            <a:off x="5260997" y="1197632"/>
            <a:ext cx="4343728" cy="2792067"/>
          </a:xfrm>
          <a:prstGeom prst="rect">
            <a:avLst/>
          </a:prstGeom>
          <a:solidFill>
            <a:srgbClr val="58595B">
              <a:alpha val="1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1"/>
          <p:cNvSpPr txBox="1"/>
          <p:nvPr/>
        </p:nvSpPr>
        <p:spPr>
          <a:xfrm>
            <a:off x="5380388" y="1370128"/>
            <a:ext cx="4125734" cy="2524732"/>
          </a:xfrm>
          <a:prstGeom prst="rect">
            <a:avLst/>
          </a:prstGeom>
          <a:noFill/>
          <a:ln>
            <a:noFill/>
          </a:ln>
        </p:spPr>
        <p:txBody>
          <a:bodyPr spcFirstLastPara="1" wrap="square" lIns="0" tIns="0" rIns="0" bIns="0" anchor="t" anchorCtr="0">
            <a:noAutofit/>
          </a:bodyPr>
          <a:lstStyle/>
          <a:p>
            <a:pPr lvl="0" rtl="0">
              <a:spcAft>
                <a:spcPts val="400"/>
              </a:spcAft>
              <a:buClr>
                <a:schemeClr val="dk1"/>
              </a:buClr>
              <a:buSzPts val="1000"/>
              <a:buFont typeface="Arial"/>
              <a:buNone/>
            </a:pPr>
            <a:r>
              <a:rPr lang="en-US" sz="1000" b="1" dirty="0">
                <a:solidFill>
                  <a:srgbClr val="2C3A72"/>
                </a:solidFill>
                <a:latin typeface="Open Sans"/>
                <a:ea typeface="Open Sans"/>
                <a:cs typeface="Open Sans"/>
                <a:sym typeface="Open Sans"/>
              </a:rPr>
              <a:t>Social Technologies and Cybersecurity - work </a:t>
            </a:r>
            <a:r>
              <a:rPr lang="en-US" sz="1000" b="1" i="1" dirty="0">
                <a:solidFill>
                  <a:srgbClr val="2C3A72"/>
                </a:solidFill>
                <a:latin typeface="Open Sans"/>
                <a:ea typeface="Open Sans"/>
                <a:cs typeface="Open Sans"/>
                <a:sym typeface="Open Sans"/>
              </a:rPr>
              <a:t>with</a:t>
            </a:r>
            <a:r>
              <a:rPr lang="en-US" sz="1000" b="1" dirty="0">
                <a:solidFill>
                  <a:srgbClr val="2C3A72"/>
                </a:solidFill>
                <a:latin typeface="Open Sans"/>
                <a:ea typeface="Open Sans"/>
                <a:cs typeface="Open Sans"/>
                <a:sym typeface="Open Sans"/>
              </a:rPr>
              <a:t> your CISO!</a:t>
            </a:r>
            <a:endParaRPr sz="1000" u="sng" dirty="0">
              <a:solidFill>
                <a:srgbClr val="2C3A72"/>
              </a:solidFill>
              <a:latin typeface="Open Sans"/>
              <a:ea typeface="Open Sans"/>
              <a:cs typeface="Open Sans"/>
              <a:sym typeface="Open Sans"/>
            </a:endParaRPr>
          </a:p>
          <a:p>
            <a:pPr marR="581861" lvl="0" rtl="0">
              <a:spcAft>
                <a:spcPts val="600"/>
              </a:spcAft>
              <a:buClr>
                <a:schemeClr val="dk1"/>
              </a:buClr>
              <a:buSzPts val="1100"/>
              <a:buFont typeface="Arial"/>
              <a:buNone/>
            </a:pPr>
            <a:r>
              <a:rPr lang="en-US" sz="900" dirty="0">
                <a:solidFill>
                  <a:srgbClr val="58595B"/>
                </a:solidFill>
                <a:latin typeface="Open Sans"/>
                <a:ea typeface="Open Sans"/>
                <a:cs typeface="Open Sans"/>
                <a:sym typeface="Open Sans"/>
              </a:rPr>
              <a:t>It’s frustrating to be told ‘</a:t>
            </a:r>
            <a:r>
              <a:rPr lang="en-US" sz="900" i="1" dirty="0">
                <a:solidFill>
                  <a:srgbClr val="58595B"/>
                </a:solidFill>
                <a:latin typeface="Open Sans"/>
                <a:ea typeface="Open Sans"/>
                <a:cs typeface="Open Sans"/>
                <a:sym typeface="Open Sans"/>
              </a:rPr>
              <a:t>No</a:t>
            </a:r>
            <a:r>
              <a:rPr lang="en-US" sz="900" dirty="0">
                <a:solidFill>
                  <a:srgbClr val="58595B"/>
                </a:solidFill>
                <a:latin typeface="Open Sans"/>
                <a:ea typeface="Open Sans"/>
                <a:cs typeface="Open Sans"/>
                <a:sym typeface="Open Sans"/>
              </a:rPr>
              <a:t>’ to Slack, Dropbox or G-Suite due to corporate security policies. You might be tempted to circumvent IT policy and industry regulation, but </a:t>
            </a:r>
            <a:r>
              <a:rPr lang="en-US" sz="900" i="1" dirty="0">
                <a:solidFill>
                  <a:srgbClr val="58595B"/>
                </a:solidFill>
                <a:latin typeface="Open Sans"/>
                <a:ea typeface="Open Sans"/>
                <a:cs typeface="Open Sans"/>
                <a:sym typeface="Open Sans"/>
              </a:rPr>
              <a:t>please</a:t>
            </a:r>
            <a:r>
              <a:rPr lang="en-US" sz="900" dirty="0">
                <a:solidFill>
                  <a:srgbClr val="58595B"/>
                </a:solidFill>
                <a:latin typeface="Open Sans"/>
                <a:ea typeface="Open Sans"/>
                <a:cs typeface="Open Sans"/>
                <a:sym typeface="Open Sans"/>
              </a:rPr>
              <a:t> </a:t>
            </a:r>
            <a:r>
              <a:rPr lang="en-US" sz="900" i="1" dirty="0">
                <a:solidFill>
                  <a:srgbClr val="58595B"/>
                </a:solidFill>
                <a:latin typeface="Open Sans"/>
                <a:ea typeface="Open Sans"/>
                <a:cs typeface="Open Sans"/>
                <a:sym typeface="Open Sans"/>
              </a:rPr>
              <a:t>don’t. </a:t>
            </a:r>
            <a:r>
              <a:rPr lang="en-US" sz="900" dirty="0">
                <a:solidFill>
                  <a:srgbClr val="58595B"/>
                </a:solidFill>
                <a:latin typeface="Open Sans"/>
                <a:ea typeface="Open Sans"/>
                <a:cs typeface="Open Sans"/>
                <a:sym typeface="Open Sans"/>
              </a:rPr>
              <a:t>Data breaches, ransomware and government penalties are </a:t>
            </a:r>
            <a:r>
              <a:rPr lang="en-US" sz="900" i="1" dirty="0">
                <a:solidFill>
                  <a:srgbClr val="58595B"/>
                </a:solidFill>
                <a:latin typeface="Open Sans"/>
                <a:ea typeface="Open Sans"/>
                <a:cs typeface="Open Sans"/>
                <a:sym typeface="Open Sans"/>
              </a:rPr>
              <a:t>devastating</a:t>
            </a:r>
            <a:r>
              <a:rPr lang="en-US" sz="900" dirty="0">
                <a:solidFill>
                  <a:srgbClr val="58595B"/>
                </a:solidFill>
                <a:latin typeface="Open Sans"/>
                <a:ea typeface="Open Sans"/>
                <a:cs typeface="Open Sans"/>
                <a:sym typeface="Open Sans"/>
              </a:rPr>
              <a:t> organizations with increasing frequency. Instead, work with your Chief Information Security Officer and IT to achieve the same ends with tools designed for higher-security, regulated environments </a:t>
            </a:r>
            <a:r>
              <a:rPr lang="en-US" sz="900" i="1" dirty="0">
                <a:solidFill>
                  <a:srgbClr val="58595B"/>
                </a:solidFill>
                <a:latin typeface="Open Sans"/>
                <a:ea typeface="Open Sans"/>
                <a:cs typeface="Open Sans"/>
                <a:sym typeface="Open Sans"/>
              </a:rPr>
              <a:t>- and the tools may already be deployed!</a:t>
            </a:r>
            <a:endParaRPr sz="900" i="1" dirty="0">
              <a:solidFill>
                <a:srgbClr val="58595B"/>
              </a:solidFill>
              <a:latin typeface="Open Sans"/>
              <a:ea typeface="Open Sans"/>
              <a:cs typeface="Open Sans"/>
              <a:sym typeface="Open Sans"/>
            </a:endParaRPr>
          </a:p>
          <a:p>
            <a:pPr marL="171450" lvl="0" indent="-171450" rtl="0">
              <a:spcAft>
                <a:spcPts val="600"/>
              </a:spcAft>
              <a:buClr>
                <a:srgbClr val="2C3A72"/>
              </a:buClr>
              <a:buSzPts val="900"/>
              <a:buFont typeface="Arial"/>
              <a:buChar char="•"/>
            </a:pPr>
            <a:r>
              <a:rPr lang="en-US" sz="900" u="sng" dirty="0">
                <a:solidFill>
                  <a:schemeClr val="hlink"/>
                </a:solidFill>
                <a:latin typeface="Open Sans"/>
                <a:ea typeface="Open Sans"/>
                <a:cs typeface="Open Sans"/>
                <a:sym typeface="Open Sans"/>
                <a:hlinkClick r:id="rId3"/>
              </a:rPr>
              <a:t>Slack</a:t>
            </a:r>
            <a:r>
              <a:rPr lang="en-US" sz="900" dirty="0">
                <a:solidFill>
                  <a:srgbClr val="58595B"/>
                </a:solidFill>
                <a:latin typeface="Open Sans"/>
                <a:ea typeface="Open Sans"/>
                <a:cs typeface="Open Sans"/>
                <a:sym typeface="Open Sans"/>
              </a:rPr>
              <a:t> alternatives for FEDRAMP, HIPAA, PCI, etc. include </a:t>
            </a:r>
            <a:r>
              <a:rPr lang="en-US" sz="900" u="sng" dirty="0">
                <a:solidFill>
                  <a:schemeClr val="hlink"/>
                </a:solidFill>
                <a:latin typeface="Open Sans"/>
                <a:ea typeface="Open Sans"/>
                <a:cs typeface="Open Sans"/>
                <a:sym typeface="Open Sans"/>
                <a:hlinkClick r:id="rId4"/>
              </a:rPr>
              <a:t>Mattermost</a:t>
            </a:r>
            <a:r>
              <a:rPr lang="en-US" sz="900" dirty="0">
                <a:solidFill>
                  <a:srgbClr val="58595B"/>
                </a:solidFill>
                <a:latin typeface="Open Sans"/>
                <a:ea typeface="Open Sans"/>
                <a:cs typeface="Open Sans"/>
                <a:sym typeface="Open Sans"/>
              </a:rPr>
              <a:t>, (hosted on-premise) </a:t>
            </a:r>
            <a:r>
              <a:rPr lang="en-US" sz="900" u="sng" dirty="0">
                <a:solidFill>
                  <a:schemeClr val="hlink"/>
                </a:solidFill>
                <a:latin typeface="Open Sans"/>
                <a:ea typeface="Open Sans"/>
                <a:cs typeface="Open Sans"/>
                <a:sym typeface="Open Sans"/>
                <a:hlinkClick r:id="rId5"/>
              </a:rPr>
              <a:t>Microsoft Teams</a:t>
            </a:r>
            <a:r>
              <a:rPr lang="en-US" sz="900" dirty="0">
                <a:solidFill>
                  <a:srgbClr val="58595B"/>
                </a:solidFill>
                <a:latin typeface="Open Sans"/>
                <a:ea typeface="Open Sans"/>
                <a:cs typeface="Open Sans"/>
                <a:sym typeface="Open Sans"/>
              </a:rPr>
              <a:t> and </a:t>
            </a:r>
            <a:r>
              <a:rPr lang="en-US" sz="900" u="sng" dirty="0">
                <a:solidFill>
                  <a:schemeClr val="hlink"/>
                </a:solidFill>
                <a:latin typeface="Open Sans"/>
                <a:ea typeface="Open Sans"/>
                <a:cs typeface="Open Sans"/>
                <a:sym typeface="Open Sans"/>
                <a:hlinkClick r:id="rId6"/>
              </a:rPr>
              <a:t>Cisco Webex Teams</a:t>
            </a:r>
            <a:r>
              <a:rPr lang="en-US" sz="900" dirty="0">
                <a:solidFill>
                  <a:srgbClr val="58595B"/>
                </a:solidFill>
                <a:latin typeface="Open Sans"/>
                <a:ea typeface="Open Sans"/>
                <a:cs typeface="Open Sans"/>
                <a:sym typeface="Open Sans"/>
              </a:rPr>
              <a:t>.</a:t>
            </a:r>
            <a:endParaRPr sz="900" dirty="0">
              <a:solidFill>
                <a:srgbClr val="58595B"/>
              </a:solidFill>
              <a:latin typeface="Open Sans"/>
              <a:ea typeface="Open Sans"/>
              <a:cs typeface="Open Sans"/>
              <a:sym typeface="Open Sans"/>
            </a:endParaRPr>
          </a:p>
          <a:p>
            <a:pPr marL="171450" marR="119495" lvl="0" indent="-171450" rtl="0">
              <a:spcAft>
                <a:spcPts val="600"/>
              </a:spcAft>
              <a:buClr>
                <a:srgbClr val="2C3A72"/>
              </a:buClr>
              <a:buSzPts val="900"/>
              <a:buFont typeface="Arial"/>
              <a:buChar char="•"/>
            </a:pPr>
            <a:r>
              <a:rPr lang="en-US" sz="900" dirty="0">
                <a:solidFill>
                  <a:srgbClr val="58595B"/>
                </a:solidFill>
                <a:latin typeface="Open Sans"/>
                <a:ea typeface="Open Sans"/>
                <a:cs typeface="Open Sans"/>
                <a:sym typeface="Open Sans"/>
              </a:rPr>
              <a:t>If </a:t>
            </a:r>
            <a:r>
              <a:rPr lang="en-US" sz="900" u="sng" dirty="0">
                <a:solidFill>
                  <a:schemeClr val="hlink"/>
                </a:solidFill>
                <a:latin typeface="Open Sans"/>
                <a:ea typeface="Open Sans"/>
                <a:cs typeface="Open Sans"/>
                <a:sym typeface="Open Sans"/>
                <a:hlinkClick r:id="rId7"/>
              </a:rPr>
              <a:t>Dropbox</a:t>
            </a:r>
            <a:r>
              <a:rPr lang="en-US" sz="900" dirty="0">
                <a:solidFill>
                  <a:srgbClr val="58595B"/>
                </a:solidFill>
                <a:latin typeface="Open Sans"/>
                <a:ea typeface="Open Sans"/>
                <a:cs typeface="Open Sans"/>
                <a:sym typeface="Open Sans"/>
              </a:rPr>
              <a:t> does not meet requirements, evaluate </a:t>
            </a:r>
            <a:r>
              <a:rPr lang="en-US" sz="900" u="sng" dirty="0">
                <a:solidFill>
                  <a:schemeClr val="hlink"/>
                </a:solidFill>
                <a:latin typeface="Open Sans"/>
                <a:ea typeface="Open Sans"/>
                <a:cs typeface="Open Sans"/>
                <a:sym typeface="Open Sans"/>
                <a:hlinkClick r:id="rId8"/>
              </a:rPr>
              <a:t>Box.com</a:t>
            </a:r>
            <a:r>
              <a:rPr lang="en-US" sz="900" b="1" dirty="0">
                <a:solidFill>
                  <a:srgbClr val="58595B"/>
                </a:solidFill>
                <a:latin typeface="Open Sans"/>
                <a:ea typeface="Open Sans"/>
                <a:cs typeface="Open Sans"/>
                <a:sym typeface="Open Sans"/>
              </a:rPr>
              <a:t>.</a:t>
            </a:r>
            <a:endParaRPr sz="900" b="1" dirty="0">
              <a:solidFill>
                <a:schemeClr val="dk1"/>
              </a:solidFill>
              <a:latin typeface="Open Sans"/>
              <a:ea typeface="Open Sans"/>
              <a:cs typeface="Open Sans"/>
              <a:sym typeface="Open Sans"/>
            </a:endParaRPr>
          </a:p>
          <a:p>
            <a:pPr marL="171450" marR="119495" lvl="0" indent="-171450" rtl="0">
              <a:spcAft>
                <a:spcPts val="600"/>
              </a:spcAft>
              <a:buClr>
                <a:srgbClr val="2C3A72"/>
              </a:buClr>
              <a:buSzPts val="900"/>
              <a:buFont typeface="Arial"/>
              <a:buChar char="•"/>
            </a:pPr>
            <a:r>
              <a:rPr lang="en-US" sz="900" dirty="0">
                <a:solidFill>
                  <a:srgbClr val="58595B"/>
                </a:solidFill>
                <a:latin typeface="Open Sans"/>
                <a:ea typeface="Open Sans"/>
                <a:cs typeface="Open Sans"/>
                <a:sym typeface="Open Sans"/>
              </a:rPr>
              <a:t>If </a:t>
            </a:r>
            <a:r>
              <a:rPr lang="en-US" sz="900" u="sng" dirty="0">
                <a:solidFill>
                  <a:schemeClr val="hlink"/>
                </a:solidFill>
                <a:latin typeface="Open Sans"/>
                <a:ea typeface="Open Sans"/>
                <a:cs typeface="Open Sans"/>
                <a:sym typeface="Open Sans"/>
                <a:hlinkClick r:id="rId9"/>
              </a:rPr>
              <a:t>Google G-Suite</a:t>
            </a:r>
            <a:r>
              <a:rPr lang="en-US" sz="900" dirty="0">
                <a:solidFill>
                  <a:srgbClr val="58595B"/>
                </a:solidFill>
                <a:latin typeface="Open Sans"/>
                <a:ea typeface="Open Sans"/>
                <a:cs typeface="Open Sans"/>
                <a:sym typeface="Open Sans"/>
              </a:rPr>
              <a:t> is a non-starter, </a:t>
            </a:r>
            <a:r>
              <a:rPr lang="en-US" sz="900" u="sng" dirty="0">
                <a:solidFill>
                  <a:schemeClr val="hlink"/>
                </a:solidFill>
                <a:latin typeface="Open Sans"/>
                <a:ea typeface="Open Sans"/>
                <a:cs typeface="Open Sans"/>
                <a:sym typeface="Open Sans"/>
                <a:hlinkClick r:id="rId10"/>
              </a:rPr>
              <a:t>Microsoft Office 365</a:t>
            </a:r>
            <a:r>
              <a:rPr lang="en-US" sz="900" dirty="0">
                <a:solidFill>
                  <a:srgbClr val="58595B"/>
                </a:solidFill>
                <a:latin typeface="Open Sans"/>
                <a:ea typeface="Open Sans"/>
                <a:cs typeface="Open Sans"/>
                <a:sym typeface="Open Sans"/>
              </a:rPr>
              <a:t>, OneDrive and Microsoft Teams can offer real-time content collaboration.</a:t>
            </a:r>
            <a:endParaRPr sz="900" dirty="0">
              <a:solidFill>
                <a:srgbClr val="58595B"/>
              </a:solidFill>
              <a:latin typeface="Open Sans"/>
              <a:ea typeface="Open Sans"/>
              <a:cs typeface="Open Sans"/>
              <a:sym typeface="Open Sans"/>
            </a:endParaRPr>
          </a:p>
          <a:p>
            <a:pPr marL="171450" lvl="0" indent="-171450" rtl="0">
              <a:spcAft>
                <a:spcPts val="600"/>
              </a:spcAft>
              <a:buClr>
                <a:srgbClr val="2C3A72"/>
              </a:buClr>
              <a:buSzPts val="900"/>
              <a:buFont typeface="Arial"/>
              <a:buChar char="•"/>
            </a:pPr>
            <a:r>
              <a:rPr lang="en-US" sz="900" dirty="0">
                <a:solidFill>
                  <a:srgbClr val="58595B"/>
                </a:solidFill>
                <a:latin typeface="Open Sans"/>
                <a:ea typeface="Open Sans"/>
                <a:cs typeface="Open Sans"/>
                <a:sym typeface="Open Sans"/>
              </a:rPr>
              <a:t>Instead of </a:t>
            </a:r>
            <a:r>
              <a:rPr lang="en-US" sz="900" u="sng" dirty="0">
                <a:solidFill>
                  <a:schemeClr val="hlink"/>
                </a:solidFill>
                <a:latin typeface="Open Sans"/>
                <a:ea typeface="Open Sans"/>
                <a:cs typeface="Open Sans"/>
                <a:sym typeface="Open Sans"/>
                <a:hlinkClick r:id="rId11"/>
              </a:rPr>
              <a:t>Zoom</a:t>
            </a:r>
            <a:r>
              <a:rPr lang="en-US" sz="900" dirty="0">
                <a:solidFill>
                  <a:srgbClr val="58595B"/>
                </a:solidFill>
                <a:latin typeface="Open Sans"/>
                <a:ea typeface="Open Sans"/>
                <a:cs typeface="Open Sans"/>
                <a:sym typeface="Open Sans"/>
              </a:rPr>
              <a:t>, consider </a:t>
            </a:r>
            <a:r>
              <a:rPr lang="en-US" sz="900" u="sng" dirty="0">
                <a:solidFill>
                  <a:schemeClr val="hlink"/>
                </a:solidFill>
                <a:latin typeface="Open Sans"/>
                <a:ea typeface="Open Sans"/>
                <a:cs typeface="Open Sans"/>
                <a:sym typeface="Open Sans"/>
                <a:hlinkClick r:id="rId6"/>
              </a:rPr>
              <a:t>Cisco WebEx Meetings</a:t>
            </a:r>
            <a:r>
              <a:rPr lang="en-US" sz="1000" dirty="0">
                <a:solidFill>
                  <a:srgbClr val="58595B"/>
                </a:solidFill>
                <a:latin typeface="Open Sans"/>
                <a:ea typeface="Open Sans"/>
                <a:cs typeface="Open Sans"/>
                <a:sym typeface="Open Sans"/>
              </a:rPr>
              <a:t>.</a:t>
            </a:r>
          </a:p>
        </p:txBody>
      </p:sp>
      <p:sp>
        <p:nvSpPr>
          <p:cNvPr id="134" name="Google Shape;134;p21"/>
          <p:cNvSpPr txBox="1"/>
          <p:nvPr/>
        </p:nvSpPr>
        <p:spPr>
          <a:xfrm>
            <a:off x="685800" y="532366"/>
            <a:ext cx="50646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a:solidFill>
                  <a:srgbClr val="2C3A72"/>
                </a:solidFill>
                <a:latin typeface="Open Sans"/>
                <a:ea typeface="Open Sans"/>
                <a:cs typeface="Open Sans"/>
                <a:sym typeface="Open Sans"/>
              </a:rPr>
              <a:t>Social Technologies - Getting Started</a:t>
            </a:r>
            <a:endParaRPr>
              <a:latin typeface="Open Sans"/>
              <a:ea typeface="Open Sans"/>
              <a:cs typeface="Open Sans"/>
              <a:sym typeface="Open Sans"/>
            </a:endParaRPr>
          </a:p>
        </p:txBody>
      </p:sp>
      <p:cxnSp>
        <p:nvCxnSpPr>
          <p:cNvPr id="135" name="Google Shape;135;p21"/>
          <p:cNvCxnSpPr/>
          <p:nvPr/>
        </p:nvCxnSpPr>
        <p:spPr>
          <a:xfrm>
            <a:off x="5029200" y="1197260"/>
            <a:ext cx="0" cy="6060900"/>
          </a:xfrm>
          <a:prstGeom prst="straightConnector1">
            <a:avLst/>
          </a:prstGeom>
          <a:noFill/>
          <a:ln w="9525" cap="flat" cmpd="sng">
            <a:solidFill>
              <a:srgbClr val="2C3A72"/>
            </a:solidFill>
            <a:prstDash val="solid"/>
            <a:round/>
            <a:headEnd type="none" w="sm" len="sm"/>
            <a:tailEnd type="none" w="sm" len="sm"/>
          </a:ln>
        </p:spPr>
      </p:cxnSp>
      <p:sp>
        <p:nvSpPr>
          <p:cNvPr id="136" name="Google Shape;136;p21"/>
          <p:cNvSpPr txBox="1"/>
          <p:nvPr/>
        </p:nvSpPr>
        <p:spPr>
          <a:xfrm>
            <a:off x="-3812450" y="4122200"/>
            <a:ext cx="1746300" cy="105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9" name="Google Shape;139;p21"/>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rgbClr val="000000"/>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1.0  2018-08-17   </a:t>
            </a:r>
            <a:r>
              <a:rPr lang="en-US" sz="700" b="1" dirty="0">
                <a:solidFill>
                  <a:srgbClr val="2C3A72"/>
                </a:solidFill>
                <a:latin typeface="Open Sans"/>
                <a:ea typeface="Open Sans"/>
                <a:cs typeface="Open Sans"/>
                <a:sym typeface="Open Sans"/>
              </a:rPr>
              <a:t>TO LEARN HOW TO USE THIS TOOL, VISIT </a:t>
            </a:r>
            <a:r>
              <a:rPr lang="en-US" sz="700" b="1" dirty="0" err="1">
                <a:solidFill>
                  <a:srgbClr val="2C3A72"/>
                </a:solidFill>
                <a:latin typeface="Open Sans"/>
                <a:ea typeface="Open Sans"/>
                <a:cs typeface="Open Sans"/>
                <a:sym typeface="Open Sans"/>
              </a:rPr>
              <a:t>www.growthinstitute.com</a:t>
            </a:r>
            <a:r>
              <a:rPr lang="en-US" sz="700" b="1" dirty="0">
                <a:solidFill>
                  <a:srgbClr val="2C3A72"/>
                </a:solidFill>
                <a:latin typeface="Open Sans"/>
                <a:ea typeface="Open Sans"/>
                <a:cs typeface="Open Sans"/>
                <a:sym typeface="Open Sans"/>
              </a:rPr>
              <a:t>/</a:t>
            </a:r>
            <a:r>
              <a:rPr lang="en-US" sz="700" b="1" dirty="0" err="1">
                <a:solidFill>
                  <a:srgbClr val="2C3A72"/>
                </a:solidFill>
                <a:latin typeface="Open Sans"/>
                <a:ea typeface="Open Sans"/>
                <a:cs typeface="Open Sans"/>
                <a:sym typeface="Open Sans"/>
              </a:rPr>
              <a:t>exo</a:t>
            </a:r>
            <a:r>
              <a:rPr lang="en-US" sz="700" b="1" dirty="0">
                <a:solidFill>
                  <a:srgbClr val="2C3A72"/>
                </a:solidFill>
                <a:latin typeface="Open Sans"/>
                <a:ea typeface="Open Sans"/>
                <a:cs typeface="Open Sans"/>
                <a:sym typeface="Open Sans"/>
              </a:rPr>
              <a:t> </a:t>
            </a:r>
            <a:endParaRPr sz="700" dirty="0">
              <a:solidFill>
                <a:srgbClr val="58595B"/>
              </a:solidFill>
              <a:latin typeface="Open Sans"/>
              <a:ea typeface="Open Sans"/>
              <a:cs typeface="Open Sans"/>
              <a:sym typeface="Open Sans"/>
            </a:endParaRPr>
          </a:p>
        </p:txBody>
      </p:sp>
      <p:sp>
        <p:nvSpPr>
          <p:cNvPr id="140" name="Google Shape;140;p21"/>
          <p:cNvSpPr txBox="1"/>
          <p:nvPr/>
        </p:nvSpPr>
        <p:spPr>
          <a:xfrm>
            <a:off x="694163" y="1204121"/>
            <a:ext cx="4108996" cy="6148262"/>
          </a:xfrm>
          <a:prstGeom prst="rect">
            <a:avLst/>
          </a:prstGeom>
          <a:noFill/>
          <a:ln>
            <a:noFill/>
          </a:ln>
        </p:spPr>
        <p:txBody>
          <a:bodyPr spcFirstLastPara="1" wrap="square" lIns="0" tIns="0" rIns="0" bIns="0" anchor="t" anchorCtr="0">
            <a:noAutofit/>
          </a:bodyPr>
          <a:lstStyle/>
          <a:p>
            <a:pPr marL="0" lvl="0" indent="0" rtl="0">
              <a:spcBef>
                <a:spcPts val="0"/>
              </a:spcBef>
              <a:spcAft>
                <a:spcPts val="400"/>
              </a:spcAft>
              <a:buNone/>
            </a:pPr>
            <a:r>
              <a:rPr lang="en-US" sz="1000" b="1" dirty="0">
                <a:solidFill>
                  <a:srgbClr val="2C3A72"/>
                </a:solidFill>
                <a:latin typeface="Open Sans"/>
                <a:ea typeface="Open Sans"/>
                <a:cs typeface="Open Sans"/>
                <a:sym typeface="Open Sans"/>
              </a:rPr>
              <a:t>What to implement first</a:t>
            </a:r>
            <a:endParaRPr sz="1000" b="1" dirty="0">
              <a:solidFill>
                <a:srgbClr val="2C3A72"/>
              </a:solidFill>
              <a:latin typeface="Open Sans"/>
              <a:ea typeface="Open Sans"/>
              <a:cs typeface="Open Sans"/>
              <a:sym typeface="Open Sans"/>
            </a:endParaRPr>
          </a:p>
          <a:p>
            <a:pPr marL="0" lvl="0" indent="0" rtl="0">
              <a:spcAft>
                <a:spcPts val="600"/>
              </a:spcAft>
              <a:buNone/>
            </a:pPr>
            <a:r>
              <a:rPr lang="en-US" sz="1000" dirty="0">
                <a:solidFill>
                  <a:srgbClr val="58595B"/>
                </a:solidFill>
                <a:latin typeface="Open Sans"/>
                <a:ea typeface="Open Sans"/>
                <a:cs typeface="Open Sans"/>
                <a:sym typeface="Open Sans"/>
              </a:rPr>
              <a:t>Two features lead the pack in providing immediate benefit to most teams: activity streams (Slack’s chat ‘Channels’) and real-time collaborative document editing (G-Suite Docs, Slides and Sheets).</a:t>
            </a:r>
            <a:endParaRPr sz="1000" dirty="0">
              <a:solidFill>
                <a:srgbClr val="58595B"/>
              </a:solidFill>
              <a:latin typeface="Open Sans"/>
              <a:ea typeface="Open Sans"/>
              <a:cs typeface="Open Sans"/>
              <a:sym typeface="Open Sans"/>
            </a:endParaRPr>
          </a:p>
          <a:p>
            <a:pPr marL="0" lvl="0" indent="0" rtl="0">
              <a:spcAft>
                <a:spcPts val="400"/>
              </a:spcAft>
              <a:buNone/>
            </a:pPr>
            <a:r>
              <a:rPr lang="en-US" sz="1000" b="1" dirty="0">
                <a:solidFill>
                  <a:srgbClr val="2C3A72"/>
                </a:solidFill>
                <a:latin typeface="Open Sans"/>
                <a:ea typeface="Open Sans"/>
                <a:cs typeface="Open Sans"/>
                <a:sym typeface="Open Sans"/>
              </a:rPr>
              <a:t>For startups and companies without heavy regulation:</a:t>
            </a:r>
            <a:endParaRPr sz="1000" b="1" dirty="0">
              <a:solidFill>
                <a:srgbClr val="2C3A72"/>
              </a:solidFill>
              <a:latin typeface="Open Sans"/>
              <a:ea typeface="Open Sans"/>
              <a:cs typeface="Open Sans"/>
              <a:sym typeface="Open Sans"/>
            </a:endParaRPr>
          </a:p>
          <a:p>
            <a:pPr marL="171450" marR="0" lvl="0" indent="-171450" algn="l" rtl="0">
              <a:lnSpc>
                <a:spcPct val="100000"/>
              </a:lnSpc>
              <a:spcAft>
                <a:spcPts val="600"/>
              </a:spcAft>
              <a:buClr>
                <a:srgbClr val="58595B"/>
              </a:buClr>
              <a:buSzPts val="1000"/>
              <a:buChar char="•"/>
            </a:pPr>
            <a:r>
              <a:rPr lang="en-US" sz="1000" dirty="0">
                <a:solidFill>
                  <a:srgbClr val="58595B"/>
                </a:solidFill>
                <a:latin typeface="Open Sans"/>
                <a:ea typeface="Open Sans"/>
                <a:cs typeface="Open Sans"/>
                <a:sym typeface="Open Sans"/>
              </a:rPr>
              <a:t>Start with Slack and Google G-Suite (with Google Drive and Hangouts). Add Zoom for excellent video conferences.</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Open Sans"/>
              <a:buChar char="•"/>
            </a:pPr>
            <a:r>
              <a:rPr lang="en-US" sz="1000" dirty="0">
                <a:solidFill>
                  <a:srgbClr val="58595B"/>
                </a:solidFill>
                <a:latin typeface="Open Sans"/>
                <a:ea typeface="Open Sans"/>
                <a:cs typeface="Open Sans"/>
                <a:sym typeface="Open Sans"/>
              </a:rPr>
              <a:t>For international teams with less reliable connectivity, </a:t>
            </a:r>
            <a:r>
              <a:rPr lang="en-US" sz="1000" u="sng" dirty="0">
                <a:solidFill>
                  <a:schemeClr val="hlink"/>
                </a:solidFill>
                <a:latin typeface="Open Sans"/>
                <a:ea typeface="Open Sans"/>
                <a:cs typeface="Open Sans"/>
                <a:sym typeface="Open Sans"/>
                <a:hlinkClick r:id="rId12"/>
              </a:rPr>
              <a:t>WhatsApp</a:t>
            </a:r>
            <a:r>
              <a:rPr lang="en-US" sz="1000" dirty="0">
                <a:solidFill>
                  <a:srgbClr val="58595B"/>
                </a:solidFill>
                <a:latin typeface="Open Sans"/>
                <a:ea typeface="Open Sans"/>
                <a:cs typeface="Open Sans"/>
                <a:sym typeface="Open Sans"/>
              </a:rPr>
              <a:t> is a good addition for persistent group messaging.</a:t>
            </a:r>
            <a:endParaRPr sz="1000" dirty="0">
              <a:solidFill>
                <a:srgbClr val="58595B"/>
              </a:solidFill>
              <a:latin typeface="Open Sans"/>
              <a:ea typeface="Open Sans"/>
              <a:cs typeface="Open Sans"/>
              <a:sym typeface="Open Sans"/>
            </a:endParaRPr>
          </a:p>
          <a:p>
            <a:pPr marL="0" lvl="0" indent="0" rtl="0">
              <a:spcAft>
                <a:spcPts val="400"/>
              </a:spcAft>
              <a:buClr>
                <a:srgbClr val="000000"/>
              </a:buClr>
              <a:buSzPts val="1100"/>
              <a:buFont typeface="Arial"/>
              <a:buNone/>
            </a:pPr>
            <a:r>
              <a:rPr lang="en-US" sz="1000" b="1" dirty="0">
                <a:solidFill>
                  <a:srgbClr val="2C3A72"/>
                </a:solidFill>
                <a:latin typeface="Open Sans"/>
                <a:ea typeface="Open Sans"/>
                <a:cs typeface="Open Sans"/>
                <a:sym typeface="Open Sans"/>
              </a:rPr>
              <a:t>For larger, regulated or high-security organizations:</a:t>
            </a:r>
            <a:endParaRPr sz="1000" b="1" dirty="0">
              <a:solidFill>
                <a:srgbClr val="2C3A72"/>
              </a:solidFill>
              <a:latin typeface="Open Sans"/>
              <a:ea typeface="Open Sans"/>
              <a:cs typeface="Open Sans"/>
              <a:sym typeface="Open Sans"/>
            </a:endParaRPr>
          </a:p>
          <a:p>
            <a:pPr marL="171450" lvl="0" indent="-171450" rtl="0">
              <a:spcAft>
                <a:spcPts val="600"/>
              </a:spcAft>
              <a:buClr>
                <a:srgbClr val="58595B"/>
              </a:buClr>
              <a:buSzPts val="1000"/>
              <a:buChar char="•"/>
            </a:pPr>
            <a:r>
              <a:rPr lang="en-US" sz="1000" dirty="0">
                <a:solidFill>
                  <a:srgbClr val="58595B"/>
                </a:solidFill>
                <a:latin typeface="Open Sans"/>
                <a:ea typeface="Open Sans"/>
                <a:cs typeface="Open Sans"/>
                <a:sym typeface="Open Sans"/>
              </a:rPr>
              <a:t>Take inventory of what productivity suite is already approved, available and deployed. Properly-configured, Microsoft Office 365 or G-Suite can both work.</a:t>
            </a:r>
            <a:endParaRPr sz="100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Open Sans"/>
              <a:buChar char="•"/>
            </a:pPr>
            <a:r>
              <a:rPr lang="en-US" sz="1000" dirty="0">
                <a:solidFill>
                  <a:srgbClr val="58595B"/>
                </a:solidFill>
                <a:latin typeface="Open Sans"/>
                <a:ea typeface="Open Sans"/>
                <a:cs typeface="Open Sans"/>
                <a:sym typeface="Open Sans"/>
              </a:rPr>
              <a:t>Implement a Workstream Collaboration app right away.</a:t>
            </a:r>
            <a:endParaRPr sz="1000" dirty="0">
              <a:solidFill>
                <a:srgbClr val="58595B"/>
              </a:solidFill>
              <a:latin typeface="Open Sans"/>
              <a:ea typeface="Open Sans"/>
              <a:cs typeface="Open Sans"/>
              <a:sym typeface="Open Sans"/>
            </a:endParaRPr>
          </a:p>
          <a:p>
            <a:pPr marL="0" lvl="0" indent="0" rtl="0">
              <a:spcAft>
                <a:spcPts val="400"/>
              </a:spcAft>
              <a:buNone/>
            </a:pPr>
            <a:r>
              <a:rPr lang="en-US" sz="1100" b="1" dirty="0">
                <a:solidFill>
                  <a:srgbClr val="2C3A72"/>
                </a:solidFill>
                <a:latin typeface="Open Sans"/>
                <a:ea typeface="Open Sans"/>
                <a:cs typeface="Open Sans"/>
                <a:sym typeface="Open Sans"/>
              </a:rPr>
              <a:t>Tips to drive adoption:</a:t>
            </a:r>
            <a:endParaRPr sz="100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Open Sans"/>
              <a:buChar char="•"/>
            </a:pPr>
            <a:r>
              <a:rPr lang="en-US" sz="1000" dirty="0">
                <a:solidFill>
                  <a:srgbClr val="58595B"/>
                </a:solidFill>
                <a:latin typeface="Open Sans"/>
                <a:ea typeface="Open Sans"/>
                <a:cs typeface="Open Sans"/>
                <a:sym typeface="Open Sans"/>
              </a:rPr>
              <a:t>Recruit allies and champions within your IS/IT functions.</a:t>
            </a:r>
            <a:endParaRPr sz="100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Open Sans"/>
              <a:buChar char="•"/>
            </a:pPr>
            <a:r>
              <a:rPr lang="en-US" sz="1000" dirty="0">
                <a:solidFill>
                  <a:srgbClr val="58595B"/>
                </a:solidFill>
                <a:latin typeface="Open Sans"/>
                <a:ea typeface="Open Sans"/>
                <a:cs typeface="Open Sans"/>
                <a:sym typeface="Open Sans"/>
              </a:rPr>
              <a:t>Start with a small pilot, and obsessively collect user feedback. Try multiple tools because once you implement a tool like Slack organization-wide, it is very disruptive to switch.</a:t>
            </a:r>
            <a:endParaRPr sz="100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Open Sans"/>
              <a:buChar char="•"/>
            </a:pPr>
            <a:r>
              <a:rPr lang="en-US" sz="1000" dirty="0">
                <a:solidFill>
                  <a:srgbClr val="58595B"/>
                </a:solidFill>
                <a:latin typeface="Open Sans"/>
                <a:ea typeface="Open Sans"/>
                <a:cs typeface="Open Sans"/>
                <a:sym typeface="Open Sans"/>
              </a:rPr>
              <a:t>Deploy mobile versions of the apps from day one.</a:t>
            </a:r>
            <a:endParaRPr sz="100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Open Sans"/>
              <a:buChar char="•"/>
            </a:pPr>
            <a:r>
              <a:rPr lang="en-US" sz="1000" dirty="0">
                <a:solidFill>
                  <a:srgbClr val="58595B"/>
                </a:solidFill>
                <a:latin typeface="Open Sans"/>
                <a:ea typeface="Open Sans"/>
                <a:cs typeface="Open Sans"/>
                <a:sym typeface="Open Sans"/>
              </a:rPr>
              <a:t>Train your potential late adopters, early. Make sure the CEO and C-suite also use the tools for important conversations, decisions and announcements. </a:t>
            </a:r>
            <a:endParaRPr sz="100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Open Sans"/>
              <a:buChar char="•"/>
            </a:pPr>
            <a:r>
              <a:rPr lang="en-US" sz="1000" dirty="0">
                <a:solidFill>
                  <a:srgbClr val="58595B"/>
                </a:solidFill>
                <a:latin typeface="Open Sans"/>
                <a:ea typeface="Open Sans"/>
                <a:cs typeface="Open Sans"/>
                <a:sym typeface="Open Sans"/>
              </a:rPr>
              <a:t>Use these tools to develop ‘shared consciousness’ and break down silos. Deploy across functions and hierarchies, and anywhere you have lean and agile initiatives.</a:t>
            </a:r>
            <a:endParaRPr sz="100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Open Sans"/>
              <a:buChar char="•"/>
            </a:pPr>
            <a:r>
              <a:rPr lang="en-US" sz="1000" dirty="0">
                <a:solidFill>
                  <a:srgbClr val="58595B"/>
                </a:solidFill>
                <a:latin typeface="Open Sans"/>
                <a:ea typeface="Open Sans"/>
                <a:cs typeface="Open Sans"/>
                <a:sym typeface="Open Sans"/>
              </a:rPr>
              <a:t>Keep it lean and streamlined. Choose a primary tool that has a rich ecosystem of plug-ins and </a:t>
            </a:r>
            <a:r>
              <a:rPr lang="en-US" sz="1000" u="sng" dirty="0">
                <a:solidFill>
                  <a:schemeClr val="hlink"/>
                </a:solidFill>
                <a:latin typeface="Open Sans"/>
                <a:ea typeface="Open Sans"/>
                <a:cs typeface="Open Sans"/>
                <a:sym typeface="Open Sans"/>
                <a:hlinkClick r:id="rId13"/>
              </a:rPr>
              <a:t>app integrations,</a:t>
            </a:r>
            <a:r>
              <a:rPr lang="en-US" sz="1000" dirty="0">
                <a:solidFill>
                  <a:srgbClr val="58595B"/>
                </a:solidFill>
                <a:latin typeface="Open Sans"/>
                <a:ea typeface="Open Sans"/>
                <a:cs typeface="Open Sans"/>
                <a:sym typeface="Open Sans"/>
              </a:rPr>
              <a:t> (e.g. Slack) or use </a:t>
            </a:r>
            <a:r>
              <a:rPr lang="en-US" sz="1000" u="sng" dirty="0">
                <a:solidFill>
                  <a:schemeClr val="hlink"/>
                </a:solidFill>
                <a:latin typeface="Open Sans"/>
                <a:ea typeface="Open Sans"/>
                <a:cs typeface="Open Sans"/>
                <a:sym typeface="Open Sans"/>
                <a:hlinkClick r:id="rId14"/>
              </a:rPr>
              <a:t>Zapier</a:t>
            </a:r>
            <a:r>
              <a:rPr lang="en-US" sz="1000" dirty="0">
                <a:solidFill>
                  <a:srgbClr val="58595B"/>
                </a:solidFill>
                <a:latin typeface="Open Sans"/>
                <a:ea typeface="Open Sans"/>
                <a:cs typeface="Open Sans"/>
                <a:sym typeface="Open Sans"/>
              </a:rPr>
              <a:t> to create your own.</a:t>
            </a:r>
            <a:endParaRPr sz="100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Open Sans"/>
              <a:buChar char="•"/>
            </a:pPr>
            <a:r>
              <a:rPr lang="en-US" sz="1000" dirty="0">
                <a:solidFill>
                  <a:srgbClr val="58595B"/>
                </a:solidFill>
                <a:latin typeface="Open Sans"/>
                <a:ea typeface="Open Sans"/>
                <a:cs typeface="Open Sans"/>
                <a:sym typeface="Open Sans"/>
              </a:rPr>
              <a:t>Create and post a stream of relevant, sharp, funky and precise content about both fun, emotional and professional topics. Keep going, you're building culture!</a:t>
            </a:r>
            <a:endParaRPr sz="1000" dirty="0">
              <a:solidFill>
                <a:srgbClr val="58595B"/>
              </a:solidFill>
              <a:latin typeface="Open Sans"/>
              <a:ea typeface="Open Sans"/>
              <a:cs typeface="Open Sans"/>
              <a:sym typeface="Open Sans"/>
            </a:endParaRPr>
          </a:p>
        </p:txBody>
      </p:sp>
      <p:pic>
        <p:nvPicPr>
          <p:cNvPr id="141" name="Google Shape;141;p21"/>
          <p:cNvPicPr preferRelativeResize="0">
            <a:picLocks noChangeAspect="1"/>
          </p:cNvPicPr>
          <p:nvPr/>
        </p:nvPicPr>
        <p:blipFill>
          <a:blip r:embed="rId15">
            <a:alphaModFix/>
          </a:blip>
          <a:stretch>
            <a:fillRect/>
          </a:stretch>
        </p:blipFill>
        <p:spPr>
          <a:xfrm>
            <a:off x="8883087" y="1720825"/>
            <a:ext cx="605283" cy="605283"/>
          </a:xfrm>
          <a:prstGeom prst="rect">
            <a:avLst/>
          </a:prstGeom>
          <a:noFill/>
          <a:ln>
            <a:noFill/>
          </a:ln>
        </p:spPr>
      </p:pic>
      <p:sp>
        <p:nvSpPr>
          <p:cNvPr id="12" name="Google Shape;133;p21"/>
          <p:cNvSpPr txBox="1"/>
          <p:nvPr/>
        </p:nvSpPr>
        <p:spPr>
          <a:xfrm>
            <a:off x="5267886" y="4158284"/>
            <a:ext cx="4338332" cy="3104775"/>
          </a:xfrm>
          <a:prstGeom prst="rect">
            <a:avLst/>
          </a:prstGeom>
          <a:noFill/>
          <a:ln>
            <a:noFill/>
          </a:ln>
        </p:spPr>
        <p:txBody>
          <a:bodyPr spcFirstLastPara="1" wrap="square" lIns="0" tIns="0" rIns="0" bIns="0" anchor="t" anchorCtr="0">
            <a:noAutofit/>
          </a:bodyPr>
          <a:lstStyle/>
          <a:p>
            <a:pPr lvl="0" rtl="0">
              <a:spcAft>
                <a:spcPts val="400"/>
              </a:spcAft>
              <a:buClr>
                <a:schemeClr val="dk1"/>
              </a:buClr>
              <a:buSzPts val="1100"/>
              <a:buFont typeface="Arial"/>
              <a:buNone/>
            </a:pPr>
            <a:r>
              <a:rPr lang="en-US" sz="1000" b="1" dirty="0">
                <a:solidFill>
                  <a:srgbClr val="2C3A72"/>
                </a:solidFill>
                <a:latin typeface="Open Sans"/>
                <a:ea typeface="Open Sans"/>
                <a:cs typeface="Open Sans"/>
                <a:sym typeface="Open Sans"/>
              </a:rPr>
              <a:t>Social Technologies - Checklist for Success*</a:t>
            </a:r>
            <a:endParaRPr sz="1000" b="1" dirty="0">
              <a:solidFill>
                <a:srgbClr val="2C3A72"/>
              </a:solidFill>
              <a:latin typeface="Open Sans"/>
              <a:ea typeface="Open Sans"/>
              <a:cs typeface="Open Sans"/>
              <a:sym typeface="Open Sans"/>
            </a:endParaRPr>
          </a:p>
          <a:p>
            <a:pPr marL="171450" marR="363543" lvl="0" indent="-171450" rtl="0">
              <a:spcAft>
                <a:spcPts val="900"/>
              </a:spcAft>
              <a:buClr>
                <a:srgbClr val="2C3A72"/>
              </a:buClr>
              <a:buSzPts val="900"/>
              <a:buFont typeface="Open Sans"/>
              <a:buChar char="❏"/>
            </a:pPr>
            <a:r>
              <a:rPr lang="en-US" sz="900" dirty="0">
                <a:solidFill>
                  <a:srgbClr val="58595B"/>
                </a:solidFill>
                <a:latin typeface="Open Sans"/>
                <a:ea typeface="Open Sans"/>
                <a:cs typeface="Open Sans"/>
                <a:sym typeface="Open Sans"/>
              </a:rPr>
              <a:t>Is our senior management leading the use of the tools?</a:t>
            </a:r>
            <a:endParaRPr sz="900" dirty="0">
              <a:solidFill>
                <a:srgbClr val="58595B"/>
              </a:solidFill>
              <a:latin typeface="Open Sans"/>
              <a:ea typeface="Open Sans"/>
              <a:cs typeface="Open Sans"/>
              <a:sym typeface="Open Sans"/>
            </a:endParaRPr>
          </a:p>
          <a:p>
            <a:pPr marL="171450" marR="363543" lvl="0" indent="-171450" rtl="0">
              <a:spcAft>
                <a:spcPts val="900"/>
              </a:spcAft>
              <a:buClr>
                <a:srgbClr val="2C3A72"/>
              </a:buClr>
              <a:buSzPts val="900"/>
              <a:buFont typeface="Open Sans"/>
              <a:buChar char="❏"/>
            </a:pPr>
            <a:r>
              <a:rPr lang="en-US" sz="900" dirty="0">
                <a:solidFill>
                  <a:srgbClr val="58595B"/>
                </a:solidFill>
                <a:latin typeface="Open Sans"/>
                <a:ea typeface="Open Sans"/>
                <a:cs typeface="Open Sans"/>
                <a:sym typeface="Open Sans"/>
              </a:rPr>
              <a:t>Are we using social technologies to support our critical decision-making?</a:t>
            </a:r>
            <a:endParaRPr sz="900" dirty="0">
              <a:solidFill>
                <a:srgbClr val="58595B"/>
              </a:solidFill>
              <a:latin typeface="Open Sans"/>
              <a:ea typeface="Open Sans"/>
              <a:cs typeface="Open Sans"/>
              <a:sym typeface="Open Sans"/>
            </a:endParaRPr>
          </a:p>
          <a:p>
            <a:pPr marL="171450" marR="363543" lvl="0" indent="-171450" rtl="0">
              <a:spcAft>
                <a:spcPts val="900"/>
              </a:spcAft>
              <a:buClr>
                <a:srgbClr val="2C3A72"/>
              </a:buClr>
              <a:buSzPts val="900"/>
              <a:buFont typeface="Open Sans"/>
              <a:buChar char="❏"/>
            </a:pPr>
            <a:r>
              <a:rPr lang="en-US" sz="900" dirty="0">
                <a:solidFill>
                  <a:srgbClr val="58595B"/>
                </a:solidFill>
                <a:latin typeface="Open Sans"/>
                <a:ea typeface="Open Sans"/>
                <a:cs typeface="Open Sans"/>
                <a:sym typeface="Open Sans"/>
              </a:rPr>
              <a:t>Are we supplementing our use of social technologies with periodic in-person connections for relationship-building?</a:t>
            </a:r>
            <a:endParaRPr sz="900" dirty="0">
              <a:solidFill>
                <a:srgbClr val="58595B"/>
              </a:solidFill>
              <a:latin typeface="Open Sans"/>
              <a:ea typeface="Open Sans"/>
              <a:cs typeface="Open Sans"/>
              <a:sym typeface="Open Sans"/>
            </a:endParaRPr>
          </a:p>
          <a:p>
            <a:pPr marL="171450" marR="363543" lvl="0" indent="-171450" rtl="0">
              <a:spcAft>
                <a:spcPts val="900"/>
              </a:spcAft>
              <a:buClr>
                <a:srgbClr val="2C3A72"/>
              </a:buClr>
              <a:buSzPts val="900"/>
              <a:buFont typeface="Open Sans"/>
              <a:buChar char="❏"/>
            </a:pPr>
            <a:r>
              <a:rPr lang="en-US" sz="900" dirty="0">
                <a:solidFill>
                  <a:srgbClr val="58595B"/>
                </a:solidFill>
                <a:latin typeface="Open Sans"/>
                <a:ea typeface="Open Sans"/>
                <a:cs typeface="Open Sans"/>
                <a:sym typeface="Open Sans"/>
              </a:rPr>
              <a:t>Are our staff and customers readily adopting the social tools? Are they aware of the tools and the training available?</a:t>
            </a:r>
            <a:endParaRPr sz="900" dirty="0">
              <a:solidFill>
                <a:srgbClr val="58595B"/>
              </a:solidFill>
              <a:latin typeface="Open Sans"/>
              <a:ea typeface="Open Sans"/>
              <a:cs typeface="Open Sans"/>
              <a:sym typeface="Open Sans"/>
            </a:endParaRPr>
          </a:p>
          <a:p>
            <a:pPr marL="171450" marR="363543" lvl="0" indent="-171450" rtl="0">
              <a:spcAft>
                <a:spcPts val="1100"/>
              </a:spcAft>
              <a:buClr>
                <a:srgbClr val="2C3A72"/>
              </a:buClr>
              <a:buSzPts val="900"/>
              <a:buFont typeface="Open Sans"/>
              <a:buChar char="❏"/>
            </a:pPr>
            <a:r>
              <a:rPr lang="en-US" sz="900" dirty="0">
                <a:solidFill>
                  <a:srgbClr val="58595B"/>
                </a:solidFill>
                <a:latin typeface="Open Sans"/>
                <a:ea typeface="Open Sans"/>
                <a:cs typeface="Open Sans"/>
                <a:sym typeface="Open Sans"/>
              </a:rPr>
              <a:t>Is our Information Technology department supporting (and not blocking) the use of social tools?</a:t>
            </a:r>
            <a:endParaRPr sz="900" dirty="0">
              <a:solidFill>
                <a:srgbClr val="58595B"/>
              </a:solidFill>
              <a:latin typeface="Open Sans"/>
              <a:ea typeface="Open Sans"/>
              <a:cs typeface="Open Sans"/>
              <a:sym typeface="Open Sans"/>
            </a:endParaRPr>
          </a:p>
          <a:p>
            <a:pPr lvl="0" rtl="0">
              <a:spcAft>
                <a:spcPts val="300"/>
              </a:spcAft>
              <a:buNone/>
            </a:pPr>
            <a:r>
              <a:rPr lang="en-US" sz="800" dirty="0">
                <a:solidFill>
                  <a:srgbClr val="58595B"/>
                </a:solidFill>
                <a:latin typeface="Open Sans"/>
                <a:ea typeface="Open Sans"/>
                <a:cs typeface="Open Sans"/>
                <a:sym typeface="Open Sans"/>
              </a:rPr>
              <a:t>*From </a:t>
            </a:r>
            <a:r>
              <a:rPr lang="en-US" sz="800" b="1" i="1" u="sng" dirty="0">
                <a:solidFill>
                  <a:srgbClr val="58595B"/>
                </a:solidFill>
                <a:latin typeface="Open Sans"/>
                <a:ea typeface="Open Sans"/>
                <a:cs typeface="Open Sans"/>
                <a:sym typeface="Open Sans"/>
                <a:hlinkClick r:id="rId16"/>
              </a:rPr>
              <a:t>Exponential Transformation</a:t>
            </a:r>
            <a:r>
              <a:rPr lang="en-US" sz="800" i="1" dirty="0">
                <a:solidFill>
                  <a:srgbClr val="58595B"/>
                </a:solidFill>
                <a:latin typeface="Open Sans"/>
                <a:ea typeface="Open Sans"/>
                <a:cs typeface="Open Sans"/>
                <a:sym typeface="Open Sans"/>
              </a:rPr>
              <a:t> - The Ultimate Playbook to Evolve Your Business and Change the World for the Better </a:t>
            </a:r>
            <a:r>
              <a:rPr lang="en-US" sz="800" dirty="0">
                <a:solidFill>
                  <a:srgbClr val="58595B"/>
                </a:solidFill>
                <a:latin typeface="Open Sans"/>
                <a:ea typeface="Open Sans"/>
                <a:cs typeface="Open Sans"/>
                <a:sym typeface="Open Sans"/>
              </a:rPr>
              <a:t>©2018 by Francisco </a:t>
            </a:r>
            <a:r>
              <a:rPr lang="en-US" sz="800" dirty="0" err="1">
                <a:solidFill>
                  <a:srgbClr val="58595B"/>
                </a:solidFill>
                <a:latin typeface="Open Sans"/>
                <a:ea typeface="Open Sans"/>
                <a:cs typeface="Open Sans"/>
                <a:sym typeface="Open Sans"/>
              </a:rPr>
              <a:t>Palao</a:t>
            </a:r>
            <a:r>
              <a:rPr lang="en-US" sz="800" dirty="0">
                <a:solidFill>
                  <a:srgbClr val="58595B"/>
                </a:solidFill>
                <a:latin typeface="Open Sans"/>
                <a:ea typeface="Open Sans"/>
                <a:cs typeface="Open Sans"/>
                <a:sym typeface="Open Sans"/>
              </a:rPr>
              <a:t>, Michelle </a:t>
            </a:r>
            <a:r>
              <a:rPr lang="en-US" sz="800" dirty="0" err="1">
                <a:solidFill>
                  <a:srgbClr val="58595B"/>
                </a:solidFill>
                <a:latin typeface="Open Sans"/>
                <a:ea typeface="Open Sans"/>
                <a:cs typeface="Open Sans"/>
                <a:sym typeface="Open Sans"/>
              </a:rPr>
              <a:t>Lapierre</a:t>
            </a:r>
            <a:r>
              <a:rPr lang="en-US" sz="800" dirty="0">
                <a:solidFill>
                  <a:srgbClr val="58595B"/>
                </a:solidFill>
                <a:latin typeface="Open Sans"/>
                <a:ea typeface="Open Sans"/>
                <a:cs typeface="Open Sans"/>
                <a:sym typeface="Open Sans"/>
              </a:rPr>
              <a:t> and </a:t>
            </a:r>
            <a:r>
              <a:rPr lang="en-US" sz="800" dirty="0" err="1">
                <a:solidFill>
                  <a:srgbClr val="58595B"/>
                </a:solidFill>
                <a:latin typeface="Open Sans"/>
                <a:ea typeface="Open Sans"/>
                <a:cs typeface="Open Sans"/>
                <a:sym typeface="Open Sans"/>
              </a:rPr>
              <a:t>Salim</a:t>
            </a:r>
            <a:r>
              <a:rPr lang="en-US" sz="800" dirty="0">
                <a:solidFill>
                  <a:srgbClr val="58595B"/>
                </a:solidFill>
                <a:latin typeface="Open Sans"/>
                <a:ea typeface="Open Sans"/>
                <a:cs typeface="Open Sans"/>
                <a:sym typeface="Open Sans"/>
              </a:rPr>
              <a:t> Ismail. Used with permission. ExOFoundation.net</a:t>
            </a:r>
            <a:endParaRPr sz="800" dirty="0">
              <a:solidFill>
                <a:srgbClr val="58595B"/>
              </a:solidFill>
              <a:latin typeface="Open Sans"/>
              <a:ea typeface="Open Sans"/>
              <a:cs typeface="Open Sans"/>
              <a:sym typeface="Open Sans"/>
            </a:endParaRPr>
          </a:p>
          <a:p>
            <a:pPr lvl="0" rtl="0">
              <a:spcAft>
                <a:spcPts val="300"/>
              </a:spcAft>
              <a:buClr>
                <a:schemeClr val="dk1"/>
              </a:buClr>
              <a:buSzPts val="1100"/>
              <a:buFont typeface="Arial"/>
              <a:buNone/>
            </a:pPr>
            <a:r>
              <a:rPr lang="en-US" sz="800" dirty="0">
                <a:solidFill>
                  <a:srgbClr val="58595B"/>
                </a:solidFill>
                <a:latin typeface="Open Sans"/>
                <a:ea typeface="Open Sans"/>
                <a:cs typeface="Open Sans"/>
                <a:sym typeface="Open Sans"/>
              </a:rPr>
              <a:t>See also </a:t>
            </a:r>
            <a:r>
              <a:rPr lang="en-US" sz="800" b="1" dirty="0">
                <a:solidFill>
                  <a:srgbClr val="58595B"/>
                </a:solidFill>
                <a:latin typeface="Open Sans"/>
                <a:ea typeface="Open Sans"/>
                <a:cs typeface="Open Sans"/>
                <a:sym typeface="Open Sans"/>
              </a:rPr>
              <a:t>Chapter 4 - Inside the Exponential Organization</a:t>
            </a:r>
            <a:r>
              <a:rPr lang="en-US" sz="800" dirty="0">
                <a:solidFill>
                  <a:srgbClr val="58595B"/>
                </a:solidFill>
                <a:latin typeface="Open Sans"/>
                <a:ea typeface="Open Sans"/>
                <a:cs typeface="Open Sans"/>
                <a:sym typeface="Open Sans"/>
              </a:rPr>
              <a:t> in </a:t>
            </a:r>
            <a:r>
              <a:rPr lang="en-US" sz="800" b="1" i="1" dirty="0">
                <a:solidFill>
                  <a:srgbClr val="58595B"/>
                </a:solidFill>
                <a:latin typeface="Open Sans"/>
                <a:ea typeface="Open Sans"/>
                <a:cs typeface="Open Sans"/>
                <a:sym typeface="Open Sans"/>
              </a:rPr>
              <a:t>Exponential Organizations </a:t>
            </a:r>
            <a:r>
              <a:rPr lang="en-US" sz="800" dirty="0">
                <a:solidFill>
                  <a:srgbClr val="58595B"/>
                </a:solidFill>
                <a:latin typeface="Open Sans"/>
                <a:ea typeface="Open Sans"/>
                <a:cs typeface="Open Sans"/>
                <a:sym typeface="Open Sans"/>
              </a:rPr>
              <a:t>by Salim Ismail, Michael S. Malone &amp; Yuri van Geest. </a:t>
            </a:r>
            <a:br>
              <a:rPr lang="en-US" sz="800" dirty="0">
                <a:solidFill>
                  <a:srgbClr val="58595B"/>
                </a:solidFill>
                <a:latin typeface="Open Sans"/>
                <a:ea typeface="Open Sans"/>
                <a:cs typeface="Open Sans"/>
                <a:sym typeface="Open Sans"/>
              </a:rPr>
            </a:br>
            <a:r>
              <a:rPr lang="en-US" sz="800" dirty="0">
                <a:solidFill>
                  <a:srgbClr val="58595B"/>
                </a:solidFill>
                <a:latin typeface="Open Sans"/>
                <a:ea typeface="Open Sans"/>
                <a:cs typeface="Open Sans"/>
                <a:sym typeface="Open Sans"/>
              </a:rPr>
              <a:t>The Exponential Organizations Master Business Course is a part of the Growth Institute MBD Program. To learn more, visit </a:t>
            </a:r>
            <a:r>
              <a:rPr lang="en-US" sz="800" dirty="0" err="1">
                <a:solidFill>
                  <a:srgbClr val="58595B"/>
                </a:solidFill>
                <a:latin typeface="Open Sans"/>
                <a:ea typeface="Open Sans"/>
                <a:cs typeface="Open Sans"/>
                <a:sym typeface="Open Sans"/>
                <a:hlinkClick r:id="rId17"/>
              </a:rPr>
              <a:t>www.growthinstitute.com</a:t>
            </a:r>
            <a:r>
              <a:rPr lang="en-US" sz="800" dirty="0">
                <a:solidFill>
                  <a:srgbClr val="58595B"/>
                </a:solidFill>
                <a:latin typeface="Open Sans"/>
                <a:ea typeface="Open Sans"/>
                <a:cs typeface="Open Sans"/>
                <a:sym typeface="Open Sans"/>
                <a:hlinkClick r:id="rId17"/>
              </a:rPr>
              <a:t>/</a:t>
            </a:r>
            <a:r>
              <a:rPr lang="en-US" sz="800" dirty="0" err="1">
                <a:solidFill>
                  <a:srgbClr val="58595B"/>
                </a:solidFill>
                <a:latin typeface="Open Sans"/>
                <a:ea typeface="Open Sans"/>
                <a:cs typeface="Open Sans"/>
                <a:sym typeface="Open Sans"/>
                <a:hlinkClick r:id="rId17"/>
              </a:rPr>
              <a:t>exo</a:t>
            </a:r>
            <a:br>
              <a:rPr lang="en-US" sz="800" dirty="0">
                <a:solidFill>
                  <a:srgbClr val="58595B"/>
                </a:solidFill>
                <a:latin typeface="Open Sans"/>
                <a:ea typeface="Open Sans"/>
                <a:cs typeface="Open Sans"/>
                <a:sym typeface="Open Sans"/>
              </a:rPr>
            </a:br>
            <a:r>
              <a:rPr lang="en-US" sz="800" dirty="0">
                <a:solidFill>
                  <a:srgbClr val="58595B"/>
                </a:solidFill>
                <a:latin typeface="Open Sans"/>
                <a:ea typeface="Open Sans"/>
                <a:cs typeface="Open Sans"/>
                <a:sym typeface="Open Sans"/>
              </a:rPr>
              <a:t>Share this tool - </a:t>
            </a:r>
            <a:r>
              <a:rPr lang="en-US" sz="800" dirty="0" err="1">
                <a:solidFill>
                  <a:srgbClr val="58595B"/>
                </a:solidFill>
                <a:latin typeface="Open Sans"/>
                <a:ea typeface="Open Sans"/>
                <a:cs typeface="Open Sans"/>
                <a:sym typeface="Open Sans"/>
                <a:hlinkClick r:id="rId18"/>
              </a:rPr>
              <a:t>info.growthinstitute.com</a:t>
            </a:r>
            <a:r>
              <a:rPr lang="en-US" sz="800" dirty="0">
                <a:solidFill>
                  <a:srgbClr val="58595B"/>
                </a:solidFill>
                <a:latin typeface="Open Sans"/>
                <a:ea typeface="Open Sans"/>
                <a:cs typeface="Open Sans"/>
                <a:sym typeface="Open Sans"/>
                <a:hlinkClick r:id="rId18"/>
              </a:rPr>
              <a:t>/social-tool</a:t>
            </a:r>
            <a:endParaRPr sz="800" dirty="0">
              <a:solidFill>
                <a:srgbClr val="58595B"/>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685799" y="1193150"/>
            <a:ext cx="4119687" cy="6071896"/>
          </a:xfrm>
          <a:prstGeom prst="rect">
            <a:avLst/>
          </a:prstGeom>
          <a:noFill/>
          <a:ln>
            <a:noFill/>
          </a:ln>
        </p:spPr>
        <p:txBody>
          <a:bodyPr spcFirstLastPara="1" wrap="square" lIns="0" tIns="0" rIns="0" bIns="0" anchor="t" anchorCtr="0">
            <a:noAutofit/>
          </a:bodyPr>
          <a:lstStyle/>
          <a:p>
            <a:pPr lvl="0" rtl="0">
              <a:spcAft>
                <a:spcPts val="600"/>
              </a:spcAft>
              <a:buNone/>
            </a:pPr>
            <a:r>
              <a:rPr lang="en-US" sz="1000" i="1" dirty="0">
                <a:solidFill>
                  <a:srgbClr val="2C3A72"/>
                </a:solidFill>
                <a:latin typeface="Open Sans"/>
                <a:ea typeface="Open Sans"/>
                <a:cs typeface="Open Sans"/>
                <a:sym typeface="Open Sans"/>
              </a:rPr>
              <a:t>To prepare for your first pilot project, answer the following...</a:t>
            </a:r>
            <a:endParaRPr sz="1000" i="1" dirty="0">
              <a:solidFill>
                <a:srgbClr val="2C3A72"/>
              </a:solidFill>
              <a:latin typeface="Open Sans"/>
              <a:ea typeface="Open Sans"/>
              <a:cs typeface="Open Sans"/>
              <a:sym typeface="Open Sans"/>
            </a:endParaRPr>
          </a:p>
          <a:p>
            <a:pPr marL="228600" marR="0" lvl="0" indent="-228600" algn="l" rtl="0">
              <a:lnSpc>
                <a:spcPct val="100000"/>
              </a:lnSpc>
              <a:spcAft>
                <a:spcPts val="600"/>
              </a:spcAft>
              <a:buClr>
                <a:srgbClr val="2C3A72"/>
              </a:buClr>
              <a:buSzPct val="95000"/>
              <a:buFont typeface="+mj-lt"/>
              <a:buAutoNum type="arabicPeriod"/>
            </a:pPr>
            <a:r>
              <a:rPr lang="en-US" sz="1000" b="1" dirty="0">
                <a:solidFill>
                  <a:srgbClr val="2C3A72"/>
                </a:solidFill>
                <a:latin typeface="Open Sans"/>
                <a:ea typeface="Open Sans"/>
                <a:cs typeface="Open Sans"/>
                <a:sym typeface="Open Sans"/>
              </a:rPr>
              <a:t>What is your MTP? </a:t>
            </a:r>
            <a:r>
              <a:rPr lang="en-US" sz="900" dirty="0">
                <a:solidFill>
                  <a:srgbClr val="58595B"/>
                </a:solidFill>
                <a:latin typeface="Open Sans"/>
                <a:ea typeface="Open Sans"/>
                <a:cs typeface="Open Sans"/>
                <a:sym typeface="Open Sans"/>
              </a:rPr>
              <a:t>Your MTP is your first Social Object - the reason to collaborate. If you haven’t created an MTP, or you want to check your existing one, download the </a:t>
            </a:r>
            <a:r>
              <a:rPr lang="en-US" sz="900" dirty="0" err="1">
                <a:solidFill>
                  <a:srgbClr val="58595B"/>
                </a:solidFill>
                <a:latin typeface="Open Sans"/>
                <a:ea typeface="Open Sans"/>
                <a:cs typeface="Open Sans"/>
                <a:sym typeface="Open Sans"/>
              </a:rPr>
              <a:t>ExO</a:t>
            </a:r>
            <a:r>
              <a:rPr lang="en-US" sz="900" dirty="0">
                <a:solidFill>
                  <a:srgbClr val="58595B"/>
                </a:solidFill>
                <a:latin typeface="Open Sans"/>
                <a:ea typeface="Open Sans"/>
                <a:cs typeface="Open Sans"/>
                <a:sym typeface="Open Sans"/>
              </a:rPr>
              <a:t> MTP Tool, </a:t>
            </a:r>
            <a:r>
              <a:rPr lang="en-US" sz="900" u="sng" dirty="0">
                <a:solidFill>
                  <a:schemeClr val="hlink"/>
                </a:solidFill>
                <a:latin typeface="Open Sans"/>
                <a:ea typeface="Open Sans"/>
                <a:cs typeface="Open Sans"/>
                <a:sym typeface="Open Sans"/>
                <a:hlinkClick r:id="rId3"/>
              </a:rPr>
              <a:t>here</a:t>
            </a:r>
            <a:r>
              <a:rPr lang="en-US" sz="900" dirty="0">
                <a:solidFill>
                  <a:srgbClr val="58595B"/>
                </a:solidFill>
                <a:latin typeface="Open Sans"/>
                <a:ea typeface="Open Sans"/>
                <a:cs typeface="Open Sans"/>
                <a:sym typeface="Open Sans"/>
              </a:rPr>
              <a:t>.</a:t>
            </a:r>
            <a:endParaRPr sz="900" dirty="0">
              <a:solidFill>
                <a:srgbClr val="58595B"/>
              </a:solidFill>
              <a:latin typeface="Open Sans"/>
              <a:ea typeface="Open Sans"/>
              <a:cs typeface="Open Sans"/>
              <a:sym typeface="Open Sans"/>
            </a:endParaRPr>
          </a:p>
          <a:p>
            <a:pPr marL="228600" marR="0" lvl="0" indent="-228600" algn="l" rtl="0">
              <a:lnSpc>
                <a:spcPct val="100000"/>
              </a:lnSpc>
              <a:spcAft>
                <a:spcPts val="600"/>
              </a:spcAft>
              <a:buClr>
                <a:srgbClr val="2C3A72"/>
              </a:buClr>
              <a:buSzPct val="95000"/>
              <a:buFont typeface="+mj-lt"/>
              <a:buAutoNum type="arabicPeriod"/>
            </a:pPr>
            <a:endParaRPr sz="1000" dirty="0">
              <a:solidFill>
                <a:srgbClr val="58595B"/>
              </a:solidFill>
              <a:latin typeface="Open Sans"/>
              <a:ea typeface="Open Sans"/>
              <a:cs typeface="Open Sans"/>
              <a:sym typeface="Open Sans"/>
            </a:endParaRPr>
          </a:p>
          <a:p>
            <a:pPr marL="228600" marR="0" lvl="0" indent="-228600" algn="l" rtl="0">
              <a:lnSpc>
                <a:spcPct val="100000"/>
              </a:lnSpc>
              <a:spcAft>
                <a:spcPts val="600"/>
              </a:spcAft>
              <a:buClr>
                <a:srgbClr val="2C3A72"/>
              </a:buClr>
              <a:buSzPct val="95000"/>
              <a:buFont typeface="+mj-lt"/>
              <a:buAutoNum type="arabicPeriod"/>
            </a:pPr>
            <a:endParaRPr sz="10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a:pPr>
            <a:r>
              <a:rPr lang="en-US" sz="1000" b="1" dirty="0">
                <a:solidFill>
                  <a:srgbClr val="2C3A72"/>
                </a:solidFill>
                <a:latin typeface="Open Sans"/>
                <a:ea typeface="Open Sans"/>
                <a:cs typeface="Open Sans"/>
                <a:sym typeface="Open Sans"/>
              </a:rPr>
              <a:t>What is the end result you want from this experiment?</a:t>
            </a:r>
            <a:br>
              <a:rPr lang="en-US" sz="1000" b="1" dirty="0">
                <a:solidFill>
                  <a:srgbClr val="2C3A72"/>
                </a:solidFill>
                <a:latin typeface="Open Sans"/>
                <a:ea typeface="Open Sans"/>
                <a:cs typeface="Open Sans"/>
                <a:sym typeface="Open Sans"/>
              </a:rPr>
            </a:br>
            <a:r>
              <a:rPr lang="en-US" sz="900" dirty="0">
                <a:solidFill>
                  <a:srgbClr val="58595B"/>
                </a:solidFill>
                <a:latin typeface="Open Sans"/>
                <a:ea typeface="Open Sans"/>
                <a:cs typeface="Open Sans"/>
                <a:sym typeface="Open Sans"/>
              </a:rPr>
              <a:t>Want to learn about a tool? Improve a workflow? Form or strengthen a team? Stimulate innovation? Reduce time-to-market? Retain talent? Briefly note your objectives, and </a:t>
            </a:r>
            <a:r>
              <a:rPr lang="en-US" sz="900" i="1" dirty="0">
                <a:solidFill>
                  <a:srgbClr val="58595B"/>
                </a:solidFill>
                <a:latin typeface="Open Sans"/>
                <a:ea typeface="Open Sans"/>
                <a:cs typeface="Open Sans"/>
                <a:sym typeface="Open Sans"/>
              </a:rPr>
              <a:t>how you would measure progress and success.</a:t>
            </a:r>
            <a:r>
              <a:rPr lang="en-US" sz="900" dirty="0">
                <a:solidFill>
                  <a:srgbClr val="58595B"/>
                </a:solidFill>
                <a:latin typeface="Open Sans"/>
                <a:ea typeface="Open Sans"/>
                <a:cs typeface="Open Sans"/>
                <a:sym typeface="Open Sans"/>
              </a:rPr>
              <a:t> See </a:t>
            </a:r>
            <a:r>
              <a:rPr lang="en-US" sz="900" u="sng" dirty="0">
                <a:solidFill>
                  <a:schemeClr val="hlink"/>
                </a:solidFill>
                <a:latin typeface="Open Sans"/>
                <a:ea typeface="Open Sans"/>
                <a:cs typeface="Open Sans"/>
                <a:sym typeface="Open Sans"/>
                <a:hlinkClick r:id="rId4"/>
              </a:rPr>
              <a:t>Dashboards</a:t>
            </a:r>
            <a:r>
              <a:rPr lang="en-US" sz="900" dirty="0">
                <a:solidFill>
                  <a:srgbClr val="58595B"/>
                </a:solidFill>
                <a:latin typeface="Open Sans"/>
                <a:ea typeface="Open Sans"/>
                <a:cs typeface="Open Sans"/>
                <a:sym typeface="Open Sans"/>
              </a:rPr>
              <a:t> for tips on creating solid metrics.</a:t>
            </a:r>
            <a:endParaRPr sz="9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a:pPr>
            <a:endParaRPr sz="10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a:pPr>
            <a:endParaRPr sz="1000" dirty="0">
              <a:solidFill>
                <a:srgbClr val="58595B"/>
              </a:solidFill>
              <a:latin typeface="Open Sans"/>
              <a:ea typeface="Open Sans"/>
              <a:cs typeface="Open Sans"/>
              <a:sym typeface="Open Sans"/>
            </a:endParaRPr>
          </a:p>
          <a:p>
            <a:pPr marL="228600" marR="0" lvl="0" indent="-228600" algn="l" rtl="0">
              <a:lnSpc>
                <a:spcPct val="100000"/>
              </a:lnSpc>
              <a:spcAft>
                <a:spcPts val="600"/>
              </a:spcAft>
              <a:buClr>
                <a:srgbClr val="2C3A72"/>
              </a:buClr>
              <a:buSzPct val="95000"/>
              <a:buFont typeface="+mj-lt"/>
              <a:buAutoNum type="arabicPeriod"/>
            </a:pPr>
            <a:r>
              <a:rPr lang="en-US" sz="1000" b="1" dirty="0">
                <a:solidFill>
                  <a:srgbClr val="2C3A72"/>
                </a:solidFill>
                <a:latin typeface="Open Sans"/>
                <a:ea typeface="Open Sans"/>
                <a:cs typeface="Open Sans"/>
                <a:sym typeface="Open Sans"/>
              </a:rPr>
              <a:t>What is current reality about your social environment? </a:t>
            </a:r>
            <a:r>
              <a:rPr lang="en-US" sz="900" dirty="0">
                <a:solidFill>
                  <a:srgbClr val="58595B"/>
                </a:solidFill>
                <a:latin typeface="Open Sans"/>
                <a:ea typeface="Open Sans"/>
                <a:cs typeface="Open Sans"/>
                <a:sym typeface="Open Sans"/>
              </a:rPr>
              <a:t>You might need a separate sheet of paper for this step. At a high level, map out the key people / groups who make your business model work. Indicate existing social and community interactions. Who is communicating and how? Where are interactions missing that would be beneficial? Are there any obvious communication or workflow breakdowns?</a:t>
            </a:r>
            <a:endParaRPr sz="9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a:pPr>
            <a:endParaRPr sz="10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a:pPr>
            <a:endParaRPr sz="1000" b="1" dirty="0">
              <a:solidFill>
                <a:srgbClr val="2C3A72"/>
              </a:solidFill>
              <a:latin typeface="Open Sans"/>
              <a:ea typeface="Open Sans"/>
              <a:cs typeface="Open Sans"/>
              <a:sym typeface="Open Sans"/>
            </a:endParaRPr>
          </a:p>
          <a:p>
            <a:pPr marL="228600" marR="0" lvl="0" indent="-228600" algn="l" rtl="0">
              <a:lnSpc>
                <a:spcPct val="100000"/>
              </a:lnSpc>
              <a:spcAft>
                <a:spcPts val="600"/>
              </a:spcAft>
              <a:buClr>
                <a:srgbClr val="2C3A72"/>
              </a:buClr>
              <a:buSzPct val="95000"/>
              <a:buFont typeface="+mj-lt"/>
              <a:buAutoNum type="arabicPeriod"/>
            </a:pPr>
            <a:r>
              <a:rPr lang="en-US" sz="1000" b="1" dirty="0">
                <a:solidFill>
                  <a:srgbClr val="2C3A72"/>
                </a:solidFill>
                <a:latin typeface="Open Sans"/>
                <a:ea typeface="Open Sans"/>
                <a:cs typeface="Open Sans"/>
                <a:sym typeface="Open Sans"/>
              </a:rPr>
              <a:t>What social technologies do you use today? Where do they fall short? </a:t>
            </a:r>
            <a:r>
              <a:rPr lang="en-US" sz="900" dirty="0">
                <a:solidFill>
                  <a:srgbClr val="58595B"/>
                </a:solidFill>
                <a:latin typeface="Open Sans"/>
                <a:ea typeface="Open Sans"/>
                <a:cs typeface="Open Sans"/>
                <a:sym typeface="Open Sans"/>
              </a:rPr>
              <a:t>List your current active tools, and note what works and what doesn’t.</a:t>
            </a:r>
            <a:endParaRPr sz="900" dirty="0">
              <a:solidFill>
                <a:srgbClr val="58595B"/>
              </a:solidFill>
              <a:latin typeface="Open Sans"/>
              <a:ea typeface="Open Sans"/>
              <a:cs typeface="Open Sans"/>
              <a:sym typeface="Open Sans"/>
            </a:endParaRPr>
          </a:p>
          <a:p>
            <a:pPr marL="228600" marR="0" lvl="0" indent="-228600" algn="l" rtl="0">
              <a:lnSpc>
                <a:spcPct val="100000"/>
              </a:lnSpc>
              <a:spcAft>
                <a:spcPts val="600"/>
              </a:spcAft>
              <a:buClr>
                <a:srgbClr val="2C3A72"/>
              </a:buClr>
              <a:buSzPct val="95000"/>
              <a:buFont typeface="+mj-lt"/>
              <a:buAutoNum type="arabicPeriod"/>
            </a:pPr>
            <a:endParaRPr sz="900" dirty="0">
              <a:solidFill>
                <a:srgbClr val="58595B"/>
              </a:solidFill>
              <a:latin typeface="Open Sans"/>
              <a:ea typeface="Open Sans"/>
              <a:cs typeface="Open Sans"/>
              <a:sym typeface="Open Sans"/>
            </a:endParaRPr>
          </a:p>
          <a:p>
            <a:pPr marL="228600" marR="0" lvl="0" indent="-228600" algn="l" rtl="0">
              <a:lnSpc>
                <a:spcPct val="100000"/>
              </a:lnSpc>
              <a:spcAft>
                <a:spcPts val="600"/>
              </a:spcAft>
              <a:buClr>
                <a:srgbClr val="2C3A72"/>
              </a:buClr>
              <a:buSzPct val="95000"/>
              <a:buFont typeface="+mj-lt"/>
              <a:buAutoNum type="arabicPeriod"/>
            </a:pPr>
            <a:endParaRPr sz="9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a:pPr>
            <a:r>
              <a:rPr lang="en-US" sz="1000" b="1" dirty="0">
                <a:solidFill>
                  <a:srgbClr val="2C3A72"/>
                </a:solidFill>
                <a:latin typeface="Open Sans"/>
                <a:ea typeface="Open Sans"/>
                <a:cs typeface="Open Sans"/>
                <a:sym typeface="Open Sans"/>
              </a:rPr>
              <a:t>What social technologies does your organization already have access to? </a:t>
            </a:r>
            <a:r>
              <a:rPr lang="en-US" sz="900" dirty="0">
                <a:solidFill>
                  <a:srgbClr val="58595B"/>
                </a:solidFill>
                <a:latin typeface="Open Sans"/>
                <a:ea typeface="Open Sans"/>
                <a:cs typeface="Open Sans"/>
                <a:sym typeface="Open Sans"/>
              </a:rPr>
              <a:t>Befriend someone in IT, and procure a list of services bundled with your current productivity suite </a:t>
            </a:r>
            <a:r>
              <a:rPr lang="en-US" sz="900" i="1" dirty="0">
                <a:solidFill>
                  <a:srgbClr val="58595B"/>
                </a:solidFill>
                <a:latin typeface="Open Sans"/>
                <a:ea typeface="Open Sans"/>
                <a:cs typeface="Open Sans"/>
                <a:sym typeface="Open Sans"/>
              </a:rPr>
              <a:t>license</a:t>
            </a:r>
            <a:r>
              <a:rPr lang="en-US" sz="900" dirty="0">
                <a:solidFill>
                  <a:srgbClr val="58595B"/>
                </a:solidFill>
                <a:latin typeface="Open Sans"/>
                <a:ea typeface="Open Sans"/>
                <a:cs typeface="Open Sans"/>
                <a:sym typeface="Open Sans"/>
              </a:rPr>
              <a:t>. List applications mentioned on the previous pages.</a:t>
            </a:r>
            <a:endParaRPr sz="900" dirty="0">
              <a:solidFill>
                <a:srgbClr val="58595B"/>
              </a:solidFill>
              <a:latin typeface="Open Sans"/>
              <a:ea typeface="Open Sans"/>
              <a:cs typeface="Open Sans"/>
              <a:sym typeface="Open Sans"/>
            </a:endParaRPr>
          </a:p>
        </p:txBody>
      </p:sp>
      <p:sp>
        <p:nvSpPr>
          <p:cNvPr id="147" name="Google Shape;147;p22"/>
          <p:cNvSpPr txBox="1"/>
          <p:nvPr/>
        </p:nvSpPr>
        <p:spPr>
          <a:xfrm>
            <a:off x="5262978" y="1184674"/>
            <a:ext cx="4337327" cy="4826392"/>
          </a:xfrm>
          <a:prstGeom prst="rect">
            <a:avLst/>
          </a:prstGeom>
          <a:noFill/>
          <a:ln>
            <a:noFill/>
          </a:ln>
        </p:spPr>
        <p:txBody>
          <a:bodyPr spcFirstLastPara="1" wrap="square" lIns="0" tIns="0" rIns="0" bIns="0" anchor="t" anchorCtr="0">
            <a:noAutofit/>
          </a:bodyPr>
          <a:lstStyle/>
          <a:p>
            <a:pPr marL="228600" lvl="0" indent="-228600" rtl="0">
              <a:spcAft>
                <a:spcPts val="400"/>
              </a:spcAft>
              <a:buClr>
                <a:srgbClr val="2C3A72"/>
              </a:buClr>
              <a:buSzPct val="95000"/>
              <a:buFont typeface="+mj-lt"/>
              <a:buAutoNum type="arabicPeriod" startAt="6"/>
            </a:pPr>
            <a:r>
              <a:rPr lang="en-US" sz="1000" b="1" dirty="0">
                <a:solidFill>
                  <a:srgbClr val="2C3A72"/>
                </a:solidFill>
                <a:latin typeface="Open Sans"/>
                <a:ea typeface="Open Sans"/>
                <a:cs typeface="Open Sans"/>
                <a:sym typeface="Open Sans"/>
              </a:rPr>
              <a:t>Who is your ‘customer’ for your pilot program?</a:t>
            </a:r>
            <a:r>
              <a:rPr lang="en-US" sz="1000" dirty="0">
                <a:solidFill>
                  <a:srgbClr val="2C3A72"/>
                </a:solidFill>
                <a:latin typeface="Open Sans"/>
                <a:ea typeface="Open Sans"/>
                <a:cs typeface="Open Sans"/>
                <a:sym typeface="Open Sans"/>
              </a:rPr>
              <a:t> </a:t>
            </a:r>
            <a:r>
              <a:rPr lang="en-US" sz="900" dirty="0">
                <a:solidFill>
                  <a:srgbClr val="58595B"/>
                </a:solidFill>
                <a:latin typeface="Open Sans"/>
                <a:ea typeface="Open Sans"/>
                <a:cs typeface="Open Sans"/>
                <a:sym typeface="Open Sans"/>
              </a:rPr>
              <a:t>Who are you doing this experiment for? Who will be </a:t>
            </a:r>
            <a:r>
              <a:rPr lang="en-US" sz="900" i="1" dirty="0">
                <a:solidFill>
                  <a:srgbClr val="58595B"/>
                </a:solidFill>
                <a:latin typeface="Open Sans"/>
                <a:ea typeface="Open Sans"/>
                <a:cs typeface="Open Sans"/>
                <a:sym typeface="Open Sans"/>
              </a:rPr>
              <a:t>most</a:t>
            </a:r>
            <a:r>
              <a:rPr lang="en-US" sz="900" dirty="0">
                <a:solidFill>
                  <a:srgbClr val="58595B"/>
                </a:solidFill>
                <a:latin typeface="Open Sans"/>
                <a:ea typeface="Open Sans"/>
                <a:cs typeface="Open Sans"/>
                <a:sym typeface="Open Sans"/>
              </a:rPr>
              <a:t> impacted by the outcome of your experiment? Select a team that you think would make good early adopters, and who have an existing bottleneck in communication, collaboration or workflow.</a:t>
            </a:r>
            <a:endParaRPr sz="9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sz="9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sz="1000" dirty="0">
              <a:solidFill>
                <a:srgbClr val="58595B"/>
              </a:solidFill>
              <a:latin typeface="Open Sans"/>
              <a:ea typeface="Open Sans"/>
              <a:cs typeface="Open Sans"/>
              <a:sym typeface="Open Sans"/>
            </a:endParaRPr>
          </a:p>
          <a:p>
            <a:pPr marL="228600" lvl="0" indent="-228600" rtl="0">
              <a:spcAft>
                <a:spcPts val="900"/>
              </a:spcAft>
              <a:buClr>
                <a:srgbClr val="2C3A72"/>
              </a:buClr>
              <a:buSzPct val="95000"/>
              <a:buFont typeface="+mj-lt"/>
              <a:buAutoNum type="arabicPeriod" startAt="6"/>
            </a:pPr>
            <a:r>
              <a:rPr lang="en-US" sz="1000" b="1" dirty="0">
                <a:solidFill>
                  <a:srgbClr val="2C3A72"/>
                </a:solidFill>
                <a:latin typeface="Open Sans"/>
                <a:ea typeface="Open Sans"/>
                <a:cs typeface="Open Sans"/>
                <a:sym typeface="Open Sans"/>
              </a:rPr>
              <a:t>What is your hypothesis (assumption)?</a:t>
            </a:r>
            <a:r>
              <a:rPr lang="en-US" sz="1000" dirty="0">
                <a:solidFill>
                  <a:srgbClr val="2C3A72"/>
                </a:solidFill>
                <a:latin typeface="Open Sans"/>
                <a:ea typeface="Open Sans"/>
                <a:cs typeface="Open Sans"/>
                <a:sym typeface="Open Sans"/>
              </a:rPr>
              <a:t> </a:t>
            </a:r>
            <a:r>
              <a:rPr lang="en-US" sz="1000" i="1" dirty="0">
                <a:solidFill>
                  <a:srgbClr val="58595B"/>
                </a:solidFill>
                <a:latin typeface="Open Sans"/>
                <a:ea typeface="Open Sans"/>
                <a:cs typeface="Open Sans"/>
                <a:sym typeface="Open Sans"/>
              </a:rPr>
              <a:t>e.g. </a:t>
            </a:r>
            <a:r>
              <a:rPr lang="en-US" sz="1000" b="1" i="1" dirty="0">
                <a:solidFill>
                  <a:srgbClr val="58595B"/>
                </a:solidFill>
                <a:latin typeface="Open Sans"/>
                <a:ea typeface="Open Sans"/>
                <a:cs typeface="Open Sans"/>
                <a:sym typeface="Open Sans"/>
              </a:rPr>
              <a:t>We believe that...</a:t>
            </a:r>
            <a:br>
              <a:rPr lang="en-US" sz="1000" i="1" dirty="0">
                <a:solidFill>
                  <a:srgbClr val="58595B"/>
                </a:solidFill>
                <a:latin typeface="Open Sans"/>
                <a:ea typeface="Open Sans"/>
                <a:cs typeface="Open Sans"/>
                <a:sym typeface="Open Sans"/>
              </a:rPr>
            </a:br>
            <a:r>
              <a:rPr lang="en-US" sz="900" i="1" dirty="0">
                <a:solidFill>
                  <a:srgbClr val="58595B"/>
                </a:solidFill>
                <a:latin typeface="Open Sans"/>
                <a:ea typeface="Open Sans"/>
                <a:cs typeface="Open Sans"/>
                <a:sym typeface="Open Sans"/>
              </a:rPr>
              <a:t>“Our distributed teams around the world are not as productive and agile as they could be due to current collaboration tools and workflows.”</a:t>
            </a:r>
            <a:endParaRPr sz="900" i="1"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lang="en-US" sz="1000" b="1" dirty="0">
              <a:solidFill>
                <a:srgbClr val="2C3A72"/>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sz="1000" b="1" dirty="0">
              <a:solidFill>
                <a:srgbClr val="2C3A72"/>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sz="1000" b="1" dirty="0">
              <a:solidFill>
                <a:srgbClr val="2C3A72"/>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r>
              <a:rPr lang="en-US" sz="1000" b="1" dirty="0">
                <a:solidFill>
                  <a:srgbClr val="2C3A72"/>
                </a:solidFill>
                <a:latin typeface="Open Sans"/>
                <a:ea typeface="Open Sans"/>
                <a:cs typeface="Open Sans"/>
                <a:sym typeface="Open Sans"/>
              </a:rPr>
              <a:t>Decide which tool to start your experiment with.</a:t>
            </a:r>
            <a:r>
              <a:rPr lang="en-US" sz="1000" dirty="0">
                <a:solidFill>
                  <a:srgbClr val="2C3A72"/>
                </a:solidFill>
                <a:latin typeface="Open Sans"/>
                <a:ea typeface="Open Sans"/>
                <a:cs typeface="Open Sans"/>
                <a:sym typeface="Open Sans"/>
              </a:rPr>
              <a:t> </a:t>
            </a:r>
            <a:r>
              <a:rPr lang="en-US" sz="900" dirty="0">
                <a:solidFill>
                  <a:srgbClr val="58595B"/>
                </a:solidFill>
                <a:latin typeface="Open Sans"/>
                <a:ea typeface="Open Sans"/>
                <a:cs typeface="Open Sans"/>
                <a:sym typeface="Open Sans"/>
              </a:rPr>
              <a:t>For your first run, we suggest you implement a </a:t>
            </a:r>
            <a:r>
              <a:rPr lang="en-US" sz="900" dirty="0" err="1">
                <a:solidFill>
                  <a:srgbClr val="58595B"/>
                </a:solidFill>
                <a:latin typeface="Open Sans"/>
                <a:ea typeface="Open Sans"/>
                <a:cs typeface="Open Sans"/>
                <a:sym typeface="Open Sans"/>
              </a:rPr>
              <a:t>Workstream</a:t>
            </a:r>
            <a:r>
              <a:rPr lang="en-US" sz="900" dirty="0">
                <a:solidFill>
                  <a:srgbClr val="58595B"/>
                </a:solidFill>
                <a:latin typeface="Open Sans"/>
                <a:ea typeface="Open Sans"/>
                <a:cs typeface="Open Sans"/>
                <a:sym typeface="Open Sans"/>
              </a:rPr>
              <a:t> Collaboration tool: Slack, Microsoft Teams, </a:t>
            </a:r>
            <a:r>
              <a:rPr lang="en-US" sz="900" dirty="0" err="1">
                <a:solidFill>
                  <a:srgbClr val="58595B"/>
                </a:solidFill>
                <a:latin typeface="Open Sans"/>
                <a:ea typeface="Open Sans"/>
                <a:cs typeface="Open Sans"/>
                <a:sym typeface="Open Sans"/>
              </a:rPr>
              <a:t>Webex</a:t>
            </a:r>
            <a:r>
              <a:rPr lang="en-US" sz="900" dirty="0">
                <a:solidFill>
                  <a:srgbClr val="58595B"/>
                </a:solidFill>
                <a:latin typeface="Open Sans"/>
                <a:ea typeface="Open Sans"/>
                <a:cs typeface="Open Sans"/>
                <a:sym typeface="Open Sans"/>
              </a:rPr>
              <a:t> Teams, Yammer, etc.</a:t>
            </a:r>
            <a:endParaRPr sz="9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sz="10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lang="en-US" sz="10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sz="1000" dirty="0">
              <a:solidFill>
                <a:srgbClr val="58595B"/>
              </a:solidFill>
              <a:latin typeface="Open Sans"/>
              <a:ea typeface="Open Sans"/>
              <a:cs typeface="Open Sans"/>
              <a:sym typeface="Open Sans"/>
            </a:endParaRPr>
          </a:p>
          <a:p>
            <a:pPr marL="228600" lvl="0" indent="-228600" rtl="0">
              <a:spcAft>
                <a:spcPts val="900"/>
              </a:spcAft>
              <a:buClr>
                <a:srgbClr val="2C3A72"/>
              </a:buClr>
              <a:buSzPct val="95000"/>
              <a:buFont typeface="+mj-lt"/>
              <a:buAutoNum type="arabicPeriod" startAt="6"/>
            </a:pPr>
            <a:r>
              <a:rPr lang="en-US" sz="1000" b="1" dirty="0">
                <a:solidFill>
                  <a:srgbClr val="2C3A72"/>
                </a:solidFill>
                <a:latin typeface="Open Sans"/>
                <a:ea typeface="Open Sans"/>
                <a:cs typeface="Open Sans"/>
                <a:sym typeface="Open Sans"/>
              </a:rPr>
              <a:t>Socialize your pilot idea with departments and people who will be affected. </a:t>
            </a:r>
            <a:r>
              <a:rPr lang="en-US" sz="900" dirty="0">
                <a:solidFill>
                  <a:srgbClr val="58595B"/>
                </a:solidFill>
                <a:latin typeface="Open Sans"/>
                <a:ea typeface="Open Sans"/>
                <a:cs typeface="Open Sans"/>
                <a:sym typeface="Open Sans"/>
              </a:rPr>
              <a:t>The list could include IT, InfoSec, compliance, the pilot team’s directors and managers, and others. Set out guardrails for your pilot so its success isn’t undermined from the outset. Identify who in IT and </a:t>
            </a:r>
            <a:r>
              <a:rPr lang="en-US" sz="900" dirty="0" err="1">
                <a:solidFill>
                  <a:srgbClr val="58595B"/>
                </a:solidFill>
                <a:latin typeface="Open Sans"/>
                <a:ea typeface="Open Sans"/>
                <a:cs typeface="Open Sans"/>
                <a:sym typeface="Open Sans"/>
              </a:rPr>
              <a:t>infoSec</a:t>
            </a:r>
            <a:r>
              <a:rPr lang="en-US" sz="900" dirty="0">
                <a:solidFill>
                  <a:srgbClr val="58595B"/>
                </a:solidFill>
                <a:latin typeface="Open Sans"/>
                <a:ea typeface="Open Sans"/>
                <a:cs typeface="Open Sans"/>
                <a:sym typeface="Open Sans"/>
              </a:rPr>
              <a:t> can assist. </a:t>
            </a:r>
            <a:endParaRPr sz="9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sz="9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endParaRPr sz="900" dirty="0">
              <a:solidFill>
                <a:srgbClr val="58595B"/>
              </a:solidFill>
              <a:latin typeface="Open Sans"/>
              <a:ea typeface="Open Sans"/>
              <a:cs typeface="Open Sans"/>
              <a:sym typeface="Open Sans"/>
            </a:endParaRPr>
          </a:p>
          <a:p>
            <a:pPr marL="228600" lvl="0" indent="-228600" rtl="0">
              <a:spcAft>
                <a:spcPts val="600"/>
              </a:spcAft>
              <a:buClr>
                <a:srgbClr val="2C3A72"/>
              </a:buClr>
              <a:buSzPct val="95000"/>
              <a:buFont typeface="+mj-lt"/>
              <a:buAutoNum type="arabicPeriod" startAt="6"/>
            </a:pPr>
            <a:r>
              <a:rPr lang="en-US" sz="1000" b="1" dirty="0">
                <a:solidFill>
                  <a:srgbClr val="2C3A72"/>
                </a:solidFill>
                <a:latin typeface="Open Sans"/>
                <a:ea typeface="Open Sans"/>
                <a:cs typeface="Open Sans"/>
                <a:sym typeface="Open Sans"/>
              </a:rPr>
              <a:t>Design your experiment carefully, especially your pass-fail criteria. </a:t>
            </a:r>
            <a:r>
              <a:rPr lang="en-US" sz="900" b="1" dirty="0">
                <a:solidFill>
                  <a:srgbClr val="2C3A72"/>
                </a:solidFill>
                <a:latin typeface="Open Sans"/>
                <a:ea typeface="Open Sans"/>
                <a:cs typeface="Open Sans"/>
                <a:sym typeface="Open Sans"/>
              </a:rPr>
              <a:t> </a:t>
            </a:r>
            <a:r>
              <a:rPr lang="en-US" sz="900" dirty="0">
                <a:solidFill>
                  <a:srgbClr val="58595B"/>
                </a:solidFill>
                <a:latin typeface="Open Sans"/>
                <a:ea typeface="Open Sans"/>
                <a:cs typeface="Open Sans"/>
                <a:sym typeface="Open Sans"/>
              </a:rPr>
              <a:t>Download and use the </a:t>
            </a:r>
            <a:r>
              <a:rPr lang="en-US" sz="900" dirty="0" err="1">
                <a:solidFill>
                  <a:srgbClr val="58595B"/>
                </a:solidFill>
                <a:latin typeface="Open Sans"/>
                <a:ea typeface="Open Sans"/>
                <a:cs typeface="Open Sans"/>
                <a:sym typeface="Open Sans"/>
              </a:rPr>
              <a:t>ExO</a:t>
            </a:r>
            <a:r>
              <a:rPr lang="en-US" sz="900" dirty="0">
                <a:solidFill>
                  <a:srgbClr val="58595B"/>
                </a:solidFill>
                <a:latin typeface="Open Sans"/>
                <a:ea typeface="Open Sans"/>
                <a:cs typeface="Open Sans"/>
                <a:sym typeface="Open Sans"/>
              </a:rPr>
              <a:t> Experimentation Tool: </a:t>
            </a:r>
            <a:r>
              <a:rPr lang="en-US" sz="900" u="sng" dirty="0">
                <a:solidFill>
                  <a:schemeClr val="hlink"/>
                </a:solidFill>
                <a:latin typeface="Open Sans"/>
                <a:ea typeface="Open Sans"/>
                <a:cs typeface="Open Sans"/>
                <a:sym typeface="Open Sans"/>
                <a:hlinkClick r:id="rId5"/>
              </a:rPr>
              <a:t>blog.growthinstitute.com/exo/experimentation</a:t>
            </a:r>
            <a:r>
              <a:rPr lang="en-US" sz="900" dirty="0">
                <a:solidFill>
                  <a:srgbClr val="58595B"/>
                </a:solidFill>
                <a:latin typeface="Open Sans"/>
                <a:ea typeface="Open Sans"/>
                <a:cs typeface="Open Sans"/>
                <a:sym typeface="Open Sans"/>
              </a:rPr>
              <a:t>.</a:t>
            </a:r>
            <a:endParaRPr sz="900" i="1" dirty="0">
              <a:solidFill>
                <a:srgbClr val="2C3A72"/>
              </a:solidFill>
              <a:latin typeface="Open Sans"/>
              <a:ea typeface="Open Sans"/>
              <a:cs typeface="Open Sans"/>
              <a:sym typeface="Open Sans"/>
            </a:endParaRPr>
          </a:p>
        </p:txBody>
      </p:sp>
      <p:sp>
        <p:nvSpPr>
          <p:cNvPr id="148" name="Google Shape;148;p22"/>
          <p:cNvSpPr txBox="1"/>
          <p:nvPr/>
        </p:nvSpPr>
        <p:spPr>
          <a:xfrm>
            <a:off x="685800" y="532366"/>
            <a:ext cx="50646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a:solidFill>
                  <a:srgbClr val="2C3A72"/>
                </a:solidFill>
                <a:latin typeface="Open Sans"/>
                <a:ea typeface="Open Sans"/>
                <a:cs typeface="Open Sans"/>
                <a:sym typeface="Open Sans"/>
              </a:rPr>
              <a:t>Social Technologies - Plan Your First Pilot Project</a:t>
            </a:r>
            <a:endParaRPr>
              <a:solidFill>
                <a:srgbClr val="2C3A72"/>
              </a:solidFill>
            </a:endParaRPr>
          </a:p>
        </p:txBody>
      </p:sp>
      <p:sp>
        <p:nvSpPr>
          <p:cNvPr id="150" name="Google Shape;150;p22"/>
          <p:cNvSpPr txBox="1"/>
          <p:nvPr/>
        </p:nvSpPr>
        <p:spPr>
          <a:xfrm>
            <a:off x="1395371" y="7400217"/>
            <a:ext cx="8168100" cy="258600"/>
          </a:xfrm>
          <a:prstGeom prst="rect">
            <a:avLst/>
          </a:prstGeom>
          <a:noFill/>
          <a:ln>
            <a:noFill/>
          </a:ln>
        </p:spPr>
        <p:txBody>
          <a:bodyPr spcFirstLastPara="1" wrap="square" lIns="0" tIns="0" rIns="0" bIns="0" anchor="t" anchorCtr="0">
            <a:noAutofit/>
          </a:bodyPr>
          <a:lstStyle/>
          <a:p>
            <a:pPr marL="0" lvl="0" indent="0" rtl="0">
              <a:lnSpc>
                <a:spcPct val="114285"/>
              </a:lnSpc>
              <a:spcBef>
                <a:spcPts val="0"/>
              </a:spcBef>
              <a:spcAft>
                <a:spcPts val="0"/>
              </a:spcAft>
              <a:buClr>
                <a:srgbClr val="000000"/>
              </a:buClr>
              <a:buSzPts val="700"/>
              <a:buFont typeface="Arial"/>
              <a:buNone/>
            </a:pPr>
            <a:r>
              <a:rPr lang="en-US" sz="700" dirty="0">
                <a:solidFill>
                  <a:srgbClr val="58595B"/>
                </a:solidFill>
                <a:latin typeface="Open Sans"/>
                <a:ea typeface="Open Sans"/>
                <a:cs typeface="Open Sans"/>
                <a:sym typeface="Open Sans"/>
              </a:rPr>
              <a:t>Work licensed under Creative Commons Attribution-</a:t>
            </a:r>
            <a:r>
              <a:rPr lang="en-US" sz="700" dirty="0" err="1">
                <a:solidFill>
                  <a:srgbClr val="58595B"/>
                </a:solidFill>
                <a:latin typeface="Open Sans"/>
                <a:ea typeface="Open Sans"/>
                <a:cs typeface="Open Sans"/>
                <a:sym typeface="Open Sans"/>
              </a:rPr>
              <a:t>NoDerivatives</a:t>
            </a:r>
            <a:r>
              <a:rPr lang="en-US" sz="700" dirty="0">
                <a:solidFill>
                  <a:srgbClr val="58595B"/>
                </a:solidFill>
                <a:latin typeface="Open Sans"/>
                <a:ea typeface="Open Sans"/>
                <a:cs typeface="Open Sans"/>
                <a:sym typeface="Open Sans"/>
              </a:rPr>
              <a:t> 4.0 International License. By Growth Institute Inc. For a copy of this license, http://</a:t>
            </a:r>
            <a:r>
              <a:rPr lang="en-US" sz="700" dirty="0" err="1">
                <a:solidFill>
                  <a:srgbClr val="58595B"/>
                </a:solidFill>
                <a:latin typeface="Open Sans"/>
                <a:ea typeface="Open Sans"/>
                <a:cs typeface="Open Sans"/>
                <a:sym typeface="Open Sans"/>
              </a:rPr>
              <a:t>creativecommons.org</a:t>
            </a:r>
            <a:r>
              <a:rPr lang="en-US" sz="700" dirty="0">
                <a:solidFill>
                  <a:srgbClr val="58595B"/>
                </a:solidFill>
                <a:latin typeface="Open Sans"/>
                <a:ea typeface="Open Sans"/>
                <a:cs typeface="Open Sans"/>
                <a:sym typeface="Open Sans"/>
              </a:rPr>
              <a:t>/licenses/by-</a:t>
            </a:r>
            <a:r>
              <a:rPr lang="en-US" sz="700" dirty="0" err="1">
                <a:solidFill>
                  <a:srgbClr val="58595B"/>
                </a:solidFill>
                <a:latin typeface="Open Sans"/>
                <a:ea typeface="Open Sans"/>
                <a:cs typeface="Open Sans"/>
                <a:sym typeface="Open Sans"/>
              </a:rPr>
              <a:t>nd</a:t>
            </a:r>
            <a:r>
              <a:rPr lang="en-US" sz="700" dirty="0">
                <a:solidFill>
                  <a:srgbClr val="58595B"/>
                </a:solidFill>
                <a:latin typeface="Open Sans"/>
                <a:ea typeface="Open Sans"/>
                <a:cs typeface="Open Sans"/>
                <a:sym typeface="Open Sans"/>
              </a:rPr>
              <a:t>/4.0/ </a:t>
            </a:r>
            <a:br>
              <a:rPr lang="en-US" sz="700" dirty="0">
                <a:solidFill>
                  <a:srgbClr val="58595B"/>
                </a:solidFill>
                <a:latin typeface="Open Sans"/>
                <a:ea typeface="Open Sans"/>
                <a:cs typeface="Open Sans"/>
                <a:sym typeface="Open Sans"/>
              </a:rPr>
            </a:br>
            <a:r>
              <a:rPr lang="en-US" sz="700" dirty="0">
                <a:solidFill>
                  <a:srgbClr val="58595B"/>
                </a:solidFill>
                <a:latin typeface="Open Sans"/>
                <a:ea typeface="Open Sans"/>
                <a:cs typeface="Open Sans"/>
                <a:sym typeface="Open Sans"/>
              </a:rPr>
              <a:t>Rev 1.0 2018-08-17  </a:t>
            </a:r>
            <a:r>
              <a:rPr lang="en-US" sz="700" b="1" dirty="0">
                <a:solidFill>
                  <a:srgbClr val="2C3A72"/>
                </a:solidFill>
                <a:latin typeface="Open Sans"/>
                <a:ea typeface="Open Sans"/>
                <a:cs typeface="Open Sans"/>
                <a:sym typeface="Open Sans"/>
              </a:rPr>
              <a:t>TO LEARN HOW TO USE THIS TOOL, VISIT </a:t>
            </a:r>
            <a:r>
              <a:rPr lang="en-US" sz="700" b="1" dirty="0" err="1">
                <a:solidFill>
                  <a:srgbClr val="2C3A72"/>
                </a:solidFill>
                <a:latin typeface="Open Sans"/>
                <a:ea typeface="Open Sans"/>
                <a:cs typeface="Open Sans"/>
                <a:sym typeface="Open Sans"/>
              </a:rPr>
              <a:t>www.growthinstitute.com</a:t>
            </a:r>
            <a:r>
              <a:rPr lang="en-US" sz="700" b="1" dirty="0">
                <a:solidFill>
                  <a:srgbClr val="2C3A72"/>
                </a:solidFill>
                <a:latin typeface="Open Sans"/>
                <a:ea typeface="Open Sans"/>
                <a:cs typeface="Open Sans"/>
                <a:sym typeface="Open Sans"/>
              </a:rPr>
              <a:t>/</a:t>
            </a:r>
            <a:r>
              <a:rPr lang="en-US" sz="700" b="1" dirty="0" err="1">
                <a:solidFill>
                  <a:srgbClr val="2C3A72"/>
                </a:solidFill>
                <a:latin typeface="Open Sans"/>
                <a:ea typeface="Open Sans"/>
                <a:cs typeface="Open Sans"/>
                <a:sym typeface="Open Sans"/>
              </a:rPr>
              <a:t>exo</a:t>
            </a:r>
            <a:r>
              <a:rPr lang="en-US" sz="700" b="1" dirty="0">
                <a:solidFill>
                  <a:srgbClr val="2C3A72"/>
                </a:solidFill>
                <a:latin typeface="Open Sans"/>
                <a:ea typeface="Open Sans"/>
                <a:cs typeface="Open Sans"/>
                <a:sym typeface="Open Sans"/>
              </a:rPr>
              <a:t> </a:t>
            </a:r>
            <a:endParaRPr sz="700" dirty="0">
              <a:solidFill>
                <a:srgbClr val="58595B"/>
              </a:solidFill>
              <a:latin typeface="Open Sans"/>
              <a:ea typeface="Open Sans"/>
              <a:cs typeface="Open Sans"/>
              <a:sym typeface="Open Sans"/>
            </a:endParaRPr>
          </a:p>
        </p:txBody>
      </p:sp>
      <p:cxnSp>
        <p:nvCxnSpPr>
          <p:cNvPr id="151" name="Google Shape;151;p22"/>
          <p:cNvCxnSpPr/>
          <p:nvPr/>
        </p:nvCxnSpPr>
        <p:spPr>
          <a:xfrm>
            <a:off x="5029200" y="1197260"/>
            <a:ext cx="0" cy="6060900"/>
          </a:xfrm>
          <a:prstGeom prst="straightConnector1">
            <a:avLst/>
          </a:prstGeom>
          <a:noFill/>
          <a:ln w="9525" cap="flat" cmpd="sng">
            <a:solidFill>
              <a:srgbClr val="2C3A72"/>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7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1362</Words>
  <Application>Microsoft Macintosh PowerPoint</Application>
  <PresentationFormat>Custom</PresentationFormat>
  <Paragraphs>85</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Open Sans</vt:lpstr>
      <vt:lpstr>Calibri</vt:lpstr>
      <vt:lpstr>Office Theme</vt:lpstr>
      <vt:lpstr>Office Theme</vt:lpstr>
      <vt:lpstr>PowerPoint Presentation</vt:lpstr>
      <vt:lpstr>PowerPoint Presentation</vt:lpstr>
      <vt:lpstr>PowerPoint Presentation</vt:lpstr>
    </vt:vector>
  </TitlesOfParts>
  <Manager/>
  <Company>Gazelles Growth Institute growthinstitute.com</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GGI ExO Tools - Social Technologies</dc:title>
  <dc:subject>Exponential Attributes</dc:subject>
  <dc:creator>Ann and Gary Ralston, ralstonconsulting.com</dc:creator>
  <cp:keywords/>
  <dc:description>Gazelles Growth Institute - ExO Tools Social Technologies
Form created/curated for Gazelles Growth Institute (growthinstitute.com) by Ann and Gary Ralston (ralstonconsulting.com)
TO LEARN HOW TO USE THIS TOOL, VISIT www.growthinstitute.com/exo
Thanks to our contributors: 
Alex Faust
Andrea Argomedo-Halliday
Ann Ralston
Gary Ralston
Kent Langley
Kevin Allen
Péter Kristóf
Rolf Clausen
License:
Work licensed under Creative Commons Attribution-NoDerivatives 4.0 International License. By Growth Institute Inc. For a copy of this license, http://creativecommons.org/licenses/by-nd/4.0/ 
Rev 1.0 2018-08-17   
Repositories:
	•	GITHUB - https://github.com/exofoundation/ExO-Tool-Kit/releases
	•	GGI Internal Archives
	•	https://info.growthinstitute.com/lsocial-tool
	•	NEW ExOLever</dc:description>
  <cp:lastModifiedBy>Gary Ralston</cp:lastModifiedBy>
  <cp:revision>29</cp:revision>
  <dcterms:modified xsi:type="dcterms:W3CDTF">2018-08-18T01:29:51Z</dcterms:modified>
  <cp:category/>
</cp:coreProperties>
</file>