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5"/>
  </p:notesMasterIdLst>
  <p:sldIdLst>
    <p:sldId id="257" r:id="rId2"/>
    <p:sldId id="258" r:id="rId3"/>
    <p:sldId id="259" r:id="rId4"/>
  </p:sldIdLst>
  <p:sldSz cx="10058400" cy="77724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448">
          <p15:clr>
            <a:srgbClr val="A4A3A4"/>
          </p15:clr>
        </p15:guide>
        <p15:guide id="2" pos="31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D266E"/>
    <a:srgbClr val="000000"/>
    <a:srgbClr val="BE1E2D"/>
    <a:srgbClr val="30739F"/>
    <a:srgbClr val="942A7A"/>
    <a:srgbClr val="39C3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40E23CD-9EA9-4AEF-8C6B-EDA270C28ED2}">
  <a:tblStyle styleId="{840E23CD-9EA9-4AEF-8C6B-EDA270C28ED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010" autoAdjust="0"/>
    <p:restoredTop sz="86359" autoAdjust="0"/>
  </p:normalViewPr>
  <p:slideViewPr>
    <p:cSldViewPr snapToGrid="0">
      <p:cViewPr varScale="1">
        <p:scale>
          <a:sx n="119" d="100"/>
          <a:sy n="119" d="100"/>
        </p:scale>
        <p:origin x="200" y="528"/>
      </p:cViewPr>
      <p:guideLst>
        <p:guide orient="horz" pos="2448"/>
        <p:guide pos="31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130" d="100"/>
          <a:sy n="130" d="100"/>
        </p:scale>
        <p:origin x="5400"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86692936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r>
              <a:rPr lang="en-US"/>
              <a:t>Staff on Demand and Externalities</a:t>
            </a:r>
            <a:endParaRPr/>
          </a:p>
          <a:p>
            <a:pPr marL="0" lvl="0" indent="0">
              <a:spcBef>
                <a:spcPts val="0"/>
              </a:spcBef>
              <a:spcAft>
                <a:spcPts val="0"/>
              </a:spcAft>
              <a:buNone/>
            </a:pPr>
            <a:endParaRPr/>
          </a:p>
          <a:p>
            <a:pPr marL="0" lvl="0" indent="0">
              <a:spcBef>
                <a:spcPts val="0"/>
              </a:spcBef>
              <a:spcAft>
                <a:spcPts val="0"/>
              </a:spcAft>
              <a:buNone/>
            </a:pPr>
            <a:r>
              <a:rPr lang="en-US"/>
              <a:t>Treat Staff on Demand fairly or risk eroding your brand.</a:t>
            </a:r>
            <a:endParaRPr/>
          </a:p>
          <a:p>
            <a:pPr marL="0" lvl="0" indent="0">
              <a:spcBef>
                <a:spcPts val="0"/>
              </a:spcBef>
              <a:spcAft>
                <a:spcPts val="0"/>
              </a:spcAft>
              <a:buNone/>
            </a:pPr>
            <a:r>
              <a:rPr lang="en-US"/>
              <a:t>Avoiding paying benefits to ‘independent contractors’? Beware negative impact on brand</a:t>
            </a:r>
            <a:endParaRPr/>
          </a:p>
          <a:p>
            <a:pPr marL="0" lvl="0" indent="0">
              <a:spcBef>
                <a:spcPts val="0"/>
              </a:spcBef>
              <a:spcAft>
                <a:spcPts val="0"/>
              </a:spcAft>
              <a:buNone/>
            </a:pPr>
            <a:endParaRPr/>
          </a:p>
          <a:p>
            <a:pPr marL="0" lvl="0" indent="0">
              <a:spcBef>
                <a:spcPts val="0"/>
              </a:spcBef>
              <a:spcAft>
                <a:spcPts val="0"/>
              </a:spcAft>
              <a:buNone/>
            </a:pPr>
            <a:r>
              <a:rPr lang="en-US"/>
              <a:t>https://www.cio.com/article/3030989/outsourcing/the-top-10-it-outsourcing-service-providers-of-the-year.html</a:t>
            </a:r>
            <a:endParaRPr/>
          </a:p>
          <a:p>
            <a:pPr marL="0" lvl="0" indent="0">
              <a:spcBef>
                <a:spcPts val="0"/>
              </a:spcBef>
              <a:spcAft>
                <a:spcPts val="0"/>
              </a:spcAft>
              <a:buNone/>
            </a:pPr>
            <a:endParaRPr/>
          </a:p>
          <a:p>
            <a:pPr marL="0" lvl="0" indent="0">
              <a:spcBef>
                <a:spcPts val="0"/>
              </a:spcBef>
              <a:spcAft>
                <a:spcPts val="0"/>
              </a:spcAft>
              <a:buNone/>
            </a:pPr>
            <a:r>
              <a:rPr lang="en-US"/>
              <a:t>From Exponential Transformation (DRAFT) Page 43</a:t>
            </a:r>
            <a:endParaRPr/>
          </a:p>
          <a:p>
            <a:pPr marL="0" lvl="0" indent="0">
              <a:spcBef>
                <a:spcPts val="0"/>
              </a:spcBef>
              <a:spcAft>
                <a:spcPts val="0"/>
              </a:spcAft>
              <a:buNone/>
            </a:pPr>
            <a:endParaRPr/>
          </a:p>
          <a:p>
            <a:pPr marL="0" lvl="0" indent="0" rtl="0">
              <a:spcBef>
                <a:spcPts val="0"/>
              </a:spcBef>
              <a:spcAft>
                <a:spcPts val="0"/>
              </a:spcAft>
              <a:buClr>
                <a:schemeClr val="dk1"/>
              </a:buClr>
              <a:buSzPts val="1100"/>
              <a:buFont typeface="Arial"/>
              <a:buNone/>
            </a:pPr>
            <a:r>
              <a:rPr lang="en-US">
                <a:solidFill>
                  <a:schemeClr val="dk1"/>
                </a:solidFill>
              </a:rPr>
              <a:t>HOW TO IMPLEMENT</a:t>
            </a:r>
            <a:endParaRPr>
              <a:solidFill>
                <a:schemeClr val="dk1"/>
              </a:solidFill>
            </a:endParaRPr>
          </a:p>
          <a:p>
            <a:pPr marL="0" lvl="0" indent="0">
              <a:spcBef>
                <a:spcPts val="1000"/>
              </a:spcBef>
              <a:spcAft>
                <a:spcPts val="0"/>
              </a:spcAft>
              <a:buClr>
                <a:schemeClr val="dk1"/>
              </a:buClr>
              <a:buSzPts val="1100"/>
              <a:buFont typeface="Arial"/>
              <a:buNone/>
            </a:pPr>
            <a:r>
              <a:rPr lang="en-US">
                <a:solidFill>
                  <a:schemeClr val="dk1"/>
                </a:solidFill>
              </a:rPr>
              <a:t>Developing a staff-on-demand workforce, as with the other ExO Attributes, happens through iteration of the basic steps.</a:t>
            </a:r>
            <a:endParaRPr>
              <a:solidFill>
                <a:schemeClr val="dk1"/>
              </a:solidFill>
            </a:endParaRPr>
          </a:p>
          <a:p>
            <a:pPr marL="0" lvl="0" indent="0">
              <a:spcBef>
                <a:spcPts val="0"/>
              </a:spcBef>
              <a:spcAft>
                <a:spcPts val="0"/>
              </a:spcAft>
              <a:buClr>
                <a:schemeClr val="dk1"/>
              </a:buClr>
              <a:buSzPts val="1100"/>
              <a:buFont typeface="Arial"/>
              <a:buNone/>
            </a:pPr>
            <a:endParaRPr>
              <a:solidFill>
                <a:schemeClr val="dk1"/>
              </a:solidFill>
            </a:endParaRPr>
          </a:p>
          <a:p>
            <a:pPr marL="0" lvl="0" indent="0">
              <a:spcBef>
                <a:spcPts val="0"/>
              </a:spcBef>
              <a:spcAft>
                <a:spcPts val="0"/>
              </a:spcAft>
              <a:buClr>
                <a:schemeClr val="dk1"/>
              </a:buClr>
              <a:buSzPts val="1100"/>
              <a:buFont typeface="Arial"/>
              <a:buNone/>
            </a:pPr>
            <a:r>
              <a:rPr lang="en-US">
                <a:solidFill>
                  <a:schemeClr val="dk1"/>
                </a:solidFill>
              </a:rPr>
              <a:t>CREATE CLEAR TASK SPECIFICATIONS</a:t>
            </a:r>
            <a:endParaRPr>
              <a:solidFill>
                <a:schemeClr val="dk1"/>
              </a:solidFill>
            </a:endParaRPr>
          </a:p>
          <a:p>
            <a:pPr marL="0" lvl="0" indent="0">
              <a:spcBef>
                <a:spcPts val="0"/>
              </a:spcBef>
              <a:spcAft>
                <a:spcPts val="0"/>
              </a:spcAft>
              <a:buClr>
                <a:schemeClr val="dk1"/>
              </a:buClr>
              <a:buSzPts val="1100"/>
              <a:buFont typeface="Arial"/>
              <a:buNone/>
            </a:pPr>
            <a:r>
              <a:rPr lang="en-US">
                <a:solidFill>
                  <a:schemeClr val="dk1"/>
                </a:solidFill>
              </a:rPr>
              <a:t>Knowing and being able to clearly communicate what you are asking of your staff on demand is essential. Clear specifications allow a shared understanding of what the task is, when it has been completed, and when and how it will be compensated for.</a:t>
            </a:r>
            <a:endParaRPr>
              <a:solidFill>
                <a:schemeClr val="dk1"/>
              </a:solidFill>
            </a:endParaRPr>
          </a:p>
          <a:p>
            <a:pPr marL="0" lvl="0" indent="0">
              <a:spcBef>
                <a:spcPts val="0"/>
              </a:spcBef>
              <a:spcAft>
                <a:spcPts val="0"/>
              </a:spcAft>
              <a:buClr>
                <a:schemeClr val="dk1"/>
              </a:buClr>
              <a:buSzPts val="1100"/>
              <a:buFont typeface="Arial"/>
              <a:buNone/>
            </a:pPr>
            <a:endParaRPr>
              <a:solidFill>
                <a:schemeClr val="dk1"/>
              </a:solidFill>
            </a:endParaRPr>
          </a:p>
          <a:p>
            <a:pPr marL="0" lvl="0" indent="0">
              <a:spcBef>
                <a:spcPts val="0"/>
              </a:spcBef>
              <a:spcAft>
                <a:spcPts val="0"/>
              </a:spcAft>
              <a:buClr>
                <a:schemeClr val="dk1"/>
              </a:buClr>
              <a:buSzPts val="1100"/>
              <a:buFont typeface="Arial"/>
              <a:buNone/>
            </a:pPr>
            <a:r>
              <a:rPr lang="en-US">
                <a:solidFill>
                  <a:schemeClr val="dk1"/>
                </a:solidFill>
              </a:rPr>
              <a:t>USE THE MTP TO RECRUIT THE BEST PEOPLE</a:t>
            </a:r>
            <a:endParaRPr>
              <a:solidFill>
                <a:schemeClr val="dk1"/>
              </a:solidFill>
            </a:endParaRPr>
          </a:p>
          <a:p>
            <a:pPr marL="0" lvl="0" indent="0">
              <a:spcBef>
                <a:spcPts val="0"/>
              </a:spcBef>
              <a:spcAft>
                <a:spcPts val="0"/>
              </a:spcAft>
              <a:buClr>
                <a:schemeClr val="dk1"/>
              </a:buClr>
              <a:buSzPts val="1100"/>
              <a:buFont typeface="Arial"/>
              <a:buNone/>
            </a:pPr>
            <a:r>
              <a:rPr lang="en-US">
                <a:solidFill>
                  <a:schemeClr val="dk1"/>
                </a:solidFill>
              </a:rPr>
              <a:t>In the early stages, you'll use manual processes to reach out to existing workforces. Your objective is to communicate the MTP and assemble an initial group of individuals whose passion is aligned with your purpose. Start by leveraging external and temporary workforces to fill gaps in expertise and availability.</a:t>
            </a:r>
            <a:endParaRPr>
              <a:solidFill>
                <a:schemeClr val="dk1"/>
              </a:solidFill>
            </a:endParaRPr>
          </a:p>
          <a:p>
            <a:pPr marL="0" lvl="0" indent="0">
              <a:spcBef>
                <a:spcPts val="0"/>
              </a:spcBef>
              <a:spcAft>
                <a:spcPts val="0"/>
              </a:spcAft>
              <a:buClr>
                <a:schemeClr val="dk1"/>
              </a:buClr>
              <a:buSzPts val="1100"/>
              <a:buFont typeface="Arial"/>
              <a:buNone/>
            </a:pPr>
            <a:endParaRPr>
              <a:solidFill>
                <a:schemeClr val="dk1"/>
              </a:solidFill>
            </a:endParaRPr>
          </a:p>
          <a:p>
            <a:pPr marL="0" lvl="0" indent="0">
              <a:spcBef>
                <a:spcPts val="0"/>
              </a:spcBef>
              <a:spcAft>
                <a:spcPts val="0"/>
              </a:spcAft>
              <a:buClr>
                <a:schemeClr val="dk1"/>
              </a:buClr>
              <a:buSzPts val="1100"/>
              <a:buFont typeface="Arial"/>
              <a:buNone/>
            </a:pPr>
            <a:r>
              <a:rPr lang="en-US">
                <a:solidFill>
                  <a:schemeClr val="dk1"/>
                </a:solidFill>
              </a:rPr>
              <a:t>DEVELOP RELATIONSHIPS</a:t>
            </a:r>
            <a:endParaRPr>
              <a:solidFill>
                <a:schemeClr val="dk1"/>
              </a:solidFill>
            </a:endParaRPr>
          </a:p>
          <a:p>
            <a:pPr marL="0" lvl="0" indent="0">
              <a:spcBef>
                <a:spcPts val="0"/>
              </a:spcBef>
              <a:spcAft>
                <a:spcPts val="0"/>
              </a:spcAft>
              <a:buClr>
                <a:schemeClr val="dk1"/>
              </a:buClr>
              <a:buSzPts val="1100"/>
              <a:buFont typeface="Arial"/>
              <a:buNone/>
            </a:pPr>
            <a:r>
              <a:rPr lang="en-US">
                <a:solidFill>
                  <a:schemeClr val="dk1"/>
                </a:solidFill>
              </a:rPr>
              <a:t>Early stages of building a staff-on -demand workforce require more personal attention as you develop your understanding of needs and preferences- -starting with trial groups. Identity and build relationships with the strongest members (you'll find they will often come to you) to gain valuable insights into further building your workforce.</a:t>
            </a:r>
            <a:endParaRPr>
              <a:solidFill>
                <a:schemeClr val="dk1"/>
              </a:solidFill>
            </a:endParaRPr>
          </a:p>
          <a:p>
            <a:pPr marL="0" lvl="0" indent="0">
              <a:spcBef>
                <a:spcPts val="0"/>
              </a:spcBef>
              <a:spcAft>
                <a:spcPts val="0"/>
              </a:spcAft>
              <a:buClr>
                <a:schemeClr val="dk1"/>
              </a:buClr>
              <a:buSzPts val="1100"/>
              <a:buFont typeface="Arial"/>
              <a:buNone/>
            </a:pPr>
            <a:endParaRPr>
              <a:solidFill>
                <a:schemeClr val="dk1"/>
              </a:solidFill>
            </a:endParaRPr>
          </a:p>
          <a:p>
            <a:pPr marL="0" lvl="0" indent="0">
              <a:spcBef>
                <a:spcPts val="0"/>
              </a:spcBef>
              <a:spcAft>
                <a:spcPts val="0"/>
              </a:spcAft>
              <a:buClr>
                <a:schemeClr val="dk1"/>
              </a:buClr>
              <a:buSzPts val="1100"/>
              <a:buFont typeface="Arial"/>
              <a:buNone/>
            </a:pPr>
            <a:r>
              <a:rPr lang="en-US">
                <a:solidFill>
                  <a:schemeClr val="dk1"/>
                </a:solidFill>
              </a:rPr>
              <a:t>CREATE AN INTERFACE TO AUTOMATE STAFF-ON-DEMAND ENGAGEMENT</a:t>
            </a:r>
            <a:endParaRPr>
              <a:solidFill>
                <a:schemeClr val="dk1"/>
              </a:solidFill>
            </a:endParaRPr>
          </a:p>
          <a:p>
            <a:pPr marL="0" lvl="0" indent="0">
              <a:spcBef>
                <a:spcPts val="0"/>
              </a:spcBef>
              <a:spcAft>
                <a:spcPts val="0"/>
              </a:spcAft>
              <a:buClr>
                <a:schemeClr val="dk1"/>
              </a:buClr>
              <a:buSzPts val="1100"/>
              <a:buFont typeface="Arial"/>
              <a:buNone/>
            </a:pPr>
            <a:r>
              <a:rPr lang="en-US">
                <a:solidFill>
                  <a:schemeClr val="dk1"/>
                </a:solidFill>
              </a:rPr>
              <a:t>Effectively managing your workforce -- and the key to being able to scale it-- requires the use of an interface to automate your engagement. Your interface should allow you to both collect and disseminate all the information related to the working relationship. Test the usability of your interface with your early members to improve it.</a:t>
            </a:r>
            <a:endParaRPr>
              <a:solidFill>
                <a:schemeClr val="dk1"/>
              </a:solidFill>
            </a:endParaRPr>
          </a:p>
          <a:p>
            <a:pPr marL="0" lvl="0" indent="0">
              <a:spcBef>
                <a:spcPts val="0"/>
              </a:spcBef>
              <a:spcAft>
                <a:spcPts val="0"/>
              </a:spcAft>
              <a:buClr>
                <a:schemeClr val="dk1"/>
              </a:buClr>
              <a:buSzPts val="1100"/>
              <a:buFont typeface="Arial"/>
              <a:buNone/>
            </a:pPr>
            <a:endParaRPr>
              <a:solidFill>
                <a:schemeClr val="dk1"/>
              </a:solidFill>
            </a:endParaRPr>
          </a:p>
          <a:p>
            <a:pPr marL="0" lvl="0" indent="0">
              <a:spcBef>
                <a:spcPts val="0"/>
              </a:spcBef>
              <a:spcAft>
                <a:spcPts val="0"/>
              </a:spcAft>
              <a:buClr>
                <a:schemeClr val="dk1"/>
              </a:buClr>
              <a:buSzPts val="1100"/>
              <a:buFont typeface="Arial"/>
              <a:buNone/>
            </a:pPr>
            <a:r>
              <a:rPr lang="en-US">
                <a:solidFill>
                  <a:schemeClr val="dk1"/>
                </a:solidFill>
              </a:rPr>
              <a:t>USE THE MTP AND YOUR INTERFACE TO DRAW NEW MEMBERS TO YOUR STAFF-ON-DEMAND COMMUNITY</a:t>
            </a:r>
            <a:endParaRPr>
              <a:solidFill>
                <a:schemeClr val="dk1"/>
              </a:solidFill>
            </a:endParaRPr>
          </a:p>
          <a:p>
            <a:pPr marL="0" lvl="0" indent="0">
              <a:spcBef>
                <a:spcPts val="0"/>
              </a:spcBef>
              <a:spcAft>
                <a:spcPts val="0"/>
              </a:spcAft>
              <a:buNone/>
            </a:pPr>
            <a:r>
              <a:rPr lang="en-US">
                <a:solidFill>
                  <a:schemeClr val="dk1"/>
                </a:solidFill>
              </a:rPr>
              <a:t>Using your automated, tested platform publicly allows you to reach a broader audience. As noted above, the right people, attracted by the opportunity to participate in and benefit from a purpose they believe in, will come to you.</a:t>
            </a:r>
            <a:endParaRPr>
              <a:solidFill>
                <a:schemeClr val="dk1"/>
              </a:solidFill>
            </a:endParaRPr>
          </a:p>
          <a:p>
            <a:pPr marL="0" lvl="0" indent="0">
              <a:spcBef>
                <a:spcPts val="0"/>
              </a:spcBef>
              <a:spcAft>
                <a:spcPts val="0"/>
              </a:spcAft>
              <a:buNone/>
            </a:pPr>
            <a:endParaRPr>
              <a:solidFill>
                <a:schemeClr val="dk1"/>
              </a:solidFill>
            </a:endParaRPr>
          </a:p>
          <a:p>
            <a:pPr marL="0" lvl="0" indent="0">
              <a:spcBef>
                <a:spcPts val="0"/>
              </a:spcBef>
              <a:spcAft>
                <a:spcPts val="0"/>
              </a:spcAft>
              <a:buNone/>
            </a:pPr>
            <a:r>
              <a:rPr lang="en-US">
                <a:solidFill>
                  <a:schemeClr val="dk1"/>
                </a:solidFill>
              </a:rPr>
              <a:t>Measuring Success</a:t>
            </a:r>
            <a:endParaRPr>
              <a:solidFill>
                <a:schemeClr val="dk1"/>
              </a:solidFill>
            </a:endParaRPr>
          </a:p>
          <a:p>
            <a:pPr marL="0" lvl="0" indent="0">
              <a:spcBef>
                <a:spcPts val="0"/>
              </a:spcBef>
              <a:spcAft>
                <a:spcPts val="0"/>
              </a:spcAft>
              <a:buNone/>
            </a:pPr>
            <a:r>
              <a:rPr lang="en-US">
                <a:solidFill>
                  <a:schemeClr val="dk1"/>
                </a:solidFill>
              </a:rPr>
              <a:t>Are we using our MTP to attract staff-on-demand?</a:t>
            </a:r>
            <a:endParaRPr>
              <a:solidFill>
                <a:schemeClr val="dk1"/>
              </a:solidFill>
            </a:endParaRPr>
          </a:p>
          <a:p>
            <a:pPr marL="0" lvl="0" indent="0">
              <a:spcBef>
                <a:spcPts val="0"/>
              </a:spcBef>
              <a:spcAft>
                <a:spcPts val="0"/>
              </a:spcAft>
              <a:buNone/>
            </a:pPr>
            <a:r>
              <a:rPr lang="en-US">
                <a:solidFill>
                  <a:schemeClr val="dk1"/>
                </a:solidFill>
              </a:rPr>
              <a:t>Have we attracted first movers in the field, including those with scarce expertise?</a:t>
            </a:r>
            <a:endParaRPr>
              <a:solidFill>
                <a:schemeClr val="dk1"/>
              </a:solidFill>
            </a:endParaRPr>
          </a:p>
          <a:p>
            <a:pPr marL="0" lvl="0" indent="0">
              <a:spcBef>
                <a:spcPts val="0"/>
              </a:spcBef>
              <a:spcAft>
                <a:spcPts val="0"/>
              </a:spcAft>
              <a:buNone/>
            </a:pPr>
            <a:r>
              <a:rPr lang="en-US">
                <a:solidFill>
                  <a:schemeClr val="dk1"/>
                </a:solidFill>
              </a:rPr>
              <a:t>Can we access staff-on-demand quickly?</a:t>
            </a:r>
            <a:endParaRPr>
              <a:solidFill>
                <a:schemeClr val="dk1"/>
              </a:solidFill>
            </a:endParaRPr>
          </a:p>
          <a:p>
            <a:pPr marL="0" lvl="0" indent="0">
              <a:spcBef>
                <a:spcPts val="0"/>
              </a:spcBef>
              <a:spcAft>
                <a:spcPts val="0"/>
              </a:spcAft>
              <a:buNone/>
            </a:pPr>
            <a:r>
              <a:rPr lang="en-US">
                <a:solidFill>
                  <a:schemeClr val="dk1"/>
                </a:solidFill>
              </a:rPr>
              <a:t>have we established clear expectations and success thresholds for our SOD?</a:t>
            </a:r>
            <a:endParaRPr>
              <a:solidFill>
                <a:schemeClr val="dk1"/>
              </a:solidFill>
            </a:endParaRPr>
          </a:p>
          <a:p>
            <a:pPr marL="0" lvl="0" indent="0">
              <a:spcBef>
                <a:spcPts val="0"/>
              </a:spcBef>
              <a:spcAft>
                <a:spcPts val="0"/>
              </a:spcAft>
              <a:buNone/>
            </a:pPr>
            <a:r>
              <a:rPr lang="en-US">
                <a:solidFill>
                  <a:schemeClr val="dk1"/>
                </a:solidFill>
              </a:rPr>
              <a:t>Are we clearly specifying tasks, tracking completion and rewarding desirable behavior?</a:t>
            </a:r>
            <a:endParaRPr>
              <a:solidFill>
                <a:schemeClr val="dk1"/>
              </a:solidFill>
            </a:endParaRPr>
          </a:p>
          <a:p>
            <a:pPr marL="0" lvl="0" indent="0">
              <a:spcBef>
                <a:spcPts val="0"/>
              </a:spcBef>
              <a:spcAft>
                <a:spcPts val="0"/>
              </a:spcAft>
              <a:buNone/>
            </a:pPr>
            <a:r>
              <a:rPr lang="en-US">
                <a:solidFill>
                  <a:schemeClr val="dk1"/>
                </a:solidFill>
              </a:rPr>
              <a:t>Are we maintaining engagement with our quality performers?</a:t>
            </a:r>
            <a:endParaRPr>
              <a:solidFill>
                <a:schemeClr val="dk1"/>
              </a:solidFill>
            </a:endParaRPr>
          </a:p>
          <a:p>
            <a:pPr marL="0" lvl="0" indent="0">
              <a:spcBef>
                <a:spcPts val="0"/>
              </a:spcBef>
              <a:spcAft>
                <a:spcPts val="0"/>
              </a:spcAft>
              <a:buNone/>
            </a:pPr>
            <a:r>
              <a:rPr lang="en-US">
                <a:solidFill>
                  <a:schemeClr val="dk1"/>
                </a:solidFill>
              </a:rPr>
              <a:t>Are external staff approaching us to be part of our team?</a:t>
            </a:r>
            <a:endParaRPr>
              <a:solidFill>
                <a:schemeClr val="dk1"/>
              </a:solidFill>
            </a:endParaRPr>
          </a:p>
          <a:p>
            <a:pPr marL="0" lvl="0" indent="0">
              <a:spcBef>
                <a:spcPts val="0"/>
              </a:spcBef>
              <a:spcAft>
                <a:spcPts val="0"/>
              </a:spcAft>
              <a:buNone/>
            </a:pPr>
            <a:endParaRPr>
              <a:solidFill>
                <a:schemeClr val="dk1"/>
              </a:solidFill>
            </a:endParaRPr>
          </a:p>
          <a:p>
            <a:pPr marL="0" lvl="0" indent="0">
              <a:spcBef>
                <a:spcPts val="0"/>
              </a:spcBef>
              <a:spcAft>
                <a:spcPts val="0"/>
              </a:spcAft>
              <a:buClr>
                <a:schemeClr val="dk1"/>
              </a:buClr>
              <a:buSzPts val="1100"/>
              <a:buFont typeface="Arial"/>
              <a:buNone/>
            </a:pPr>
            <a:endParaRPr>
              <a:solidFill>
                <a:schemeClr val="dk1"/>
              </a:solidFill>
            </a:endParaRPr>
          </a:p>
          <a:p>
            <a:pPr marL="0" lvl="0" indent="0">
              <a:spcBef>
                <a:spcPts val="0"/>
              </a:spcBef>
              <a:spcAft>
                <a:spcPts val="0"/>
              </a:spcAft>
              <a:buClr>
                <a:schemeClr val="dk1"/>
              </a:buClr>
              <a:buSzPts val="1100"/>
              <a:buFont typeface="Arial"/>
              <a:buNone/>
            </a:pPr>
            <a:endParaRPr>
              <a:solidFill>
                <a:schemeClr val="dk1"/>
              </a:solidFill>
            </a:endParaRPr>
          </a:p>
          <a:p>
            <a:pPr marL="0" lvl="0" indent="0" rtl="0">
              <a:spcBef>
                <a:spcPts val="0"/>
              </a:spcBef>
              <a:spcAft>
                <a:spcPts val="0"/>
              </a:spcAft>
              <a:buNone/>
            </a:pPr>
            <a:endParaRPr/>
          </a:p>
        </p:txBody>
      </p:sp>
      <p:sp>
        <p:nvSpPr>
          <p:cNvPr id="77" name="Shape 77"/>
          <p:cNvSpPr>
            <a:spLocks noGrp="1" noRot="1" noChangeAspect="1"/>
          </p:cNvSpPr>
          <p:nvPr>
            <p:ph type="sldImg" idx="2"/>
          </p:nvPr>
        </p:nvSpPr>
        <p:spPr>
          <a:xfrm>
            <a:off x="1209675" y="685800"/>
            <a:ext cx="44386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a:t>Staff on Demand and Externalities</a:t>
            </a:r>
            <a:endParaRPr/>
          </a:p>
          <a:p>
            <a:pPr marL="0" lvl="0" indent="0" rtl="0">
              <a:spcBef>
                <a:spcPts val="0"/>
              </a:spcBef>
              <a:spcAft>
                <a:spcPts val="0"/>
              </a:spcAft>
              <a:buNone/>
            </a:pPr>
            <a:endParaRPr/>
          </a:p>
          <a:p>
            <a:pPr marL="0" lvl="0" indent="0" rtl="0">
              <a:spcBef>
                <a:spcPts val="0"/>
              </a:spcBef>
              <a:spcAft>
                <a:spcPts val="0"/>
              </a:spcAft>
              <a:buNone/>
            </a:pPr>
            <a:r>
              <a:rPr lang="en-US"/>
              <a:t>Treat Staff on Demand fairly or risk eroding your brand.</a:t>
            </a:r>
            <a:endParaRPr/>
          </a:p>
          <a:p>
            <a:pPr marL="0" lvl="0" indent="0">
              <a:spcBef>
                <a:spcPts val="0"/>
              </a:spcBef>
              <a:spcAft>
                <a:spcPts val="0"/>
              </a:spcAft>
              <a:buNone/>
            </a:pPr>
            <a:r>
              <a:rPr lang="en-US"/>
              <a:t>Avoiding paying benefits to ‘independent contractors’? Beware negative impact on brand</a:t>
            </a:r>
            <a:endParaRPr/>
          </a:p>
          <a:p>
            <a:pPr marL="0" lvl="0" indent="0">
              <a:spcBef>
                <a:spcPts val="0"/>
              </a:spcBef>
              <a:spcAft>
                <a:spcPts val="0"/>
              </a:spcAft>
              <a:buNone/>
            </a:pPr>
            <a:endParaRPr/>
          </a:p>
          <a:p>
            <a:pPr marL="0" lvl="0" indent="0" rtl="0">
              <a:spcBef>
                <a:spcPts val="0"/>
              </a:spcBef>
              <a:spcAft>
                <a:spcPts val="0"/>
              </a:spcAft>
              <a:buNone/>
            </a:pPr>
            <a:r>
              <a:rPr lang="en-US"/>
              <a:t>You will need to develop an approach to managing freelancers that complies with labor regulations. Being compliant will allow you to retain the key benefits of freelance workforce without exposing you to the risk of fines due to misclassification or poor record keeping. This means you need to find a balance between managing compliance with regulations governing freelance workers and pragmatic way of managing your resources.</a:t>
            </a:r>
            <a:endParaRPr/>
          </a:p>
          <a:p>
            <a:pPr marL="0" lvl="0" indent="0" rtl="0">
              <a:spcBef>
                <a:spcPts val="0"/>
              </a:spcBef>
              <a:spcAft>
                <a:spcPts val="0"/>
              </a:spcAft>
              <a:buNone/>
            </a:pPr>
            <a:endParaRPr/>
          </a:p>
          <a:p>
            <a:pPr marL="0" lvl="0" indent="0" rtl="0">
              <a:spcBef>
                <a:spcPts val="0"/>
              </a:spcBef>
              <a:spcAft>
                <a:spcPts val="0"/>
              </a:spcAft>
              <a:buNone/>
            </a:pPr>
            <a:endParaRPr/>
          </a:p>
          <a:p>
            <a:pPr marL="0" lvl="0" indent="0" rtl="0">
              <a:spcBef>
                <a:spcPts val="0"/>
              </a:spcBef>
              <a:spcAft>
                <a:spcPts val="0"/>
              </a:spcAft>
              <a:buNone/>
            </a:pPr>
            <a:r>
              <a:rPr lang="en-US"/>
              <a:t>From Exponential Transformation (DRAFT) Page 43</a:t>
            </a:r>
            <a:endParaRPr/>
          </a:p>
          <a:p>
            <a:pPr marL="0" lvl="0" indent="0" rtl="0">
              <a:spcBef>
                <a:spcPts val="0"/>
              </a:spcBef>
              <a:spcAft>
                <a:spcPts val="0"/>
              </a:spcAft>
              <a:buNone/>
            </a:pPr>
            <a:endParaRPr/>
          </a:p>
          <a:p>
            <a:pPr marL="0" lvl="0" indent="0" rtl="0">
              <a:spcBef>
                <a:spcPts val="0"/>
              </a:spcBef>
              <a:spcAft>
                <a:spcPts val="0"/>
              </a:spcAft>
              <a:buNone/>
            </a:pPr>
            <a:r>
              <a:rPr lang="en-US">
                <a:solidFill>
                  <a:schemeClr val="dk1"/>
                </a:solidFill>
              </a:rPr>
              <a:t>HOW TO IMPLEMENT</a:t>
            </a:r>
            <a:endParaRPr>
              <a:solidFill>
                <a:schemeClr val="dk1"/>
              </a:solidFill>
            </a:endParaRPr>
          </a:p>
          <a:p>
            <a:pPr marL="0" lvl="0" indent="0" rtl="0">
              <a:spcBef>
                <a:spcPts val="1000"/>
              </a:spcBef>
              <a:spcAft>
                <a:spcPts val="0"/>
              </a:spcAft>
              <a:buNone/>
            </a:pPr>
            <a:r>
              <a:rPr lang="en-US">
                <a:solidFill>
                  <a:schemeClr val="dk1"/>
                </a:solidFill>
              </a:rPr>
              <a:t>Developing a staff-on-demand workforce, as with the other ExO Attributes, happens through iteration of the basic steps.</a:t>
            </a:r>
            <a:endParaRPr>
              <a:solidFill>
                <a:schemeClr val="dk1"/>
              </a:solidFill>
            </a:endParaRPr>
          </a:p>
          <a:p>
            <a:pPr marL="0" lvl="0" indent="0" rtl="0">
              <a:spcBef>
                <a:spcPts val="0"/>
              </a:spcBef>
              <a:spcAft>
                <a:spcPts val="0"/>
              </a:spcAft>
              <a:buNone/>
            </a:pPr>
            <a:endParaRPr>
              <a:solidFill>
                <a:schemeClr val="dk1"/>
              </a:solidFill>
            </a:endParaRPr>
          </a:p>
          <a:p>
            <a:pPr marL="0" lvl="0" indent="0" rtl="0">
              <a:spcBef>
                <a:spcPts val="0"/>
              </a:spcBef>
              <a:spcAft>
                <a:spcPts val="0"/>
              </a:spcAft>
              <a:buNone/>
            </a:pPr>
            <a:r>
              <a:rPr lang="en-US">
                <a:solidFill>
                  <a:schemeClr val="dk1"/>
                </a:solidFill>
              </a:rPr>
              <a:t>CREATE CLEAR TASK SPECIFICATIONS</a:t>
            </a:r>
            <a:endParaRPr>
              <a:solidFill>
                <a:schemeClr val="dk1"/>
              </a:solidFill>
            </a:endParaRPr>
          </a:p>
          <a:p>
            <a:pPr marL="0" lvl="0" indent="0" rtl="0">
              <a:spcBef>
                <a:spcPts val="0"/>
              </a:spcBef>
              <a:spcAft>
                <a:spcPts val="0"/>
              </a:spcAft>
              <a:buNone/>
            </a:pPr>
            <a:r>
              <a:rPr lang="en-US">
                <a:solidFill>
                  <a:schemeClr val="dk1"/>
                </a:solidFill>
              </a:rPr>
              <a:t>Knowing and being able to clearly communicate what you are asking of your staff on demand is essential. Clear specifications allow a shared understanding of what the task is, when it has been completed, and when and how it will be compensated for.</a:t>
            </a:r>
            <a:endParaRPr>
              <a:solidFill>
                <a:schemeClr val="dk1"/>
              </a:solidFill>
            </a:endParaRPr>
          </a:p>
          <a:p>
            <a:pPr marL="0" lvl="0" indent="0" rtl="0">
              <a:spcBef>
                <a:spcPts val="0"/>
              </a:spcBef>
              <a:spcAft>
                <a:spcPts val="0"/>
              </a:spcAft>
              <a:buNone/>
            </a:pPr>
            <a:endParaRPr>
              <a:solidFill>
                <a:schemeClr val="dk1"/>
              </a:solidFill>
            </a:endParaRPr>
          </a:p>
          <a:p>
            <a:pPr marL="0" lvl="0" indent="0" rtl="0">
              <a:spcBef>
                <a:spcPts val="0"/>
              </a:spcBef>
              <a:spcAft>
                <a:spcPts val="0"/>
              </a:spcAft>
              <a:buNone/>
            </a:pPr>
            <a:r>
              <a:rPr lang="en-US">
                <a:solidFill>
                  <a:schemeClr val="dk1"/>
                </a:solidFill>
              </a:rPr>
              <a:t>USE THE MTP TO RECRUIT THE BEST PEOPLE</a:t>
            </a:r>
            <a:endParaRPr>
              <a:solidFill>
                <a:schemeClr val="dk1"/>
              </a:solidFill>
            </a:endParaRPr>
          </a:p>
          <a:p>
            <a:pPr marL="0" lvl="0" indent="0" rtl="0">
              <a:spcBef>
                <a:spcPts val="0"/>
              </a:spcBef>
              <a:spcAft>
                <a:spcPts val="0"/>
              </a:spcAft>
              <a:buNone/>
            </a:pPr>
            <a:r>
              <a:rPr lang="en-US">
                <a:solidFill>
                  <a:schemeClr val="dk1"/>
                </a:solidFill>
              </a:rPr>
              <a:t>In the early stages, you'll use manual processes to reach out to existing workforces. Your objective is to communicate the MTP and assemble an initial group of individuals whose passion is aligned with your purpose. Start by leveraging external and temporary workforces to fill gaps in expertise and availability.</a:t>
            </a:r>
            <a:endParaRPr>
              <a:solidFill>
                <a:schemeClr val="dk1"/>
              </a:solidFill>
            </a:endParaRPr>
          </a:p>
          <a:p>
            <a:pPr marL="0" lvl="0" indent="0" rtl="0">
              <a:spcBef>
                <a:spcPts val="0"/>
              </a:spcBef>
              <a:spcAft>
                <a:spcPts val="0"/>
              </a:spcAft>
              <a:buNone/>
            </a:pPr>
            <a:endParaRPr>
              <a:solidFill>
                <a:schemeClr val="dk1"/>
              </a:solidFill>
            </a:endParaRPr>
          </a:p>
          <a:p>
            <a:pPr marL="0" lvl="0" indent="0" rtl="0">
              <a:spcBef>
                <a:spcPts val="0"/>
              </a:spcBef>
              <a:spcAft>
                <a:spcPts val="0"/>
              </a:spcAft>
              <a:buNone/>
            </a:pPr>
            <a:r>
              <a:rPr lang="en-US">
                <a:solidFill>
                  <a:schemeClr val="dk1"/>
                </a:solidFill>
              </a:rPr>
              <a:t>DEVELOP RELATIONSHIPS</a:t>
            </a:r>
            <a:endParaRPr>
              <a:solidFill>
                <a:schemeClr val="dk1"/>
              </a:solidFill>
            </a:endParaRPr>
          </a:p>
          <a:p>
            <a:pPr marL="0" lvl="0" indent="0" rtl="0">
              <a:spcBef>
                <a:spcPts val="0"/>
              </a:spcBef>
              <a:spcAft>
                <a:spcPts val="0"/>
              </a:spcAft>
              <a:buNone/>
            </a:pPr>
            <a:r>
              <a:rPr lang="en-US">
                <a:solidFill>
                  <a:schemeClr val="dk1"/>
                </a:solidFill>
              </a:rPr>
              <a:t>Early stages of building a staff-on -demand workforce require more personal attention as you develop your understanding of needs and preferences- -starting with trial groups. Identity and build relationships with the strongest members (you'll find they will often come to you) to gain valuable insights into further building your workforce.</a:t>
            </a:r>
            <a:endParaRPr>
              <a:solidFill>
                <a:schemeClr val="dk1"/>
              </a:solidFill>
            </a:endParaRPr>
          </a:p>
          <a:p>
            <a:pPr marL="0" lvl="0" indent="0" rtl="0">
              <a:spcBef>
                <a:spcPts val="0"/>
              </a:spcBef>
              <a:spcAft>
                <a:spcPts val="0"/>
              </a:spcAft>
              <a:buNone/>
            </a:pPr>
            <a:endParaRPr>
              <a:solidFill>
                <a:schemeClr val="dk1"/>
              </a:solidFill>
            </a:endParaRPr>
          </a:p>
          <a:p>
            <a:pPr marL="0" lvl="0" indent="0" rtl="0">
              <a:spcBef>
                <a:spcPts val="0"/>
              </a:spcBef>
              <a:spcAft>
                <a:spcPts val="0"/>
              </a:spcAft>
              <a:buNone/>
            </a:pPr>
            <a:r>
              <a:rPr lang="en-US">
                <a:solidFill>
                  <a:schemeClr val="dk1"/>
                </a:solidFill>
              </a:rPr>
              <a:t>CREATE AN INTERFACE TO AUTOMATE STAFF-ON-DEMAND ENGAGEMENT</a:t>
            </a:r>
            <a:endParaRPr>
              <a:solidFill>
                <a:schemeClr val="dk1"/>
              </a:solidFill>
            </a:endParaRPr>
          </a:p>
          <a:p>
            <a:pPr marL="0" lvl="0" indent="0" rtl="0">
              <a:spcBef>
                <a:spcPts val="0"/>
              </a:spcBef>
              <a:spcAft>
                <a:spcPts val="0"/>
              </a:spcAft>
              <a:buNone/>
            </a:pPr>
            <a:r>
              <a:rPr lang="en-US">
                <a:solidFill>
                  <a:schemeClr val="dk1"/>
                </a:solidFill>
              </a:rPr>
              <a:t>Effectively managing your workforce -- and the key to being able to scale it-- requires the use of an interface to automate your engagement. Your interface should allow you to both collect and disseminate all the information related to the working relationship. Test the usability of your interface with your early members to improve it.</a:t>
            </a:r>
            <a:endParaRPr>
              <a:solidFill>
                <a:schemeClr val="dk1"/>
              </a:solidFill>
            </a:endParaRPr>
          </a:p>
          <a:p>
            <a:pPr marL="0" lvl="0" indent="0" rtl="0">
              <a:spcBef>
                <a:spcPts val="0"/>
              </a:spcBef>
              <a:spcAft>
                <a:spcPts val="0"/>
              </a:spcAft>
              <a:buNone/>
            </a:pPr>
            <a:endParaRPr>
              <a:solidFill>
                <a:schemeClr val="dk1"/>
              </a:solidFill>
            </a:endParaRPr>
          </a:p>
          <a:p>
            <a:pPr marL="0" lvl="0" indent="0" rtl="0">
              <a:spcBef>
                <a:spcPts val="0"/>
              </a:spcBef>
              <a:spcAft>
                <a:spcPts val="0"/>
              </a:spcAft>
              <a:buNone/>
            </a:pPr>
            <a:r>
              <a:rPr lang="en-US">
                <a:solidFill>
                  <a:schemeClr val="dk1"/>
                </a:solidFill>
              </a:rPr>
              <a:t>USE THE MTP AND YOUR INTERFACE TO DRAW NEW MEMBERS TO YOUR STAFF-ON-DEMAND COMMUNITY</a:t>
            </a:r>
            <a:endParaRPr>
              <a:solidFill>
                <a:schemeClr val="dk1"/>
              </a:solidFill>
            </a:endParaRPr>
          </a:p>
          <a:p>
            <a:pPr marL="0" lvl="0" indent="0" rtl="0">
              <a:spcBef>
                <a:spcPts val="0"/>
              </a:spcBef>
              <a:spcAft>
                <a:spcPts val="0"/>
              </a:spcAft>
              <a:buNone/>
            </a:pPr>
            <a:r>
              <a:rPr lang="en-US">
                <a:solidFill>
                  <a:schemeClr val="dk1"/>
                </a:solidFill>
              </a:rPr>
              <a:t>Using your automated, tested platform publicly allows you to reach a broader audience. As noted above, the right people, attracted by the opportunity to participate in and benefit from a purpose they believe in, will come to you.</a:t>
            </a:r>
            <a:endParaRPr>
              <a:solidFill>
                <a:schemeClr val="dk1"/>
              </a:solidFill>
            </a:endParaRPr>
          </a:p>
          <a:p>
            <a:pPr marL="0" lvl="0" indent="0" rtl="0">
              <a:spcBef>
                <a:spcPts val="0"/>
              </a:spcBef>
              <a:spcAft>
                <a:spcPts val="0"/>
              </a:spcAft>
              <a:buNone/>
            </a:pPr>
            <a:endParaRPr>
              <a:solidFill>
                <a:schemeClr val="dk1"/>
              </a:solidFill>
            </a:endParaRPr>
          </a:p>
          <a:p>
            <a:pPr marL="0" lvl="0" indent="0" rtl="0">
              <a:spcBef>
                <a:spcPts val="0"/>
              </a:spcBef>
              <a:spcAft>
                <a:spcPts val="0"/>
              </a:spcAft>
              <a:buNone/>
            </a:pPr>
            <a:r>
              <a:rPr lang="en-US">
                <a:solidFill>
                  <a:schemeClr val="dk1"/>
                </a:solidFill>
              </a:rPr>
              <a:t>Measuring Success</a:t>
            </a:r>
            <a:endParaRPr>
              <a:solidFill>
                <a:schemeClr val="dk1"/>
              </a:solidFill>
            </a:endParaRPr>
          </a:p>
          <a:p>
            <a:pPr marL="0" lvl="0" indent="0" rtl="0">
              <a:spcBef>
                <a:spcPts val="0"/>
              </a:spcBef>
              <a:spcAft>
                <a:spcPts val="0"/>
              </a:spcAft>
              <a:buNone/>
            </a:pPr>
            <a:r>
              <a:rPr lang="en-US">
                <a:solidFill>
                  <a:schemeClr val="dk1"/>
                </a:solidFill>
              </a:rPr>
              <a:t>Are we using our MTP to attract staff-on-demand?</a:t>
            </a:r>
            <a:endParaRPr>
              <a:solidFill>
                <a:schemeClr val="dk1"/>
              </a:solidFill>
            </a:endParaRPr>
          </a:p>
          <a:p>
            <a:pPr marL="0" lvl="0" indent="0" rtl="0">
              <a:spcBef>
                <a:spcPts val="0"/>
              </a:spcBef>
              <a:spcAft>
                <a:spcPts val="0"/>
              </a:spcAft>
              <a:buNone/>
            </a:pPr>
            <a:r>
              <a:rPr lang="en-US">
                <a:solidFill>
                  <a:schemeClr val="dk1"/>
                </a:solidFill>
              </a:rPr>
              <a:t>Have we attracted first movers in the field, including those with scarce expertise?</a:t>
            </a:r>
            <a:endParaRPr>
              <a:solidFill>
                <a:schemeClr val="dk1"/>
              </a:solidFill>
            </a:endParaRPr>
          </a:p>
          <a:p>
            <a:pPr marL="0" lvl="0" indent="0" rtl="0">
              <a:spcBef>
                <a:spcPts val="0"/>
              </a:spcBef>
              <a:spcAft>
                <a:spcPts val="0"/>
              </a:spcAft>
              <a:buNone/>
            </a:pPr>
            <a:r>
              <a:rPr lang="en-US">
                <a:solidFill>
                  <a:schemeClr val="dk1"/>
                </a:solidFill>
              </a:rPr>
              <a:t>Can we access staff-on-demand quickly?</a:t>
            </a:r>
            <a:endParaRPr>
              <a:solidFill>
                <a:schemeClr val="dk1"/>
              </a:solidFill>
            </a:endParaRPr>
          </a:p>
          <a:p>
            <a:pPr marL="0" lvl="0" indent="0" rtl="0">
              <a:spcBef>
                <a:spcPts val="0"/>
              </a:spcBef>
              <a:spcAft>
                <a:spcPts val="0"/>
              </a:spcAft>
              <a:buNone/>
            </a:pPr>
            <a:r>
              <a:rPr lang="en-US">
                <a:solidFill>
                  <a:schemeClr val="dk1"/>
                </a:solidFill>
              </a:rPr>
              <a:t>have we established clear expectations and success thresholds for our SOD?</a:t>
            </a:r>
            <a:endParaRPr>
              <a:solidFill>
                <a:schemeClr val="dk1"/>
              </a:solidFill>
            </a:endParaRPr>
          </a:p>
          <a:p>
            <a:pPr marL="0" lvl="0" indent="0" rtl="0">
              <a:spcBef>
                <a:spcPts val="0"/>
              </a:spcBef>
              <a:spcAft>
                <a:spcPts val="0"/>
              </a:spcAft>
              <a:buNone/>
            </a:pPr>
            <a:r>
              <a:rPr lang="en-US">
                <a:solidFill>
                  <a:schemeClr val="dk1"/>
                </a:solidFill>
              </a:rPr>
              <a:t>Are we clearly specifying tasks, tracking completion and rewarding desirable behavior?</a:t>
            </a:r>
            <a:endParaRPr>
              <a:solidFill>
                <a:schemeClr val="dk1"/>
              </a:solidFill>
            </a:endParaRPr>
          </a:p>
          <a:p>
            <a:pPr marL="0" lvl="0" indent="0" rtl="0">
              <a:spcBef>
                <a:spcPts val="0"/>
              </a:spcBef>
              <a:spcAft>
                <a:spcPts val="0"/>
              </a:spcAft>
              <a:buNone/>
            </a:pPr>
            <a:r>
              <a:rPr lang="en-US">
                <a:solidFill>
                  <a:schemeClr val="dk1"/>
                </a:solidFill>
              </a:rPr>
              <a:t>Are we maintaining engagement with our quality performers?</a:t>
            </a:r>
            <a:endParaRPr>
              <a:solidFill>
                <a:schemeClr val="dk1"/>
              </a:solidFill>
            </a:endParaRPr>
          </a:p>
          <a:p>
            <a:pPr marL="0" lvl="0" indent="0" rtl="0">
              <a:spcBef>
                <a:spcPts val="0"/>
              </a:spcBef>
              <a:spcAft>
                <a:spcPts val="0"/>
              </a:spcAft>
              <a:buNone/>
            </a:pPr>
            <a:r>
              <a:rPr lang="en-US">
                <a:solidFill>
                  <a:schemeClr val="dk1"/>
                </a:solidFill>
              </a:rPr>
              <a:t>Are external staff approaching us to be part of our team?</a:t>
            </a:r>
            <a:endParaRPr>
              <a:solidFill>
                <a:schemeClr val="dk1"/>
              </a:solidFill>
            </a:endParaRPr>
          </a:p>
          <a:p>
            <a:pPr marL="0" lvl="0" indent="0" rtl="0">
              <a:spcBef>
                <a:spcPts val="0"/>
              </a:spcBef>
              <a:spcAft>
                <a:spcPts val="0"/>
              </a:spcAft>
              <a:buNone/>
            </a:pPr>
            <a:endParaRPr>
              <a:solidFill>
                <a:schemeClr val="dk1"/>
              </a:solidFill>
            </a:endParaRPr>
          </a:p>
          <a:p>
            <a:pPr marL="0" lvl="0" indent="0" rtl="0">
              <a:spcBef>
                <a:spcPts val="0"/>
              </a:spcBef>
              <a:spcAft>
                <a:spcPts val="0"/>
              </a:spcAft>
              <a:buNone/>
            </a:pPr>
            <a:endParaRPr>
              <a:solidFill>
                <a:schemeClr val="dk1"/>
              </a:solidFill>
            </a:endParaRPr>
          </a:p>
          <a:p>
            <a:pPr marL="0" lvl="0" indent="0" rtl="0">
              <a:spcBef>
                <a:spcPts val="0"/>
              </a:spcBef>
              <a:spcAft>
                <a:spcPts val="0"/>
              </a:spcAft>
              <a:buNone/>
            </a:pPr>
            <a:endParaRPr>
              <a:solidFill>
                <a:schemeClr val="dk1"/>
              </a:solidFill>
            </a:endParaRPr>
          </a:p>
          <a:p>
            <a:pPr marL="0" lvl="0" indent="0" rtl="0">
              <a:spcBef>
                <a:spcPts val="0"/>
              </a:spcBef>
              <a:spcAft>
                <a:spcPts val="0"/>
              </a:spcAft>
              <a:buNone/>
            </a:pPr>
            <a:endParaRPr/>
          </a:p>
        </p:txBody>
      </p:sp>
      <p:sp>
        <p:nvSpPr>
          <p:cNvPr id="100" name="Shape 100"/>
          <p:cNvSpPr>
            <a:spLocks noGrp="1" noRot="1" noChangeAspect="1"/>
          </p:cNvSpPr>
          <p:nvPr>
            <p:ph type="sldImg" idx="2"/>
          </p:nvPr>
        </p:nvSpPr>
        <p:spPr>
          <a:xfrm>
            <a:off x="1209675" y="685800"/>
            <a:ext cx="44386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a:t>Staff on Demand and Externalities</a:t>
            </a:r>
            <a:endParaRPr/>
          </a:p>
          <a:p>
            <a:pPr marL="0" lvl="0" indent="0" rtl="0">
              <a:spcBef>
                <a:spcPts val="0"/>
              </a:spcBef>
              <a:spcAft>
                <a:spcPts val="0"/>
              </a:spcAft>
              <a:buNone/>
            </a:pPr>
            <a:endParaRPr/>
          </a:p>
          <a:p>
            <a:pPr marL="0" lvl="0" indent="0" rtl="0">
              <a:spcBef>
                <a:spcPts val="0"/>
              </a:spcBef>
              <a:spcAft>
                <a:spcPts val="0"/>
              </a:spcAft>
              <a:buNone/>
            </a:pPr>
            <a:r>
              <a:rPr lang="en-US"/>
              <a:t>Treat Staff on Demand fairly or risk eroding your brand.</a:t>
            </a:r>
            <a:endParaRPr/>
          </a:p>
          <a:p>
            <a:pPr marL="0" lvl="0" indent="0">
              <a:spcBef>
                <a:spcPts val="0"/>
              </a:spcBef>
              <a:spcAft>
                <a:spcPts val="0"/>
              </a:spcAft>
              <a:buNone/>
            </a:pPr>
            <a:r>
              <a:rPr lang="en-US"/>
              <a:t>Avoiding paying benefits to ‘independent contractors’? Beware negative impact on brand</a:t>
            </a:r>
            <a:endParaRPr/>
          </a:p>
          <a:p>
            <a:pPr marL="0" lvl="0" indent="0">
              <a:spcBef>
                <a:spcPts val="0"/>
              </a:spcBef>
              <a:spcAft>
                <a:spcPts val="0"/>
              </a:spcAft>
              <a:buNone/>
            </a:pPr>
            <a:endParaRPr/>
          </a:p>
          <a:p>
            <a:pPr marL="0" lvl="0" indent="0" rtl="0">
              <a:spcBef>
                <a:spcPts val="0"/>
              </a:spcBef>
              <a:spcAft>
                <a:spcPts val="0"/>
              </a:spcAft>
              <a:buNone/>
            </a:pPr>
            <a:r>
              <a:rPr lang="en-US"/>
              <a:t>You will need to develop an approach to managing freelancers that complies with labor regulations. Being compliant will allow you to retain the key benefits of freelance workforce without exposing you to the risk of fines due to misclassification or poor record keeping. This means you need to find a balance between managing compliance with regulations governing freelance workers and pragmatic way of managing your resources.</a:t>
            </a:r>
            <a:endParaRPr/>
          </a:p>
          <a:p>
            <a:pPr marL="0" lvl="0" indent="0" rtl="0">
              <a:spcBef>
                <a:spcPts val="0"/>
              </a:spcBef>
              <a:spcAft>
                <a:spcPts val="0"/>
              </a:spcAft>
              <a:buNone/>
            </a:pPr>
            <a:endParaRPr/>
          </a:p>
          <a:p>
            <a:pPr marL="0" lvl="0" indent="0" rtl="0">
              <a:spcBef>
                <a:spcPts val="0"/>
              </a:spcBef>
              <a:spcAft>
                <a:spcPts val="0"/>
              </a:spcAft>
              <a:buNone/>
            </a:pPr>
            <a:endParaRPr/>
          </a:p>
          <a:p>
            <a:pPr marL="0" lvl="0" indent="0" rtl="0">
              <a:spcBef>
                <a:spcPts val="0"/>
              </a:spcBef>
              <a:spcAft>
                <a:spcPts val="0"/>
              </a:spcAft>
              <a:buNone/>
            </a:pPr>
            <a:r>
              <a:rPr lang="en-US"/>
              <a:t>From Exponential Transformation (DRAFT) Page 43</a:t>
            </a:r>
            <a:endParaRPr/>
          </a:p>
          <a:p>
            <a:pPr marL="0" lvl="0" indent="0" rtl="0">
              <a:spcBef>
                <a:spcPts val="0"/>
              </a:spcBef>
              <a:spcAft>
                <a:spcPts val="0"/>
              </a:spcAft>
              <a:buNone/>
            </a:pPr>
            <a:endParaRPr/>
          </a:p>
          <a:p>
            <a:pPr marL="0" lvl="0" indent="0" rtl="0">
              <a:spcBef>
                <a:spcPts val="0"/>
              </a:spcBef>
              <a:spcAft>
                <a:spcPts val="0"/>
              </a:spcAft>
              <a:buNone/>
            </a:pPr>
            <a:r>
              <a:rPr lang="en-US">
                <a:solidFill>
                  <a:schemeClr val="dk1"/>
                </a:solidFill>
              </a:rPr>
              <a:t>HOW TO IMPLEMENT</a:t>
            </a:r>
            <a:endParaRPr>
              <a:solidFill>
                <a:schemeClr val="dk1"/>
              </a:solidFill>
            </a:endParaRPr>
          </a:p>
          <a:p>
            <a:pPr marL="0" lvl="0" indent="0" rtl="0">
              <a:spcBef>
                <a:spcPts val="1000"/>
              </a:spcBef>
              <a:spcAft>
                <a:spcPts val="0"/>
              </a:spcAft>
              <a:buNone/>
            </a:pPr>
            <a:r>
              <a:rPr lang="en-US">
                <a:solidFill>
                  <a:schemeClr val="dk1"/>
                </a:solidFill>
              </a:rPr>
              <a:t>Developing a staff-on-demand workforce, as with the other ExO Attributes, happens through iteration of the basic steps.</a:t>
            </a:r>
            <a:endParaRPr>
              <a:solidFill>
                <a:schemeClr val="dk1"/>
              </a:solidFill>
            </a:endParaRPr>
          </a:p>
          <a:p>
            <a:pPr marL="0" lvl="0" indent="0" rtl="0">
              <a:spcBef>
                <a:spcPts val="0"/>
              </a:spcBef>
              <a:spcAft>
                <a:spcPts val="0"/>
              </a:spcAft>
              <a:buNone/>
            </a:pPr>
            <a:endParaRPr>
              <a:solidFill>
                <a:schemeClr val="dk1"/>
              </a:solidFill>
            </a:endParaRPr>
          </a:p>
          <a:p>
            <a:pPr marL="0" lvl="0" indent="0" rtl="0">
              <a:spcBef>
                <a:spcPts val="0"/>
              </a:spcBef>
              <a:spcAft>
                <a:spcPts val="0"/>
              </a:spcAft>
              <a:buNone/>
            </a:pPr>
            <a:r>
              <a:rPr lang="en-US">
                <a:solidFill>
                  <a:schemeClr val="dk1"/>
                </a:solidFill>
              </a:rPr>
              <a:t>CREATE CLEAR TASK SPECIFICATIONS</a:t>
            </a:r>
            <a:endParaRPr>
              <a:solidFill>
                <a:schemeClr val="dk1"/>
              </a:solidFill>
            </a:endParaRPr>
          </a:p>
          <a:p>
            <a:pPr marL="0" lvl="0" indent="0" rtl="0">
              <a:spcBef>
                <a:spcPts val="0"/>
              </a:spcBef>
              <a:spcAft>
                <a:spcPts val="0"/>
              </a:spcAft>
              <a:buNone/>
            </a:pPr>
            <a:r>
              <a:rPr lang="en-US">
                <a:solidFill>
                  <a:schemeClr val="dk1"/>
                </a:solidFill>
              </a:rPr>
              <a:t>Knowing and being able to clearly communicate what you are asking of your staff on demand is essential. Clear specifications allow a shared understanding of what the task is, when it has been completed, and when and how it will be compensated for.</a:t>
            </a:r>
            <a:endParaRPr>
              <a:solidFill>
                <a:schemeClr val="dk1"/>
              </a:solidFill>
            </a:endParaRPr>
          </a:p>
          <a:p>
            <a:pPr marL="0" lvl="0" indent="0" rtl="0">
              <a:spcBef>
                <a:spcPts val="0"/>
              </a:spcBef>
              <a:spcAft>
                <a:spcPts val="0"/>
              </a:spcAft>
              <a:buNone/>
            </a:pPr>
            <a:endParaRPr>
              <a:solidFill>
                <a:schemeClr val="dk1"/>
              </a:solidFill>
            </a:endParaRPr>
          </a:p>
          <a:p>
            <a:pPr marL="0" lvl="0" indent="0" rtl="0">
              <a:spcBef>
                <a:spcPts val="0"/>
              </a:spcBef>
              <a:spcAft>
                <a:spcPts val="0"/>
              </a:spcAft>
              <a:buNone/>
            </a:pPr>
            <a:r>
              <a:rPr lang="en-US">
                <a:solidFill>
                  <a:schemeClr val="dk1"/>
                </a:solidFill>
              </a:rPr>
              <a:t>USE THE MTP TO RECRUIT THE BEST PEOPLE</a:t>
            </a:r>
            <a:endParaRPr>
              <a:solidFill>
                <a:schemeClr val="dk1"/>
              </a:solidFill>
            </a:endParaRPr>
          </a:p>
          <a:p>
            <a:pPr marL="0" lvl="0" indent="0" rtl="0">
              <a:spcBef>
                <a:spcPts val="0"/>
              </a:spcBef>
              <a:spcAft>
                <a:spcPts val="0"/>
              </a:spcAft>
              <a:buNone/>
            </a:pPr>
            <a:r>
              <a:rPr lang="en-US">
                <a:solidFill>
                  <a:schemeClr val="dk1"/>
                </a:solidFill>
              </a:rPr>
              <a:t>In the early stages, you'll use manual processes to reach out to existing workforces. Your objective is to communicate the MTP and assemble an initial group of individuals whose passion is aligned with your purpose. Start by leveraging external and temporary workforces to fill gaps in expertise and availability.</a:t>
            </a:r>
            <a:endParaRPr>
              <a:solidFill>
                <a:schemeClr val="dk1"/>
              </a:solidFill>
            </a:endParaRPr>
          </a:p>
          <a:p>
            <a:pPr marL="0" lvl="0" indent="0" rtl="0">
              <a:spcBef>
                <a:spcPts val="0"/>
              </a:spcBef>
              <a:spcAft>
                <a:spcPts val="0"/>
              </a:spcAft>
              <a:buNone/>
            </a:pPr>
            <a:endParaRPr>
              <a:solidFill>
                <a:schemeClr val="dk1"/>
              </a:solidFill>
            </a:endParaRPr>
          </a:p>
          <a:p>
            <a:pPr marL="0" lvl="0" indent="0" rtl="0">
              <a:spcBef>
                <a:spcPts val="0"/>
              </a:spcBef>
              <a:spcAft>
                <a:spcPts val="0"/>
              </a:spcAft>
              <a:buNone/>
            </a:pPr>
            <a:r>
              <a:rPr lang="en-US">
                <a:solidFill>
                  <a:schemeClr val="dk1"/>
                </a:solidFill>
              </a:rPr>
              <a:t>DEVELOP RELATIONSHIPS</a:t>
            </a:r>
            <a:endParaRPr>
              <a:solidFill>
                <a:schemeClr val="dk1"/>
              </a:solidFill>
            </a:endParaRPr>
          </a:p>
          <a:p>
            <a:pPr marL="0" lvl="0" indent="0" rtl="0">
              <a:spcBef>
                <a:spcPts val="0"/>
              </a:spcBef>
              <a:spcAft>
                <a:spcPts val="0"/>
              </a:spcAft>
              <a:buNone/>
            </a:pPr>
            <a:r>
              <a:rPr lang="en-US">
                <a:solidFill>
                  <a:schemeClr val="dk1"/>
                </a:solidFill>
              </a:rPr>
              <a:t>Early stages of building a staff-on -demand workforce require more personal attention as you develop your understanding of needs and preferences- -starting with trial groups. Identity and build relationships with the strongest members (you'll find they will often come to you) to gain valuable insights into further building your workforce.</a:t>
            </a:r>
            <a:endParaRPr>
              <a:solidFill>
                <a:schemeClr val="dk1"/>
              </a:solidFill>
            </a:endParaRPr>
          </a:p>
          <a:p>
            <a:pPr marL="0" lvl="0" indent="0" rtl="0">
              <a:spcBef>
                <a:spcPts val="0"/>
              </a:spcBef>
              <a:spcAft>
                <a:spcPts val="0"/>
              </a:spcAft>
              <a:buNone/>
            </a:pPr>
            <a:endParaRPr>
              <a:solidFill>
                <a:schemeClr val="dk1"/>
              </a:solidFill>
            </a:endParaRPr>
          </a:p>
          <a:p>
            <a:pPr marL="0" lvl="0" indent="0" rtl="0">
              <a:spcBef>
                <a:spcPts val="0"/>
              </a:spcBef>
              <a:spcAft>
                <a:spcPts val="0"/>
              </a:spcAft>
              <a:buNone/>
            </a:pPr>
            <a:r>
              <a:rPr lang="en-US">
                <a:solidFill>
                  <a:schemeClr val="dk1"/>
                </a:solidFill>
              </a:rPr>
              <a:t>CREATE AN INTERFACE TO AUTOMATE STAFF-ON-DEMAND ENGAGEMENT</a:t>
            </a:r>
            <a:endParaRPr>
              <a:solidFill>
                <a:schemeClr val="dk1"/>
              </a:solidFill>
            </a:endParaRPr>
          </a:p>
          <a:p>
            <a:pPr marL="0" lvl="0" indent="0" rtl="0">
              <a:spcBef>
                <a:spcPts val="0"/>
              </a:spcBef>
              <a:spcAft>
                <a:spcPts val="0"/>
              </a:spcAft>
              <a:buNone/>
            </a:pPr>
            <a:r>
              <a:rPr lang="en-US">
                <a:solidFill>
                  <a:schemeClr val="dk1"/>
                </a:solidFill>
              </a:rPr>
              <a:t>Effectively managing your workforce -- and the key to being able to scale it-- requires the use of an interface to automate your engagement. Your interface should allow you to both collect and disseminate all the information related to the working relationship. Test the usability of your interface with your early members to improve it.</a:t>
            </a:r>
            <a:endParaRPr>
              <a:solidFill>
                <a:schemeClr val="dk1"/>
              </a:solidFill>
            </a:endParaRPr>
          </a:p>
          <a:p>
            <a:pPr marL="0" lvl="0" indent="0" rtl="0">
              <a:spcBef>
                <a:spcPts val="0"/>
              </a:spcBef>
              <a:spcAft>
                <a:spcPts val="0"/>
              </a:spcAft>
              <a:buNone/>
            </a:pPr>
            <a:endParaRPr>
              <a:solidFill>
                <a:schemeClr val="dk1"/>
              </a:solidFill>
            </a:endParaRPr>
          </a:p>
          <a:p>
            <a:pPr marL="0" lvl="0" indent="0" rtl="0">
              <a:spcBef>
                <a:spcPts val="0"/>
              </a:spcBef>
              <a:spcAft>
                <a:spcPts val="0"/>
              </a:spcAft>
              <a:buNone/>
            </a:pPr>
            <a:r>
              <a:rPr lang="en-US">
                <a:solidFill>
                  <a:schemeClr val="dk1"/>
                </a:solidFill>
              </a:rPr>
              <a:t>USE THE MTP AND YOUR INTERFACE TO DRAW NEW MEMBERS TO YOUR STAFF-ON-DEMAND COMMUNITY</a:t>
            </a:r>
            <a:endParaRPr>
              <a:solidFill>
                <a:schemeClr val="dk1"/>
              </a:solidFill>
            </a:endParaRPr>
          </a:p>
          <a:p>
            <a:pPr marL="0" lvl="0" indent="0" rtl="0">
              <a:spcBef>
                <a:spcPts val="0"/>
              </a:spcBef>
              <a:spcAft>
                <a:spcPts val="0"/>
              </a:spcAft>
              <a:buNone/>
            </a:pPr>
            <a:r>
              <a:rPr lang="en-US">
                <a:solidFill>
                  <a:schemeClr val="dk1"/>
                </a:solidFill>
              </a:rPr>
              <a:t>Using your automated, tested platform publicly allows you to reach a broader audience. As noted above, the right people, attracted by the opportunity to participate in and benefit from a purpose they believe in, will come to you.</a:t>
            </a:r>
            <a:endParaRPr>
              <a:solidFill>
                <a:schemeClr val="dk1"/>
              </a:solidFill>
            </a:endParaRPr>
          </a:p>
          <a:p>
            <a:pPr marL="0" lvl="0" indent="0" rtl="0">
              <a:spcBef>
                <a:spcPts val="0"/>
              </a:spcBef>
              <a:spcAft>
                <a:spcPts val="0"/>
              </a:spcAft>
              <a:buNone/>
            </a:pPr>
            <a:endParaRPr>
              <a:solidFill>
                <a:schemeClr val="dk1"/>
              </a:solidFill>
            </a:endParaRPr>
          </a:p>
          <a:p>
            <a:pPr marL="0" lvl="0" indent="0" rtl="0">
              <a:spcBef>
                <a:spcPts val="0"/>
              </a:spcBef>
              <a:spcAft>
                <a:spcPts val="0"/>
              </a:spcAft>
              <a:buNone/>
            </a:pPr>
            <a:r>
              <a:rPr lang="en-US">
                <a:solidFill>
                  <a:schemeClr val="dk1"/>
                </a:solidFill>
              </a:rPr>
              <a:t>Measuring Success</a:t>
            </a:r>
            <a:endParaRPr>
              <a:solidFill>
                <a:schemeClr val="dk1"/>
              </a:solidFill>
            </a:endParaRPr>
          </a:p>
          <a:p>
            <a:pPr marL="0" lvl="0" indent="0" rtl="0">
              <a:spcBef>
                <a:spcPts val="0"/>
              </a:spcBef>
              <a:spcAft>
                <a:spcPts val="0"/>
              </a:spcAft>
              <a:buNone/>
            </a:pPr>
            <a:r>
              <a:rPr lang="en-US">
                <a:solidFill>
                  <a:schemeClr val="dk1"/>
                </a:solidFill>
              </a:rPr>
              <a:t>Are we using our MTP to attract staff-on-demand?</a:t>
            </a:r>
            <a:endParaRPr>
              <a:solidFill>
                <a:schemeClr val="dk1"/>
              </a:solidFill>
            </a:endParaRPr>
          </a:p>
          <a:p>
            <a:pPr marL="0" lvl="0" indent="0" rtl="0">
              <a:spcBef>
                <a:spcPts val="0"/>
              </a:spcBef>
              <a:spcAft>
                <a:spcPts val="0"/>
              </a:spcAft>
              <a:buNone/>
            </a:pPr>
            <a:r>
              <a:rPr lang="en-US">
                <a:solidFill>
                  <a:schemeClr val="dk1"/>
                </a:solidFill>
              </a:rPr>
              <a:t>Have we attracted first movers in the field, including those with scarce expertise?</a:t>
            </a:r>
            <a:endParaRPr>
              <a:solidFill>
                <a:schemeClr val="dk1"/>
              </a:solidFill>
            </a:endParaRPr>
          </a:p>
          <a:p>
            <a:pPr marL="0" lvl="0" indent="0" rtl="0">
              <a:spcBef>
                <a:spcPts val="0"/>
              </a:spcBef>
              <a:spcAft>
                <a:spcPts val="0"/>
              </a:spcAft>
              <a:buNone/>
            </a:pPr>
            <a:r>
              <a:rPr lang="en-US">
                <a:solidFill>
                  <a:schemeClr val="dk1"/>
                </a:solidFill>
              </a:rPr>
              <a:t>Can we access staff-on-demand quickly?</a:t>
            </a:r>
            <a:endParaRPr>
              <a:solidFill>
                <a:schemeClr val="dk1"/>
              </a:solidFill>
            </a:endParaRPr>
          </a:p>
          <a:p>
            <a:pPr marL="0" lvl="0" indent="0" rtl="0">
              <a:spcBef>
                <a:spcPts val="0"/>
              </a:spcBef>
              <a:spcAft>
                <a:spcPts val="0"/>
              </a:spcAft>
              <a:buNone/>
            </a:pPr>
            <a:r>
              <a:rPr lang="en-US">
                <a:solidFill>
                  <a:schemeClr val="dk1"/>
                </a:solidFill>
              </a:rPr>
              <a:t>have we established clear expectations and success thresholds for our SOD?</a:t>
            </a:r>
            <a:endParaRPr>
              <a:solidFill>
                <a:schemeClr val="dk1"/>
              </a:solidFill>
            </a:endParaRPr>
          </a:p>
          <a:p>
            <a:pPr marL="0" lvl="0" indent="0" rtl="0">
              <a:spcBef>
                <a:spcPts val="0"/>
              </a:spcBef>
              <a:spcAft>
                <a:spcPts val="0"/>
              </a:spcAft>
              <a:buNone/>
            </a:pPr>
            <a:r>
              <a:rPr lang="en-US">
                <a:solidFill>
                  <a:schemeClr val="dk1"/>
                </a:solidFill>
              </a:rPr>
              <a:t>Are we clearly specifying tasks, tracking completion and rewarding desirable behavior?</a:t>
            </a:r>
            <a:endParaRPr>
              <a:solidFill>
                <a:schemeClr val="dk1"/>
              </a:solidFill>
            </a:endParaRPr>
          </a:p>
          <a:p>
            <a:pPr marL="0" lvl="0" indent="0" rtl="0">
              <a:spcBef>
                <a:spcPts val="0"/>
              </a:spcBef>
              <a:spcAft>
                <a:spcPts val="0"/>
              </a:spcAft>
              <a:buNone/>
            </a:pPr>
            <a:r>
              <a:rPr lang="en-US">
                <a:solidFill>
                  <a:schemeClr val="dk1"/>
                </a:solidFill>
              </a:rPr>
              <a:t>Are we maintaining engagement with our quality performers?</a:t>
            </a:r>
            <a:endParaRPr>
              <a:solidFill>
                <a:schemeClr val="dk1"/>
              </a:solidFill>
            </a:endParaRPr>
          </a:p>
          <a:p>
            <a:pPr marL="0" lvl="0" indent="0" rtl="0">
              <a:spcBef>
                <a:spcPts val="0"/>
              </a:spcBef>
              <a:spcAft>
                <a:spcPts val="0"/>
              </a:spcAft>
              <a:buNone/>
            </a:pPr>
            <a:r>
              <a:rPr lang="en-US">
                <a:solidFill>
                  <a:schemeClr val="dk1"/>
                </a:solidFill>
              </a:rPr>
              <a:t>Are external staff approaching us to be part of our team?</a:t>
            </a:r>
            <a:endParaRPr>
              <a:solidFill>
                <a:schemeClr val="dk1"/>
              </a:solidFill>
            </a:endParaRPr>
          </a:p>
          <a:p>
            <a:pPr marL="0" lvl="0" indent="0" rtl="0">
              <a:spcBef>
                <a:spcPts val="0"/>
              </a:spcBef>
              <a:spcAft>
                <a:spcPts val="0"/>
              </a:spcAft>
              <a:buNone/>
            </a:pPr>
            <a:endParaRPr>
              <a:solidFill>
                <a:schemeClr val="dk1"/>
              </a:solidFill>
            </a:endParaRPr>
          </a:p>
          <a:p>
            <a:pPr marL="0" lvl="0" indent="0" rtl="0">
              <a:spcBef>
                <a:spcPts val="0"/>
              </a:spcBef>
              <a:spcAft>
                <a:spcPts val="0"/>
              </a:spcAft>
              <a:buNone/>
            </a:pPr>
            <a:endParaRPr>
              <a:solidFill>
                <a:schemeClr val="dk1"/>
              </a:solidFill>
            </a:endParaRPr>
          </a:p>
          <a:p>
            <a:pPr marL="0" lvl="0" indent="0" rtl="0">
              <a:spcBef>
                <a:spcPts val="0"/>
              </a:spcBef>
              <a:spcAft>
                <a:spcPts val="0"/>
              </a:spcAft>
              <a:buNone/>
            </a:pPr>
            <a:endParaRPr>
              <a:solidFill>
                <a:schemeClr val="dk1"/>
              </a:solidFill>
            </a:endParaRPr>
          </a:p>
          <a:p>
            <a:pPr marL="0" lvl="0" indent="0" rtl="0">
              <a:spcBef>
                <a:spcPts val="0"/>
              </a:spcBef>
              <a:spcAft>
                <a:spcPts val="0"/>
              </a:spcAft>
              <a:buNone/>
            </a:pPr>
            <a:endParaRPr/>
          </a:p>
        </p:txBody>
      </p:sp>
      <p:sp>
        <p:nvSpPr>
          <p:cNvPr id="100" name="Shape 100"/>
          <p:cNvSpPr>
            <a:spLocks noGrp="1" noRot="1" noChangeAspect="1"/>
          </p:cNvSpPr>
          <p:nvPr>
            <p:ph type="sldImg" idx="2"/>
          </p:nvPr>
        </p:nvSpPr>
        <p:spPr>
          <a:xfrm>
            <a:off x="1209675" y="685800"/>
            <a:ext cx="44386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1559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MTP Blue 30739F" type="blank">
  <p:cSld name="BLANK">
    <p:spTree>
      <p:nvGrpSpPr>
        <p:cNvPr id="1" name="Shape 12"/>
        <p:cNvGrpSpPr/>
        <p:nvPr/>
      </p:nvGrpSpPr>
      <p:grpSpPr>
        <a:xfrm>
          <a:off x="0" y="0"/>
          <a:ext cx="0" cy="0"/>
          <a:chOff x="0" y="0"/>
          <a:chExt cx="0" cy="0"/>
        </a:xfrm>
      </p:grpSpPr>
      <p:sp>
        <p:nvSpPr>
          <p:cNvPr id="13" name="Shape 13"/>
          <p:cNvSpPr/>
          <p:nvPr/>
        </p:nvSpPr>
        <p:spPr>
          <a:xfrm>
            <a:off x="457200" y="532221"/>
            <a:ext cx="107438" cy="222868"/>
          </a:xfrm>
          <a:prstGeom prst="rect">
            <a:avLst/>
          </a:prstGeom>
          <a:solidFill>
            <a:srgbClr val="30739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rgbClr val="58595B"/>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CALE Violet 6D266E">
  <p:cSld name="SCALE Violet 6D266E">
    <p:spTree>
      <p:nvGrpSpPr>
        <p:cNvPr id="1" name="Shape 14"/>
        <p:cNvGrpSpPr/>
        <p:nvPr/>
      </p:nvGrpSpPr>
      <p:grpSpPr>
        <a:xfrm>
          <a:off x="0" y="0"/>
          <a:ext cx="0" cy="0"/>
          <a:chOff x="0" y="0"/>
          <a:chExt cx="0" cy="0"/>
        </a:xfrm>
      </p:grpSpPr>
      <p:sp>
        <p:nvSpPr>
          <p:cNvPr id="15" name="Shape 15"/>
          <p:cNvSpPr/>
          <p:nvPr/>
        </p:nvSpPr>
        <p:spPr>
          <a:xfrm>
            <a:off x="457200" y="532366"/>
            <a:ext cx="107438" cy="222868"/>
          </a:xfrm>
          <a:prstGeom prst="rect">
            <a:avLst/>
          </a:prstGeom>
          <a:solidFill>
            <a:srgbClr val="6D266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IDEAS Blue 2C3A72">
  <p:cSld name="IDEAS Blue 2C3A72">
    <p:spTree>
      <p:nvGrpSpPr>
        <p:cNvPr id="1" name="Shape 16"/>
        <p:cNvGrpSpPr/>
        <p:nvPr/>
      </p:nvGrpSpPr>
      <p:grpSpPr>
        <a:xfrm>
          <a:off x="0" y="0"/>
          <a:ext cx="0" cy="0"/>
          <a:chOff x="0" y="0"/>
          <a:chExt cx="0" cy="0"/>
        </a:xfrm>
      </p:grpSpPr>
      <p:sp>
        <p:nvSpPr>
          <p:cNvPr id="17" name="Shape 17"/>
          <p:cNvSpPr/>
          <p:nvPr/>
        </p:nvSpPr>
        <p:spPr>
          <a:xfrm>
            <a:off x="457200" y="532366"/>
            <a:ext cx="107438" cy="222868"/>
          </a:xfrm>
          <a:prstGeom prst="rect">
            <a:avLst/>
          </a:prstGeom>
          <a:solidFill>
            <a:srgbClr val="2C3A7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ther Red BE1E2D">
  <p:cSld name="Other Red BE1E2D">
    <p:spTree>
      <p:nvGrpSpPr>
        <p:cNvPr id="1" name="Shape 18"/>
        <p:cNvGrpSpPr/>
        <p:nvPr/>
      </p:nvGrpSpPr>
      <p:grpSpPr>
        <a:xfrm>
          <a:off x="0" y="0"/>
          <a:ext cx="0" cy="0"/>
          <a:chOff x="0" y="0"/>
          <a:chExt cx="0" cy="0"/>
        </a:xfrm>
      </p:grpSpPr>
      <p:sp>
        <p:nvSpPr>
          <p:cNvPr id="19" name="Shape 19"/>
          <p:cNvSpPr/>
          <p:nvPr/>
        </p:nvSpPr>
        <p:spPr>
          <a:xfrm>
            <a:off x="457200" y="532366"/>
            <a:ext cx="107438" cy="222868"/>
          </a:xfrm>
          <a:prstGeom prst="rect">
            <a:avLst/>
          </a:prstGeom>
          <a:solidFill>
            <a:srgbClr val="BE1E2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Keeper of the Master Elements">
  <p:cSld name="Keeper of the Master Elements">
    <p:spTree>
      <p:nvGrpSpPr>
        <p:cNvPr id="1" name="Shape 20"/>
        <p:cNvGrpSpPr/>
        <p:nvPr/>
      </p:nvGrpSpPr>
      <p:grpSpPr>
        <a:xfrm>
          <a:off x="0" y="0"/>
          <a:ext cx="0" cy="0"/>
          <a:chOff x="0" y="0"/>
          <a:chExt cx="0" cy="0"/>
        </a:xfrm>
      </p:grpSpPr>
      <p:sp>
        <p:nvSpPr>
          <p:cNvPr id="21" name="Shape 21"/>
          <p:cNvSpPr txBox="1"/>
          <p:nvPr/>
        </p:nvSpPr>
        <p:spPr>
          <a:xfrm>
            <a:off x="685800" y="532366"/>
            <a:ext cx="5064683" cy="200055"/>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1300">
                <a:solidFill>
                  <a:srgbClr val="58595B"/>
                </a:solidFill>
                <a:latin typeface="Open Sans"/>
                <a:ea typeface="Open Sans"/>
                <a:cs typeface="Open Sans"/>
                <a:sym typeface="Open Sans"/>
              </a:rPr>
              <a:t>Keeper of the Master Elements</a:t>
            </a:r>
            <a:endParaRPr/>
          </a:p>
        </p:txBody>
      </p:sp>
      <p:sp>
        <p:nvSpPr>
          <p:cNvPr id="22" name="Shape 22"/>
          <p:cNvSpPr/>
          <p:nvPr/>
        </p:nvSpPr>
        <p:spPr>
          <a:xfrm>
            <a:off x="457200" y="532366"/>
            <a:ext cx="107438" cy="222868"/>
          </a:xfrm>
          <a:prstGeom prst="rect">
            <a:avLst/>
          </a:prstGeom>
          <a:solidFill>
            <a:srgbClr val="3289B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23" name="Shape 23"/>
          <p:cNvSpPr txBox="1"/>
          <p:nvPr/>
        </p:nvSpPr>
        <p:spPr>
          <a:xfrm>
            <a:off x="5387798" y="7024404"/>
            <a:ext cx="4250649" cy="246221"/>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800" b="0" i="1">
                <a:solidFill>
                  <a:srgbClr val="7F7F7F"/>
                </a:solidFill>
                <a:latin typeface="Open Sans"/>
                <a:ea typeface="Open Sans"/>
                <a:cs typeface="Open Sans"/>
                <a:sym typeface="Open Sans"/>
              </a:rPr>
              <a:t>The Exponential Organizations Master Business Course is a part of the MBD Program. To learn more, visit www.growthinstitute.com/exo</a:t>
            </a:r>
            <a:endParaRPr sz="800" b="0" i="1">
              <a:solidFill>
                <a:srgbClr val="7F7F7F"/>
              </a:solidFill>
              <a:latin typeface="Open Sans"/>
              <a:ea typeface="Open Sans"/>
              <a:cs typeface="Open Sans"/>
              <a:sym typeface="Open Sans"/>
            </a:endParaRPr>
          </a:p>
        </p:txBody>
      </p:sp>
      <p:sp>
        <p:nvSpPr>
          <p:cNvPr id="24" name="Shape 24"/>
          <p:cNvSpPr txBox="1"/>
          <p:nvPr/>
        </p:nvSpPr>
        <p:spPr>
          <a:xfrm>
            <a:off x="1428708" y="7400184"/>
            <a:ext cx="8168218" cy="258571"/>
          </a:xfrm>
          <a:prstGeom prst="rect">
            <a:avLst/>
          </a:prstGeom>
          <a:noFill/>
          <a:ln>
            <a:noFill/>
          </a:ln>
        </p:spPr>
        <p:txBody>
          <a:bodyPr spcFirstLastPara="1" wrap="square" lIns="0" tIns="0" rIns="0" bIns="0" anchor="t" anchorCtr="0">
            <a:noAutofit/>
          </a:bodyPr>
          <a:lstStyle/>
          <a:p>
            <a:pPr marL="0" marR="0" lvl="0" indent="0" algn="l" rtl="0">
              <a:lnSpc>
                <a:spcPct val="114285"/>
              </a:lnSpc>
              <a:spcBef>
                <a:spcPts val="0"/>
              </a:spcBef>
              <a:spcAft>
                <a:spcPts val="0"/>
              </a:spcAft>
              <a:buClr>
                <a:srgbClr val="7F7F7F"/>
              </a:buClr>
              <a:buSzPts val="700"/>
              <a:buFont typeface="Arial"/>
              <a:buNone/>
            </a:pPr>
            <a:r>
              <a:rPr lang="en-US" sz="700" b="0" i="0">
                <a:solidFill>
                  <a:srgbClr val="7F7F7F"/>
                </a:solidFill>
                <a:latin typeface="Open Sans"/>
                <a:ea typeface="Open Sans"/>
                <a:cs typeface="Open Sans"/>
                <a:sym typeface="Open Sans"/>
              </a:rPr>
              <a:t>This work is licensed under the Creative Commons Attribution-ShareAlike 4.0 International License. It is attributed to Ralston Consulting Inc. for Growth Institute, Inc. </a:t>
            </a:r>
            <a:br>
              <a:rPr lang="en-US" sz="700" b="0" i="0">
                <a:solidFill>
                  <a:srgbClr val="7F7F7F"/>
                </a:solidFill>
                <a:latin typeface="Open Sans"/>
                <a:ea typeface="Open Sans"/>
                <a:cs typeface="Open Sans"/>
                <a:sym typeface="Open Sans"/>
              </a:rPr>
            </a:br>
            <a:r>
              <a:rPr lang="en-US" sz="700" b="0" i="0">
                <a:solidFill>
                  <a:srgbClr val="7F7F7F"/>
                </a:solidFill>
                <a:latin typeface="Open Sans"/>
                <a:ea typeface="Open Sans"/>
                <a:cs typeface="Open Sans"/>
                <a:sym typeface="Open Sans"/>
              </a:rPr>
              <a:t>To view a copy of this license, visit http://creativecommons.org/licenses/by-sa/4.0/ or send a letter to Creative Commons, PO Box 1866, Mountain View, CA 94042, USA.</a:t>
            </a:r>
            <a:endParaRPr/>
          </a:p>
        </p:txBody>
      </p:sp>
      <p:sp>
        <p:nvSpPr>
          <p:cNvPr id="25" name="Shape 25"/>
          <p:cNvSpPr/>
          <p:nvPr/>
        </p:nvSpPr>
        <p:spPr>
          <a:xfrm>
            <a:off x="685800" y="1143000"/>
            <a:ext cx="8915400" cy="6219701"/>
          </a:xfrm>
          <a:prstGeom prst="rect">
            <a:avLst/>
          </a:prstGeom>
          <a:noFill/>
          <a:ln w="9525" cap="flat" cmpd="sng">
            <a:solidFill>
              <a:srgbClr val="BFBFBF"/>
            </a:solidFill>
            <a:prstDash val="lgDash"/>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26" name="Shape 26"/>
          <p:cNvSpPr/>
          <p:nvPr/>
        </p:nvSpPr>
        <p:spPr>
          <a:xfrm>
            <a:off x="1296163" y="2670996"/>
            <a:ext cx="641562" cy="641562"/>
          </a:xfrm>
          <a:prstGeom prst="teardrop">
            <a:avLst>
              <a:gd name="adj" fmla="val 100000"/>
            </a:avLst>
          </a:prstGeom>
          <a:solidFill>
            <a:srgbClr val="30739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27" name="Shape 27"/>
          <p:cNvSpPr/>
          <p:nvPr/>
        </p:nvSpPr>
        <p:spPr>
          <a:xfrm>
            <a:off x="1296163" y="3635169"/>
            <a:ext cx="641562" cy="641562"/>
          </a:xfrm>
          <a:prstGeom prst="teardrop">
            <a:avLst>
              <a:gd name="adj" fmla="val 100000"/>
            </a:avLst>
          </a:prstGeom>
          <a:solidFill>
            <a:srgbClr val="2C3A7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28" name="Shape 28"/>
          <p:cNvSpPr/>
          <p:nvPr/>
        </p:nvSpPr>
        <p:spPr>
          <a:xfrm>
            <a:off x="1296163" y="4625528"/>
            <a:ext cx="641562" cy="641562"/>
          </a:xfrm>
          <a:prstGeom prst="teardrop">
            <a:avLst>
              <a:gd name="adj" fmla="val 100000"/>
            </a:avLst>
          </a:prstGeom>
          <a:solidFill>
            <a:srgbClr val="6D266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29" name="Shape 29"/>
          <p:cNvSpPr/>
          <p:nvPr/>
        </p:nvSpPr>
        <p:spPr>
          <a:xfrm>
            <a:off x="1296163" y="5602794"/>
            <a:ext cx="641562" cy="641562"/>
          </a:xfrm>
          <a:prstGeom prst="teardrop">
            <a:avLst>
              <a:gd name="adj" fmla="val 100000"/>
            </a:avLst>
          </a:prstGeom>
          <a:solidFill>
            <a:srgbClr val="BE1E2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30" name="Shape 30"/>
          <p:cNvSpPr txBox="1"/>
          <p:nvPr/>
        </p:nvSpPr>
        <p:spPr>
          <a:xfrm>
            <a:off x="1296163" y="1977060"/>
            <a:ext cx="3102949" cy="276999"/>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1800">
                <a:solidFill>
                  <a:srgbClr val="58595B"/>
                </a:solidFill>
                <a:latin typeface="Open Sans"/>
                <a:ea typeface="Open Sans"/>
                <a:cs typeface="Open Sans"/>
                <a:sym typeface="Open Sans"/>
              </a:rPr>
              <a:t>Suggested 4 color palette:</a:t>
            </a:r>
            <a:endParaRPr/>
          </a:p>
        </p:txBody>
      </p:sp>
      <p:sp>
        <p:nvSpPr>
          <p:cNvPr id="31" name="Shape 31"/>
          <p:cNvSpPr txBox="1"/>
          <p:nvPr/>
        </p:nvSpPr>
        <p:spPr>
          <a:xfrm>
            <a:off x="2186460" y="2579343"/>
            <a:ext cx="2212652" cy="3785652"/>
          </a:xfrm>
          <a:prstGeom prst="rect">
            <a:avLst/>
          </a:prstGeom>
          <a:noFill/>
          <a:ln>
            <a:noFill/>
          </a:ln>
        </p:spPr>
        <p:txBody>
          <a:bodyPr spcFirstLastPara="1" wrap="square" lIns="0" tIns="45700" rIns="0" bIns="0" anchor="t" anchorCtr="0">
            <a:noAutofit/>
          </a:bodyPr>
          <a:lstStyle/>
          <a:p>
            <a:pPr marL="0" marR="0" lvl="0" indent="0" algn="l" rtl="0">
              <a:spcBef>
                <a:spcPts val="0"/>
              </a:spcBef>
              <a:spcAft>
                <a:spcPts val="0"/>
              </a:spcAft>
              <a:buNone/>
            </a:pPr>
            <a:r>
              <a:rPr lang="en-US" sz="1600" b="1">
                <a:solidFill>
                  <a:srgbClr val="30739F"/>
                </a:solidFill>
                <a:latin typeface="Open Sans"/>
                <a:ea typeface="Open Sans"/>
                <a:cs typeface="Open Sans"/>
                <a:sym typeface="Open Sans"/>
              </a:rPr>
              <a:t>MTP Tool - Blue 1</a:t>
            </a:r>
            <a:endParaRPr/>
          </a:p>
          <a:p>
            <a:pPr marL="0" marR="0" lvl="0" indent="0" algn="l" rtl="0">
              <a:spcBef>
                <a:spcPts val="0"/>
              </a:spcBef>
              <a:spcAft>
                <a:spcPts val="0"/>
              </a:spcAft>
              <a:buNone/>
            </a:pPr>
            <a:r>
              <a:rPr lang="en-US" sz="1600">
                <a:solidFill>
                  <a:srgbClr val="30739F"/>
                </a:solidFill>
                <a:latin typeface="Open Sans"/>
                <a:ea typeface="Open Sans"/>
                <a:cs typeface="Open Sans"/>
                <a:sym typeface="Open Sans"/>
              </a:rPr>
              <a:t>HEX: 30739F</a:t>
            </a:r>
            <a:endParaRPr/>
          </a:p>
          <a:p>
            <a:pPr marL="0" marR="0" lvl="0" indent="0" algn="l" rtl="0">
              <a:spcBef>
                <a:spcPts val="0"/>
              </a:spcBef>
              <a:spcAft>
                <a:spcPts val="0"/>
              </a:spcAft>
              <a:buNone/>
            </a:pPr>
            <a:r>
              <a:rPr lang="en-US" sz="1600">
                <a:solidFill>
                  <a:srgbClr val="30739F"/>
                </a:solidFill>
                <a:latin typeface="Open Sans"/>
                <a:ea typeface="Open Sans"/>
                <a:cs typeface="Open Sans"/>
                <a:sym typeface="Open Sans"/>
              </a:rPr>
              <a:t>RGB:  48   115   159</a:t>
            </a:r>
            <a:endParaRPr/>
          </a:p>
          <a:p>
            <a:pPr marL="0" marR="0" lvl="0" indent="0" algn="l" rtl="0">
              <a:spcBef>
                <a:spcPts val="0"/>
              </a:spcBef>
              <a:spcAft>
                <a:spcPts val="0"/>
              </a:spcAft>
              <a:buNone/>
            </a:pPr>
            <a:endParaRPr sz="1600">
              <a:solidFill>
                <a:schemeClr val="dk1"/>
              </a:solidFill>
              <a:latin typeface="Open Sans"/>
              <a:ea typeface="Open Sans"/>
              <a:cs typeface="Open Sans"/>
              <a:sym typeface="Open Sans"/>
            </a:endParaRPr>
          </a:p>
          <a:p>
            <a:pPr marL="0" marR="0" lvl="0" indent="0" algn="l" rtl="0">
              <a:spcBef>
                <a:spcPts val="0"/>
              </a:spcBef>
              <a:spcAft>
                <a:spcPts val="0"/>
              </a:spcAft>
              <a:buNone/>
            </a:pPr>
            <a:r>
              <a:rPr lang="en-US" sz="1600" b="1">
                <a:solidFill>
                  <a:srgbClr val="2C3A72"/>
                </a:solidFill>
                <a:latin typeface="Open Sans"/>
                <a:ea typeface="Open Sans"/>
                <a:cs typeface="Open Sans"/>
                <a:sym typeface="Open Sans"/>
              </a:rPr>
              <a:t>IDEAS Tools - Blue 2</a:t>
            </a:r>
            <a:endParaRPr/>
          </a:p>
          <a:p>
            <a:pPr marL="0" marR="0" lvl="0" indent="0" algn="l" rtl="0">
              <a:spcBef>
                <a:spcPts val="0"/>
              </a:spcBef>
              <a:spcAft>
                <a:spcPts val="0"/>
              </a:spcAft>
              <a:buNone/>
            </a:pPr>
            <a:r>
              <a:rPr lang="en-US" sz="1600">
                <a:solidFill>
                  <a:srgbClr val="2C3A72"/>
                </a:solidFill>
                <a:latin typeface="Open Sans"/>
                <a:ea typeface="Open Sans"/>
                <a:cs typeface="Open Sans"/>
                <a:sym typeface="Open Sans"/>
              </a:rPr>
              <a:t>HEX: 2C3A72</a:t>
            </a:r>
            <a:endParaRPr/>
          </a:p>
          <a:p>
            <a:pPr marL="0" marR="0" lvl="0" indent="0" algn="l" rtl="0">
              <a:spcBef>
                <a:spcPts val="0"/>
              </a:spcBef>
              <a:spcAft>
                <a:spcPts val="0"/>
              </a:spcAft>
              <a:buNone/>
            </a:pPr>
            <a:r>
              <a:rPr lang="en-US" sz="1600">
                <a:solidFill>
                  <a:srgbClr val="2C3A72"/>
                </a:solidFill>
                <a:latin typeface="Open Sans"/>
                <a:ea typeface="Open Sans"/>
                <a:cs typeface="Open Sans"/>
                <a:sym typeface="Open Sans"/>
              </a:rPr>
              <a:t>RGB:  44   58   114</a:t>
            </a:r>
            <a:endParaRPr/>
          </a:p>
          <a:p>
            <a:pPr marL="0" marR="0" lvl="0" indent="0" algn="l" rtl="0">
              <a:spcBef>
                <a:spcPts val="0"/>
              </a:spcBef>
              <a:spcAft>
                <a:spcPts val="0"/>
              </a:spcAft>
              <a:buNone/>
            </a:pPr>
            <a:endParaRPr sz="1600">
              <a:solidFill>
                <a:schemeClr val="dk1"/>
              </a:solidFill>
              <a:latin typeface="Open Sans"/>
              <a:ea typeface="Open Sans"/>
              <a:cs typeface="Open Sans"/>
              <a:sym typeface="Open Sans"/>
            </a:endParaRPr>
          </a:p>
          <a:p>
            <a:pPr marL="0" marR="0" lvl="0" indent="0" algn="l" rtl="0">
              <a:spcBef>
                <a:spcPts val="0"/>
              </a:spcBef>
              <a:spcAft>
                <a:spcPts val="0"/>
              </a:spcAft>
              <a:buNone/>
            </a:pPr>
            <a:r>
              <a:rPr lang="en-US" sz="1600" b="1">
                <a:solidFill>
                  <a:srgbClr val="6D266E"/>
                </a:solidFill>
                <a:latin typeface="Open Sans"/>
                <a:ea typeface="Open Sans"/>
                <a:cs typeface="Open Sans"/>
                <a:sym typeface="Open Sans"/>
              </a:rPr>
              <a:t>SCALE Tools – Violet</a:t>
            </a:r>
            <a:endParaRPr sz="1600" b="1">
              <a:solidFill>
                <a:srgbClr val="6D266E"/>
              </a:solidFill>
              <a:latin typeface="Open Sans"/>
              <a:ea typeface="Open Sans"/>
              <a:cs typeface="Open Sans"/>
              <a:sym typeface="Open Sans"/>
            </a:endParaRPr>
          </a:p>
          <a:p>
            <a:pPr marL="0" marR="0" lvl="0" indent="0" algn="l" rtl="0">
              <a:spcBef>
                <a:spcPts val="0"/>
              </a:spcBef>
              <a:spcAft>
                <a:spcPts val="0"/>
              </a:spcAft>
              <a:buNone/>
            </a:pPr>
            <a:r>
              <a:rPr lang="en-US" sz="1600">
                <a:solidFill>
                  <a:srgbClr val="6D266E"/>
                </a:solidFill>
                <a:latin typeface="Open Sans"/>
                <a:ea typeface="Open Sans"/>
                <a:cs typeface="Open Sans"/>
                <a:sym typeface="Open Sans"/>
              </a:rPr>
              <a:t>HEX: 6D266E</a:t>
            </a:r>
            <a:endParaRPr/>
          </a:p>
          <a:p>
            <a:pPr marL="0" marR="0" lvl="0" indent="0" algn="l" rtl="0">
              <a:spcBef>
                <a:spcPts val="0"/>
              </a:spcBef>
              <a:spcAft>
                <a:spcPts val="0"/>
              </a:spcAft>
              <a:buNone/>
            </a:pPr>
            <a:r>
              <a:rPr lang="en-US" sz="1600">
                <a:solidFill>
                  <a:srgbClr val="6D266E"/>
                </a:solidFill>
                <a:latin typeface="Open Sans"/>
                <a:ea typeface="Open Sans"/>
                <a:cs typeface="Open Sans"/>
                <a:sym typeface="Open Sans"/>
              </a:rPr>
              <a:t>RGB:  109   38   110</a:t>
            </a:r>
            <a:endParaRPr sz="1600">
              <a:solidFill>
                <a:srgbClr val="6D266E"/>
              </a:solidFill>
              <a:latin typeface="Open Sans"/>
              <a:ea typeface="Open Sans"/>
              <a:cs typeface="Open Sans"/>
              <a:sym typeface="Open Sans"/>
            </a:endParaRPr>
          </a:p>
          <a:p>
            <a:pPr marL="0" marR="0" lvl="0" indent="0" algn="l" rtl="0">
              <a:spcBef>
                <a:spcPts val="0"/>
              </a:spcBef>
              <a:spcAft>
                <a:spcPts val="0"/>
              </a:spcAft>
              <a:buNone/>
            </a:pPr>
            <a:endParaRPr sz="1600">
              <a:solidFill>
                <a:schemeClr val="dk1"/>
              </a:solidFill>
              <a:latin typeface="Open Sans"/>
              <a:ea typeface="Open Sans"/>
              <a:cs typeface="Open Sans"/>
              <a:sym typeface="Open Sans"/>
            </a:endParaRPr>
          </a:p>
          <a:p>
            <a:pPr marL="0" marR="0" lvl="0" indent="0" algn="l" rtl="0">
              <a:spcBef>
                <a:spcPts val="0"/>
              </a:spcBef>
              <a:spcAft>
                <a:spcPts val="0"/>
              </a:spcAft>
              <a:buNone/>
            </a:pPr>
            <a:r>
              <a:rPr lang="en-US" sz="1600" b="1">
                <a:solidFill>
                  <a:srgbClr val="BE1E2D"/>
                </a:solidFill>
                <a:latin typeface="Open Sans"/>
                <a:ea typeface="Open Sans"/>
                <a:cs typeface="Open Sans"/>
                <a:sym typeface="Open Sans"/>
              </a:rPr>
              <a:t>Other - Red 1</a:t>
            </a:r>
            <a:endParaRPr/>
          </a:p>
          <a:p>
            <a:pPr marL="0" marR="0" lvl="0" indent="0" algn="l" rtl="0">
              <a:spcBef>
                <a:spcPts val="0"/>
              </a:spcBef>
              <a:spcAft>
                <a:spcPts val="0"/>
              </a:spcAft>
              <a:buNone/>
            </a:pPr>
            <a:r>
              <a:rPr lang="en-US" sz="1600">
                <a:solidFill>
                  <a:srgbClr val="BE1E2D"/>
                </a:solidFill>
                <a:latin typeface="Open Sans"/>
                <a:ea typeface="Open Sans"/>
                <a:cs typeface="Open Sans"/>
                <a:sym typeface="Open Sans"/>
              </a:rPr>
              <a:t>HEX: BE1E2D</a:t>
            </a:r>
            <a:endParaRPr/>
          </a:p>
          <a:p>
            <a:pPr marL="0" marR="0" lvl="0" indent="0" algn="l" rtl="0">
              <a:spcBef>
                <a:spcPts val="0"/>
              </a:spcBef>
              <a:spcAft>
                <a:spcPts val="0"/>
              </a:spcAft>
              <a:buNone/>
            </a:pPr>
            <a:r>
              <a:rPr lang="en-US" sz="1600">
                <a:solidFill>
                  <a:srgbClr val="BE1E2D"/>
                </a:solidFill>
                <a:latin typeface="Open Sans"/>
                <a:ea typeface="Open Sans"/>
                <a:cs typeface="Open Sans"/>
                <a:sym typeface="Open Sans"/>
              </a:rPr>
              <a:t>RGB:  190   30   45</a:t>
            </a:r>
            <a:endParaRPr sz="1600">
              <a:solidFill>
                <a:srgbClr val="BE1E2D"/>
              </a:solidFill>
              <a:latin typeface="Open Sans"/>
              <a:ea typeface="Open Sans"/>
              <a:cs typeface="Open Sans"/>
              <a:sym typeface="Open Sans"/>
            </a:endParaRPr>
          </a:p>
        </p:txBody>
      </p:sp>
      <p:cxnSp>
        <p:nvCxnSpPr>
          <p:cNvPr id="32" name="Shape 32"/>
          <p:cNvCxnSpPr/>
          <p:nvPr/>
        </p:nvCxnSpPr>
        <p:spPr>
          <a:xfrm>
            <a:off x="5143500" y="1197260"/>
            <a:ext cx="0" cy="6060790"/>
          </a:xfrm>
          <a:prstGeom prst="straightConnector1">
            <a:avLst/>
          </a:prstGeom>
          <a:noFill/>
          <a:ln w="9525" cap="flat" cmpd="sng">
            <a:solidFill>
              <a:srgbClr val="30739F"/>
            </a:solidFill>
            <a:prstDash val="solid"/>
            <a:round/>
            <a:headEnd type="none" w="sm" len="sm"/>
            <a:tailEnd type="none" w="sm" len="sm"/>
          </a:ln>
        </p:spPr>
      </p:cxnSp>
      <p:cxnSp>
        <p:nvCxnSpPr>
          <p:cNvPr id="33" name="Shape 33"/>
          <p:cNvCxnSpPr/>
          <p:nvPr/>
        </p:nvCxnSpPr>
        <p:spPr>
          <a:xfrm>
            <a:off x="5245998" y="6825181"/>
            <a:ext cx="4346100" cy="0"/>
          </a:xfrm>
          <a:prstGeom prst="straightConnector1">
            <a:avLst/>
          </a:prstGeom>
          <a:noFill/>
          <a:ln w="9525" cap="flat" cmpd="sng">
            <a:solidFill>
              <a:srgbClr val="58595B"/>
            </a:solidFill>
            <a:prstDash val="solid"/>
            <a:round/>
            <a:headEnd type="none" w="sm" len="sm"/>
            <a:tailEnd type="none" w="sm" len="sm"/>
          </a:ln>
        </p:spPr>
      </p:cxnSp>
      <p:pic>
        <p:nvPicPr>
          <p:cNvPr id="34" name="Shape 34"/>
          <p:cNvPicPr preferRelativeResize="0"/>
          <p:nvPr/>
        </p:nvPicPr>
        <p:blipFill rotWithShape="1">
          <a:blip r:embed="rId2">
            <a:alphaModFix/>
          </a:blip>
          <a:srcRect/>
          <a:stretch/>
        </p:blipFill>
        <p:spPr>
          <a:xfrm>
            <a:off x="685800" y="7397496"/>
            <a:ext cx="645160" cy="224683"/>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p:nvPr/>
        </p:nvSpPr>
        <p:spPr>
          <a:xfrm>
            <a:off x="685800" y="1197864"/>
            <a:ext cx="8915400" cy="6062472"/>
          </a:xfrm>
          <a:prstGeom prst="rect">
            <a:avLst/>
          </a:prstGeom>
          <a:noFill/>
          <a:ln w="9525" cap="flat" cmpd="sng">
            <a:solidFill>
              <a:schemeClr val="bg1"/>
            </a:solidFill>
            <a:prstDash val="lgDash"/>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Calibri"/>
              <a:ea typeface="Calibri"/>
              <a:cs typeface="Calibri"/>
              <a:sym typeface="Calibri"/>
            </a:endParaRPr>
          </a:p>
        </p:txBody>
      </p:sp>
      <p:cxnSp>
        <p:nvCxnSpPr>
          <p:cNvPr id="7" name="Shape 7"/>
          <p:cNvCxnSpPr/>
          <p:nvPr/>
        </p:nvCxnSpPr>
        <p:spPr>
          <a:xfrm>
            <a:off x="8070805" y="497351"/>
            <a:ext cx="0" cy="292608"/>
          </a:xfrm>
          <a:prstGeom prst="straightConnector1">
            <a:avLst/>
          </a:prstGeom>
          <a:noFill/>
          <a:ln w="9525" cap="flat" cmpd="sng">
            <a:solidFill>
              <a:srgbClr val="58595B"/>
            </a:solidFill>
            <a:prstDash val="solid"/>
            <a:round/>
            <a:headEnd type="none" w="sm" len="sm"/>
            <a:tailEnd type="none" w="sm" len="sm"/>
          </a:ln>
        </p:spPr>
      </p:cxnSp>
      <p:pic>
        <p:nvPicPr>
          <p:cNvPr id="8" name="Shape 8" descr="EXO logo.png"/>
          <p:cNvPicPr preferRelativeResize="0"/>
          <p:nvPr/>
        </p:nvPicPr>
        <p:blipFill rotWithShape="1">
          <a:blip r:embed="rId7">
            <a:alphaModFix/>
          </a:blip>
          <a:srcRect t="14944" b="14335"/>
          <a:stretch/>
        </p:blipFill>
        <p:spPr>
          <a:xfrm>
            <a:off x="6562497" y="499637"/>
            <a:ext cx="1408559" cy="288036"/>
          </a:xfrm>
          <a:prstGeom prst="rect">
            <a:avLst/>
          </a:prstGeom>
          <a:noFill/>
          <a:ln>
            <a:noFill/>
          </a:ln>
        </p:spPr>
      </p:pic>
      <p:pic>
        <p:nvPicPr>
          <p:cNvPr id="9" name="Shape 9" descr="GGI logo 2016.png"/>
          <p:cNvPicPr preferRelativeResize="0"/>
          <p:nvPr/>
        </p:nvPicPr>
        <p:blipFill rotWithShape="1">
          <a:blip r:embed="rId8">
            <a:alphaModFix/>
          </a:blip>
          <a:srcRect/>
          <a:stretch/>
        </p:blipFill>
        <p:spPr>
          <a:xfrm>
            <a:off x="8170556" y="499637"/>
            <a:ext cx="1430644" cy="288036"/>
          </a:xfrm>
          <a:prstGeom prst="rect">
            <a:avLst/>
          </a:prstGeom>
          <a:noFill/>
          <a:ln>
            <a:noFill/>
          </a:ln>
        </p:spPr>
      </p:pic>
      <p:pic>
        <p:nvPicPr>
          <p:cNvPr id="11" name="Shape 11"/>
          <p:cNvPicPr preferRelativeResize="0"/>
          <p:nvPr/>
        </p:nvPicPr>
        <p:blipFill rotWithShape="1">
          <a:blip r:embed="rId9">
            <a:alphaModFix/>
          </a:blip>
          <a:srcRect/>
          <a:stretch/>
        </p:blipFill>
        <p:spPr>
          <a:xfrm>
            <a:off x="685790" y="7400915"/>
            <a:ext cx="645150" cy="22572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5.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blog.growthinstitute.com/exo/experimentation" TargetMode="External"/><Relationship Id="rId11" Type="http://schemas.openxmlformats.org/officeDocument/2006/relationships/image" Target="../media/image10.png"/><Relationship Id="rId5" Type="http://schemas.openxmlformats.org/officeDocument/2006/relationships/hyperlink" Target="https://blog.growthinstitute.com/exo/massive-transformative-purpose" TargetMode="External"/><Relationship Id="rId10" Type="http://schemas.openxmlformats.org/officeDocument/2006/relationships/image" Target="../media/image9.png"/><Relationship Id="rId4" Type="http://schemas.microsoft.com/office/2007/relationships/hdphoto" Target="../media/hdphoto1.wdp"/><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hyperlink" Target="https://blog.growthinstitute.com/exo/11-attribute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blog.growthinstitute.com/exo/11-attribute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pic>
        <p:nvPicPr>
          <p:cNvPr id="17" name="Picture 16" descr="EXO-SOD graphic1.png"/>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5741247" y="1156182"/>
            <a:ext cx="3450336" cy="2090928"/>
          </a:xfrm>
          <a:prstGeom prst="rect">
            <a:avLst/>
          </a:prstGeom>
        </p:spPr>
      </p:pic>
      <p:cxnSp>
        <p:nvCxnSpPr>
          <p:cNvPr id="53" name="Straight Arrow Connector 52"/>
          <p:cNvCxnSpPr/>
          <p:nvPr/>
        </p:nvCxnSpPr>
        <p:spPr>
          <a:xfrm>
            <a:off x="8842698" y="1408751"/>
            <a:ext cx="339582" cy="0"/>
          </a:xfrm>
          <a:prstGeom prst="straightConnector1">
            <a:avLst/>
          </a:prstGeom>
          <a:ln>
            <a:solidFill>
              <a:srgbClr val="6D266E"/>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83" name="Shape 83"/>
          <p:cNvSpPr txBox="1"/>
          <p:nvPr/>
        </p:nvSpPr>
        <p:spPr>
          <a:xfrm>
            <a:off x="694674" y="1203802"/>
            <a:ext cx="4221063" cy="3501898"/>
          </a:xfrm>
          <a:prstGeom prst="rect">
            <a:avLst/>
          </a:prstGeom>
          <a:noFill/>
          <a:ln>
            <a:noFill/>
          </a:ln>
        </p:spPr>
        <p:txBody>
          <a:bodyPr spcFirstLastPara="1" wrap="square" lIns="0" tIns="0" rIns="0" bIns="0" anchor="t" anchorCtr="0">
            <a:noAutofit/>
          </a:bodyPr>
          <a:lstStyle/>
          <a:p>
            <a:pPr lvl="0" rtl="0">
              <a:spcAft>
                <a:spcPts val="800"/>
              </a:spcAft>
              <a:buNone/>
            </a:pPr>
            <a:r>
              <a:rPr lang="en-US" sz="1100" b="1" dirty="0">
                <a:solidFill>
                  <a:srgbClr val="6D266E"/>
                </a:solidFill>
                <a:latin typeface="Open Sans"/>
                <a:ea typeface="Open Sans"/>
                <a:cs typeface="Open Sans"/>
                <a:sym typeface="Open Sans"/>
              </a:rPr>
              <a:t>Staff on Demand (</a:t>
            </a:r>
            <a:r>
              <a:rPr lang="en-US" sz="1100" b="1" dirty="0" err="1">
                <a:solidFill>
                  <a:srgbClr val="6D266E"/>
                </a:solidFill>
                <a:latin typeface="Open Sans"/>
                <a:ea typeface="Open Sans"/>
                <a:cs typeface="Open Sans"/>
                <a:sym typeface="Open Sans"/>
              </a:rPr>
              <a:t>SoD</a:t>
            </a:r>
            <a:r>
              <a:rPr lang="en-US" sz="1100" b="1" dirty="0">
                <a:solidFill>
                  <a:srgbClr val="6D266E"/>
                </a:solidFill>
                <a:latin typeface="Open Sans"/>
                <a:ea typeface="Open Sans"/>
                <a:cs typeface="Open Sans"/>
                <a:sym typeface="Open Sans"/>
              </a:rPr>
              <a:t>) </a:t>
            </a:r>
            <a:r>
              <a:rPr lang="en-US" sz="1000" dirty="0">
                <a:solidFill>
                  <a:srgbClr val="58595B"/>
                </a:solidFill>
                <a:latin typeface="Open Sans"/>
                <a:ea typeface="Open Sans"/>
                <a:cs typeface="Open Sans"/>
                <a:sym typeface="Open Sans"/>
              </a:rPr>
              <a:t>are people who work for you on an as-needed basis. </a:t>
            </a:r>
            <a:r>
              <a:rPr lang="en-US" sz="1000" dirty="0" err="1">
                <a:solidFill>
                  <a:srgbClr val="58595B"/>
                </a:solidFill>
                <a:latin typeface="Open Sans"/>
                <a:ea typeface="Open Sans"/>
                <a:cs typeface="Open Sans"/>
                <a:sym typeface="Open Sans"/>
              </a:rPr>
              <a:t>SoD</a:t>
            </a:r>
            <a:r>
              <a:rPr lang="en-US" sz="1000" dirty="0">
                <a:solidFill>
                  <a:srgbClr val="58595B"/>
                </a:solidFill>
                <a:latin typeface="Open Sans"/>
                <a:ea typeface="Open Sans"/>
                <a:cs typeface="Open Sans"/>
                <a:sym typeface="Open Sans"/>
              </a:rPr>
              <a:t> is similar to the </a:t>
            </a:r>
            <a:r>
              <a:rPr lang="en-US" sz="1000" dirty="0" err="1">
                <a:solidFill>
                  <a:srgbClr val="58595B"/>
                </a:solidFill>
                <a:latin typeface="Open Sans"/>
                <a:ea typeface="Open Sans"/>
                <a:cs typeface="Open Sans"/>
                <a:sym typeface="Open Sans"/>
              </a:rPr>
              <a:t>ExO</a:t>
            </a:r>
            <a:r>
              <a:rPr lang="en-US" sz="1000" dirty="0">
                <a:solidFill>
                  <a:srgbClr val="58595B"/>
                </a:solidFill>
                <a:latin typeface="Open Sans"/>
                <a:ea typeface="Open Sans"/>
                <a:cs typeface="Open Sans"/>
                <a:sym typeface="Open Sans"/>
              </a:rPr>
              <a:t> attribute: </a:t>
            </a:r>
            <a:r>
              <a:rPr lang="en-US" sz="1000" b="1" dirty="0">
                <a:solidFill>
                  <a:srgbClr val="58595B"/>
                </a:solidFill>
                <a:latin typeface="Open Sans"/>
                <a:ea typeface="Open Sans"/>
                <a:cs typeface="Open Sans"/>
                <a:sym typeface="Open Sans"/>
              </a:rPr>
              <a:t>Leveraged Assets</a:t>
            </a:r>
            <a:r>
              <a:rPr lang="en-US" sz="1000" dirty="0">
                <a:solidFill>
                  <a:srgbClr val="58595B"/>
                </a:solidFill>
                <a:latin typeface="Open Sans"/>
                <a:ea typeface="Open Sans"/>
                <a:cs typeface="Open Sans"/>
                <a:sym typeface="Open Sans"/>
              </a:rPr>
              <a:t>, but leveraging pools of talent rather than physical assets and resources. Contract a home-based knowledge worker with a personal computer and you benefit from </a:t>
            </a:r>
            <a:r>
              <a:rPr lang="en-US" sz="1000" i="1" dirty="0">
                <a:solidFill>
                  <a:srgbClr val="58595B"/>
                </a:solidFill>
                <a:latin typeface="Open Sans"/>
                <a:ea typeface="Open Sans"/>
                <a:cs typeface="Open Sans"/>
                <a:sym typeface="Open Sans"/>
              </a:rPr>
              <a:t>both</a:t>
            </a:r>
            <a:r>
              <a:rPr lang="en-US" sz="1000" dirty="0">
                <a:solidFill>
                  <a:srgbClr val="58595B"/>
                </a:solidFill>
                <a:latin typeface="Open Sans"/>
                <a:ea typeface="Open Sans"/>
                <a:cs typeface="Open Sans"/>
                <a:sym typeface="Open Sans"/>
              </a:rPr>
              <a:t> attributes!</a:t>
            </a:r>
            <a:endParaRPr sz="1000" dirty="0">
              <a:solidFill>
                <a:srgbClr val="58595B"/>
              </a:solidFill>
              <a:latin typeface="Open Sans"/>
              <a:ea typeface="Open Sans"/>
              <a:cs typeface="Open Sans"/>
              <a:sym typeface="Open Sans"/>
            </a:endParaRPr>
          </a:p>
          <a:p>
            <a:pPr lvl="0" rtl="0">
              <a:spcAft>
                <a:spcPts val="800"/>
              </a:spcAft>
              <a:buNone/>
            </a:pPr>
            <a:r>
              <a:rPr lang="en-US" sz="1000" b="1" dirty="0">
                <a:solidFill>
                  <a:srgbClr val="6D266E"/>
                </a:solidFill>
                <a:latin typeface="Open Sans"/>
                <a:ea typeface="Open Sans"/>
                <a:cs typeface="Open Sans"/>
                <a:sym typeface="Open Sans"/>
              </a:rPr>
              <a:t>Adaptive Growth: </a:t>
            </a:r>
            <a:r>
              <a:rPr lang="en-US" sz="1000" dirty="0">
                <a:solidFill>
                  <a:srgbClr val="58595B"/>
                </a:solidFill>
                <a:latin typeface="Open Sans"/>
                <a:ea typeface="Open Sans"/>
                <a:cs typeface="Open Sans"/>
                <a:sym typeface="Open Sans"/>
              </a:rPr>
              <a:t>Businesses growing exponentially (</a:t>
            </a:r>
            <a:r>
              <a:rPr lang="en-US" sz="1000" dirty="0" err="1">
                <a:solidFill>
                  <a:srgbClr val="58595B"/>
                </a:solidFill>
                <a:latin typeface="Open Sans"/>
                <a:ea typeface="Open Sans"/>
                <a:cs typeface="Open Sans"/>
                <a:sym typeface="Open Sans"/>
              </a:rPr>
              <a:t>ExOs</a:t>
            </a:r>
            <a:r>
              <a:rPr lang="en-US" sz="1000" dirty="0">
                <a:solidFill>
                  <a:srgbClr val="58595B"/>
                </a:solidFill>
                <a:latin typeface="Open Sans"/>
                <a:ea typeface="Open Sans"/>
                <a:cs typeface="Open Sans"/>
                <a:sym typeface="Open Sans"/>
              </a:rPr>
              <a:t>) must continually iterate and improve their offerings as they scale, at a pace conventional talent management processes cannot match. </a:t>
            </a:r>
            <a:endParaRPr sz="1000" dirty="0">
              <a:solidFill>
                <a:srgbClr val="58595B"/>
              </a:solidFill>
              <a:latin typeface="Open Sans"/>
              <a:ea typeface="Open Sans"/>
              <a:cs typeface="Open Sans"/>
              <a:sym typeface="Open Sans"/>
            </a:endParaRPr>
          </a:p>
          <a:p>
            <a:pPr marL="171450" lvl="0" indent="-171450" rtl="0">
              <a:spcAft>
                <a:spcPts val="800"/>
              </a:spcAft>
              <a:buClr>
                <a:srgbClr val="58595B"/>
              </a:buClr>
              <a:buSzPts val="1000"/>
              <a:buFont typeface="Arial"/>
              <a:buChar char="•"/>
            </a:pPr>
            <a:r>
              <a:rPr lang="en-US" sz="1000" dirty="0">
                <a:solidFill>
                  <a:srgbClr val="58595B"/>
                </a:solidFill>
                <a:latin typeface="Open Sans"/>
                <a:ea typeface="Open Sans"/>
                <a:cs typeface="Open Sans"/>
                <a:sym typeface="Open Sans"/>
              </a:rPr>
              <a:t>Today’s technology makes available a whole world of talented people with the knowledge, skills and fresh points of view you need, all on-demand. </a:t>
            </a:r>
            <a:endParaRPr sz="1000" dirty="0">
              <a:solidFill>
                <a:srgbClr val="58595B"/>
              </a:solidFill>
              <a:latin typeface="Open Sans"/>
              <a:ea typeface="Open Sans"/>
              <a:cs typeface="Open Sans"/>
              <a:sym typeface="Open Sans"/>
            </a:endParaRPr>
          </a:p>
          <a:p>
            <a:pPr marL="171450" lvl="0" indent="-171450" rtl="0">
              <a:spcAft>
                <a:spcPts val="800"/>
              </a:spcAft>
              <a:buClr>
                <a:srgbClr val="58595B"/>
              </a:buClr>
              <a:buSzPts val="1000"/>
              <a:buFont typeface="Arial"/>
              <a:buChar char="•"/>
            </a:pPr>
            <a:r>
              <a:rPr lang="en-US" sz="1000" dirty="0">
                <a:solidFill>
                  <a:srgbClr val="58595B"/>
                </a:solidFill>
                <a:latin typeface="Open Sans"/>
                <a:ea typeface="Open Sans"/>
                <a:cs typeface="Open Sans"/>
                <a:sym typeface="Open Sans"/>
              </a:rPr>
              <a:t>Grow without the overhead of </a:t>
            </a:r>
            <a:br>
              <a:rPr lang="en-US" sz="1000" dirty="0">
                <a:solidFill>
                  <a:srgbClr val="58595B"/>
                </a:solidFill>
                <a:latin typeface="Open Sans"/>
                <a:ea typeface="Open Sans"/>
                <a:cs typeface="Open Sans"/>
                <a:sym typeface="Open Sans"/>
              </a:rPr>
            </a:br>
            <a:r>
              <a:rPr lang="en-US" sz="1000" dirty="0">
                <a:solidFill>
                  <a:srgbClr val="58595B"/>
                </a:solidFill>
                <a:latin typeface="Open Sans"/>
                <a:ea typeface="Open Sans"/>
                <a:cs typeface="Open Sans"/>
                <a:sym typeface="Open Sans"/>
              </a:rPr>
              <a:t>a large permanent workforce.</a:t>
            </a:r>
            <a:endParaRPr sz="1000" dirty="0">
              <a:solidFill>
                <a:srgbClr val="58595B"/>
              </a:solidFill>
              <a:latin typeface="Open Sans"/>
              <a:ea typeface="Open Sans"/>
              <a:cs typeface="Open Sans"/>
              <a:sym typeface="Open Sans"/>
            </a:endParaRPr>
          </a:p>
          <a:p>
            <a:pPr marL="171450" lvl="0" indent="-171450" rtl="0">
              <a:spcAft>
                <a:spcPts val="800"/>
              </a:spcAft>
              <a:buClr>
                <a:srgbClr val="58595B"/>
              </a:buClr>
              <a:buSzPts val="1000"/>
              <a:buFont typeface="Arial"/>
              <a:buChar char="•"/>
            </a:pPr>
            <a:r>
              <a:rPr lang="en-US" sz="1000" dirty="0" err="1">
                <a:solidFill>
                  <a:srgbClr val="58595B"/>
                </a:solidFill>
                <a:latin typeface="Open Sans"/>
                <a:ea typeface="Open Sans"/>
                <a:cs typeface="Open Sans"/>
                <a:sym typeface="Open Sans"/>
              </a:rPr>
              <a:t>SoD</a:t>
            </a:r>
            <a:r>
              <a:rPr lang="en-US" sz="1000" dirty="0">
                <a:solidFill>
                  <a:srgbClr val="58595B"/>
                </a:solidFill>
                <a:latin typeface="Open Sans"/>
                <a:ea typeface="Open Sans"/>
                <a:cs typeface="Open Sans"/>
                <a:sym typeface="Open Sans"/>
              </a:rPr>
              <a:t> allows you to rapidly </a:t>
            </a:r>
            <a:br>
              <a:rPr lang="en-US" sz="1000" dirty="0">
                <a:solidFill>
                  <a:srgbClr val="58595B"/>
                </a:solidFill>
                <a:latin typeface="Open Sans"/>
                <a:ea typeface="Open Sans"/>
                <a:cs typeface="Open Sans"/>
                <a:sym typeface="Open Sans"/>
              </a:rPr>
            </a:br>
            <a:r>
              <a:rPr lang="en-US" sz="1000" dirty="0">
                <a:solidFill>
                  <a:srgbClr val="58595B"/>
                </a:solidFill>
                <a:latin typeface="Open Sans"/>
                <a:ea typeface="Open Sans"/>
                <a:cs typeface="Open Sans"/>
                <a:sym typeface="Open Sans"/>
              </a:rPr>
              <a:t>focus the talent where and </a:t>
            </a:r>
            <a:br>
              <a:rPr lang="en-US" sz="1000" dirty="0">
                <a:solidFill>
                  <a:srgbClr val="58595B"/>
                </a:solidFill>
                <a:latin typeface="Open Sans"/>
                <a:ea typeface="Open Sans"/>
                <a:cs typeface="Open Sans"/>
                <a:sym typeface="Open Sans"/>
              </a:rPr>
            </a:br>
            <a:r>
              <a:rPr lang="en-US" sz="1000" dirty="0">
                <a:solidFill>
                  <a:srgbClr val="58595B"/>
                </a:solidFill>
                <a:latin typeface="Open Sans"/>
                <a:ea typeface="Open Sans"/>
                <a:cs typeface="Open Sans"/>
                <a:sym typeface="Open Sans"/>
              </a:rPr>
              <a:t>when it’s needed.</a:t>
            </a:r>
            <a:endParaRPr sz="1000" dirty="0">
              <a:solidFill>
                <a:srgbClr val="58595B"/>
              </a:solidFill>
              <a:latin typeface="Open Sans"/>
              <a:ea typeface="Open Sans"/>
              <a:cs typeface="Open Sans"/>
              <a:sym typeface="Open Sans"/>
            </a:endParaRPr>
          </a:p>
          <a:p>
            <a:pPr marL="171450" lvl="0" indent="-171450" rtl="0">
              <a:spcAft>
                <a:spcPts val="800"/>
              </a:spcAft>
              <a:buClr>
                <a:srgbClr val="58595B"/>
              </a:buClr>
              <a:buSzPts val="1000"/>
              <a:buFont typeface="Arial"/>
              <a:buChar char="•"/>
            </a:pPr>
            <a:r>
              <a:rPr lang="en-US" sz="1000" dirty="0">
                <a:solidFill>
                  <a:srgbClr val="58595B"/>
                </a:solidFill>
                <a:latin typeface="Open Sans"/>
                <a:ea typeface="Open Sans"/>
                <a:cs typeface="Open Sans"/>
                <a:sym typeface="Open Sans"/>
              </a:rPr>
              <a:t>For ‘Platform’ businesses (</a:t>
            </a:r>
            <a:r>
              <a:rPr lang="en-US" sz="1000" dirty="0" err="1">
                <a:solidFill>
                  <a:srgbClr val="58595B"/>
                </a:solidFill>
                <a:latin typeface="Open Sans"/>
                <a:ea typeface="Open Sans"/>
                <a:cs typeface="Open Sans"/>
                <a:sym typeface="Open Sans"/>
              </a:rPr>
              <a:t>Uber</a:t>
            </a:r>
            <a:r>
              <a:rPr lang="en-US" sz="1000" dirty="0">
                <a:solidFill>
                  <a:srgbClr val="58595B"/>
                </a:solidFill>
                <a:latin typeface="Open Sans"/>
                <a:ea typeface="Open Sans"/>
                <a:cs typeface="Open Sans"/>
                <a:sym typeface="Open Sans"/>
              </a:rPr>
              <a:t>, </a:t>
            </a:r>
            <a:br>
              <a:rPr lang="en-US" sz="1000" dirty="0">
                <a:solidFill>
                  <a:srgbClr val="58595B"/>
                </a:solidFill>
                <a:latin typeface="Open Sans"/>
                <a:ea typeface="Open Sans"/>
                <a:cs typeface="Open Sans"/>
                <a:sym typeface="Open Sans"/>
              </a:rPr>
            </a:br>
            <a:r>
              <a:rPr lang="en-US" sz="1000" dirty="0" err="1">
                <a:solidFill>
                  <a:srgbClr val="58595B"/>
                </a:solidFill>
                <a:latin typeface="Open Sans"/>
                <a:ea typeface="Open Sans"/>
                <a:cs typeface="Open Sans"/>
                <a:sym typeface="Open Sans"/>
              </a:rPr>
              <a:t>Airbnb</a:t>
            </a:r>
            <a:r>
              <a:rPr lang="en-US" sz="1000" dirty="0">
                <a:solidFill>
                  <a:srgbClr val="58595B"/>
                </a:solidFill>
                <a:latin typeface="Open Sans"/>
                <a:ea typeface="Open Sans"/>
                <a:cs typeface="Open Sans"/>
                <a:sym typeface="Open Sans"/>
              </a:rPr>
              <a:t>), </a:t>
            </a:r>
            <a:r>
              <a:rPr lang="en-US" sz="1000" dirty="0" err="1">
                <a:solidFill>
                  <a:srgbClr val="58595B"/>
                </a:solidFill>
                <a:latin typeface="Open Sans"/>
                <a:ea typeface="Open Sans"/>
                <a:cs typeface="Open Sans"/>
                <a:sym typeface="Open Sans"/>
              </a:rPr>
              <a:t>SoD</a:t>
            </a:r>
            <a:r>
              <a:rPr lang="en-US" sz="1000" dirty="0">
                <a:solidFill>
                  <a:srgbClr val="58595B"/>
                </a:solidFill>
                <a:latin typeface="Open Sans"/>
                <a:ea typeface="Open Sans"/>
                <a:cs typeface="Open Sans"/>
                <a:sym typeface="Open Sans"/>
              </a:rPr>
              <a:t> may be </a:t>
            </a:r>
            <a:r>
              <a:rPr lang="en-US" sz="1000" i="1" dirty="0">
                <a:solidFill>
                  <a:srgbClr val="58595B"/>
                </a:solidFill>
                <a:latin typeface="Open Sans"/>
                <a:ea typeface="Open Sans"/>
                <a:cs typeface="Open Sans"/>
                <a:sym typeface="Open Sans"/>
              </a:rPr>
              <a:t>fully automated with Interfaces</a:t>
            </a:r>
            <a:r>
              <a:rPr lang="en-US" sz="1000" dirty="0">
                <a:solidFill>
                  <a:srgbClr val="58595B"/>
                </a:solidFill>
                <a:latin typeface="Open Sans"/>
                <a:ea typeface="Open Sans"/>
                <a:cs typeface="Open Sans"/>
                <a:sym typeface="Open Sans"/>
              </a:rPr>
              <a:t> - application, onboarding, management and compensation </a:t>
            </a:r>
            <a:r>
              <a:rPr lang="en-US" sz="1000" i="1" dirty="0">
                <a:solidFill>
                  <a:srgbClr val="58595B"/>
                </a:solidFill>
                <a:latin typeface="Open Sans"/>
                <a:ea typeface="Open Sans"/>
                <a:cs typeface="Open Sans"/>
                <a:sym typeface="Open Sans"/>
              </a:rPr>
              <a:t>all self-serve</a:t>
            </a:r>
            <a:r>
              <a:rPr lang="en-US" sz="1000" dirty="0">
                <a:solidFill>
                  <a:srgbClr val="58595B"/>
                </a:solidFill>
                <a:latin typeface="Open Sans"/>
                <a:ea typeface="Open Sans"/>
                <a:cs typeface="Open Sans"/>
                <a:sym typeface="Open Sans"/>
              </a:rPr>
              <a:t>.</a:t>
            </a:r>
            <a:endParaRPr sz="1000" dirty="0">
              <a:solidFill>
                <a:srgbClr val="58595B"/>
              </a:solidFill>
              <a:latin typeface="Open Sans"/>
              <a:ea typeface="Open Sans"/>
              <a:cs typeface="Open Sans"/>
              <a:sym typeface="Open Sans"/>
            </a:endParaRPr>
          </a:p>
        </p:txBody>
      </p:sp>
      <p:sp>
        <p:nvSpPr>
          <p:cNvPr id="81" name="Shape 81"/>
          <p:cNvSpPr txBox="1"/>
          <p:nvPr/>
        </p:nvSpPr>
        <p:spPr>
          <a:xfrm>
            <a:off x="685800" y="532375"/>
            <a:ext cx="6215700" cy="2154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b="1" dirty="0">
                <a:solidFill>
                  <a:srgbClr val="6D266E"/>
                </a:solidFill>
                <a:latin typeface="Open Sans"/>
                <a:ea typeface="Open Sans"/>
                <a:cs typeface="Open Sans"/>
                <a:sym typeface="Open Sans"/>
              </a:rPr>
              <a:t>Staff-on-Demand - Tap Global Talent for Exponential Growth!</a:t>
            </a:r>
            <a:endParaRPr dirty="0">
              <a:solidFill>
                <a:srgbClr val="6D266E"/>
              </a:solidFill>
            </a:endParaRPr>
          </a:p>
        </p:txBody>
      </p:sp>
      <p:cxnSp>
        <p:nvCxnSpPr>
          <p:cNvPr id="82" name="Shape 82"/>
          <p:cNvCxnSpPr/>
          <p:nvPr/>
        </p:nvCxnSpPr>
        <p:spPr>
          <a:xfrm>
            <a:off x="5143500" y="1197260"/>
            <a:ext cx="0" cy="6060900"/>
          </a:xfrm>
          <a:prstGeom prst="straightConnector1">
            <a:avLst/>
          </a:prstGeom>
          <a:noFill/>
          <a:ln w="12700" cap="flat" cmpd="sng">
            <a:solidFill>
              <a:srgbClr val="6D266E"/>
            </a:solidFill>
            <a:prstDash val="solid"/>
            <a:round/>
            <a:headEnd type="none" w="sm" len="sm"/>
            <a:tailEnd type="none" w="sm" len="sm"/>
          </a:ln>
        </p:spPr>
      </p:cxnSp>
      <p:sp>
        <p:nvSpPr>
          <p:cNvPr id="85" name="Shape 85"/>
          <p:cNvSpPr txBox="1"/>
          <p:nvPr/>
        </p:nvSpPr>
        <p:spPr>
          <a:xfrm>
            <a:off x="1428708" y="7371642"/>
            <a:ext cx="8168100" cy="258600"/>
          </a:xfrm>
          <a:prstGeom prst="rect">
            <a:avLst/>
          </a:prstGeom>
          <a:noFill/>
          <a:ln>
            <a:noFill/>
          </a:ln>
        </p:spPr>
        <p:txBody>
          <a:bodyPr spcFirstLastPara="1" wrap="square" lIns="0" tIns="0" rIns="0" bIns="0" anchor="t" anchorCtr="0">
            <a:noAutofit/>
          </a:bodyPr>
          <a:lstStyle/>
          <a:p>
            <a:pPr marL="0" marR="0" lvl="0" indent="0" algn="l" rtl="0">
              <a:lnSpc>
                <a:spcPct val="114285"/>
              </a:lnSpc>
              <a:spcBef>
                <a:spcPts val="0"/>
              </a:spcBef>
              <a:spcAft>
                <a:spcPts val="0"/>
              </a:spcAft>
              <a:buNone/>
            </a:pPr>
            <a:r>
              <a:rPr lang="en-US" sz="700" b="0" i="0" u="none" strike="noStrike" cap="none" dirty="0">
                <a:solidFill>
                  <a:srgbClr val="58595B"/>
                </a:solidFill>
                <a:latin typeface="Open Sans"/>
                <a:ea typeface="Open Sans"/>
                <a:cs typeface="Open Sans"/>
                <a:sym typeface="Open Sans"/>
              </a:rPr>
              <a:t>Work licensed under Creative Commons Attribution-</a:t>
            </a:r>
            <a:r>
              <a:rPr lang="en-US" sz="700" b="0" i="0" u="none" strike="noStrike" cap="none" dirty="0" err="1">
                <a:solidFill>
                  <a:srgbClr val="58595B"/>
                </a:solidFill>
                <a:latin typeface="Open Sans"/>
                <a:ea typeface="Open Sans"/>
                <a:cs typeface="Open Sans"/>
                <a:sym typeface="Open Sans"/>
              </a:rPr>
              <a:t>NoDerivatives</a:t>
            </a:r>
            <a:r>
              <a:rPr lang="en-US" sz="700" b="0" i="0" u="none" strike="noStrike" cap="none" dirty="0">
                <a:solidFill>
                  <a:srgbClr val="58595B"/>
                </a:solidFill>
                <a:latin typeface="Open Sans"/>
                <a:ea typeface="Open Sans"/>
                <a:cs typeface="Open Sans"/>
                <a:sym typeface="Open Sans"/>
              </a:rPr>
              <a:t> 4.0 International License. By Growth Institute Inc. For a copy of this license, http://</a:t>
            </a:r>
            <a:r>
              <a:rPr lang="en-US" sz="700" b="0" i="0" u="none" strike="noStrike" cap="none" dirty="0" err="1">
                <a:solidFill>
                  <a:srgbClr val="58595B"/>
                </a:solidFill>
                <a:latin typeface="Open Sans"/>
                <a:ea typeface="Open Sans"/>
                <a:cs typeface="Open Sans"/>
                <a:sym typeface="Open Sans"/>
              </a:rPr>
              <a:t>creativecommons.org</a:t>
            </a:r>
            <a:r>
              <a:rPr lang="en-US" sz="700" b="0" i="0" u="none" strike="noStrike" cap="none" dirty="0">
                <a:solidFill>
                  <a:srgbClr val="58595B"/>
                </a:solidFill>
                <a:latin typeface="Open Sans"/>
                <a:ea typeface="Open Sans"/>
                <a:cs typeface="Open Sans"/>
                <a:sym typeface="Open Sans"/>
              </a:rPr>
              <a:t>/licenses/by-</a:t>
            </a:r>
            <a:r>
              <a:rPr lang="en-US" sz="700" b="0" i="0" u="none" strike="noStrike" cap="none" dirty="0" err="1">
                <a:solidFill>
                  <a:srgbClr val="58595B"/>
                </a:solidFill>
                <a:latin typeface="Open Sans"/>
                <a:ea typeface="Open Sans"/>
                <a:cs typeface="Open Sans"/>
                <a:sym typeface="Open Sans"/>
              </a:rPr>
              <a:t>nd</a:t>
            </a:r>
            <a:r>
              <a:rPr lang="en-US" sz="700" b="0" i="0" u="none" strike="noStrike" cap="none" dirty="0">
                <a:solidFill>
                  <a:srgbClr val="58595B"/>
                </a:solidFill>
                <a:latin typeface="Open Sans"/>
                <a:ea typeface="Open Sans"/>
                <a:cs typeface="Open Sans"/>
                <a:sym typeface="Open Sans"/>
              </a:rPr>
              <a:t>/4.0/ </a:t>
            </a:r>
            <a:br>
              <a:rPr lang="en-US" sz="700" b="0" i="0" u="none" strike="noStrike" cap="none" dirty="0">
                <a:solidFill>
                  <a:srgbClr val="58595B"/>
                </a:solidFill>
                <a:latin typeface="Open Sans"/>
                <a:ea typeface="Open Sans"/>
                <a:cs typeface="Open Sans"/>
                <a:sym typeface="Open Sans"/>
              </a:rPr>
            </a:br>
            <a:r>
              <a:rPr lang="en-US" sz="700" b="0" i="0" u="none" strike="noStrike" cap="none" dirty="0">
                <a:solidFill>
                  <a:srgbClr val="58595B"/>
                </a:solidFill>
                <a:latin typeface="Open Sans"/>
                <a:ea typeface="Open Sans"/>
                <a:cs typeface="Open Sans"/>
                <a:sym typeface="Open Sans"/>
              </a:rPr>
              <a:t>Rev 1.1 2018-05-30  </a:t>
            </a:r>
            <a:r>
              <a:rPr lang="en-US" sz="700" b="1" i="0" u="none" strike="noStrike" cap="none" dirty="0">
                <a:solidFill>
                  <a:srgbClr val="6B296D"/>
                </a:solidFill>
                <a:latin typeface="Open Sans"/>
                <a:ea typeface="Open Sans"/>
                <a:cs typeface="Open Sans"/>
                <a:sym typeface="Open Sans"/>
              </a:rPr>
              <a:t>TO LEARN HOW TO USE THIS TOOL, VISIT </a:t>
            </a:r>
            <a:r>
              <a:rPr lang="en-US" sz="700" b="1" i="0" u="none" strike="noStrike" cap="none" dirty="0" err="1">
                <a:solidFill>
                  <a:srgbClr val="6B296D"/>
                </a:solidFill>
                <a:latin typeface="Open Sans"/>
                <a:ea typeface="Open Sans"/>
                <a:cs typeface="Open Sans"/>
                <a:sym typeface="Open Sans"/>
              </a:rPr>
              <a:t>www.growthinstitute.com</a:t>
            </a:r>
            <a:r>
              <a:rPr lang="en-US" sz="700" b="1" i="0" u="none" strike="noStrike" cap="none" dirty="0">
                <a:solidFill>
                  <a:srgbClr val="6B296D"/>
                </a:solidFill>
                <a:latin typeface="Open Sans"/>
                <a:ea typeface="Open Sans"/>
                <a:cs typeface="Open Sans"/>
                <a:sym typeface="Open Sans"/>
              </a:rPr>
              <a:t>/</a:t>
            </a:r>
            <a:r>
              <a:rPr lang="en-US" sz="700" b="1" i="0" u="none" strike="noStrike" cap="none" dirty="0" err="1">
                <a:solidFill>
                  <a:srgbClr val="6B296D"/>
                </a:solidFill>
                <a:latin typeface="Open Sans"/>
                <a:ea typeface="Open Sans"/>
                <a:cs typeface="Open Sans"/>
                <a:sym typeface="Open Sans"/>
              </a:rPr>
              <a:t>exo</a:t>
            </a:r>
            <a:r>
              <a:rPr lang="en-US" sz="700" b="1" i="0" u="none" strike="noStrike" cap="none" dirty="0">
                <a:solidFill>
                  <a:srgbClr val="6B296D"/>
                </a:solidFill>
                <a:latin typeface="Open Sans"/>
                <a:ea typeface="Open Sans"/>
                <a:cs typeface="Open Sans"/>
                <a:sym typeface="Open Sans"/>
              </a:rPr>
              <a:t> </a:t>
            </a:r>
            <a:endParaRPr sz="1400" b="1" i="0" u="none" strike="noStrike" cap="none" dirty="0">
              <a:solidFill>
                <a:srgbClr val="6B296D"/>
              </a:solidFill>
              <a:latin typeface="Arial"/>
              <a:ea typeface="Arial"/>
              <a:cs typeface="Arial"/>
              <a:sym typeface="Arial"/>
            </a:endParaRPr>
          </a:p>
        </p:txBody>
      </p:sp>
      <p:sp>
        <p:nvSpPr>
          <p:cNvPr id="86" name="Shape 86"/>
          <p:cNvSpPr txBox="1"/>
          <p:nvPr/>
        </p:nvSpPr>
        <p:spPr>
          <a:xfrm>
            <a:off x="5333605" y="3341024"/>
            <a:ext cx="4265620" cy="3292222"/>
          </a:xfrm>
          <a:prstGeom prst="rect">
            <a:avLst/>
          </a:prstGeom>
          <a:noFill/>
          <a:ln>
            <a:noFill/>
          </a:ln>
        </p:spPr>
        <p:txBody>
          <a:bodyPr spcFirstLastPara="1" wrap="square" lIns="0" tIns="0" rIns="0" bIns="0" anchor="t" anchorCtr="0">
            <a:noAutofit/>
          </a:bodyPr>
          <a:lstStyle/>
          <a:p>
            <a:pPr lvl="0" rtl="0">
              <a:spcAft>
                <a:spcPts val="600"/>
              </a:spcAft>
              <a:buNone/>
            </a:pPr>
            <a:r>
              <a:rPr lang="en-US" sz="1100" b="1" dirty="0">
                <a:solidFill>
                  <a:srgbClr val="6D266E"/>
                </a:solidFill>
                <a:latin typeface="Open Sans"/>
                <a:ea typeface="Open Sans"/>
                <a:cs typeface="Open Sans"/>
                <a:sym typeface="Open Sans"/>
              </a:rPr>
              <a:t>Tips for getting started:</a:t>
            </a:r>
            <a:endParaRPr sz="1100" dirty="0">
              <a:solidFill>
                <a:srgbClr val="58595B"/>
              </a:solidFill>
              <a:latin typeface="Open Sans"/>
              <a:ea typeface="Open Sans"/>
              <a:cs typeface="Open Sans"/>
              <a:sym typeface="Open Sans"/>
            </a:endParaRPr>
          </a:p>
          <a:p>
            <a:pPr marL="171450" marR="0" lvl="0" indent="-171450" algn="l" rtl="0">
              <a:lnSpc>
                <a:spcPct val="100000"/>
              </a:lnSpc>
              <a:spcAft>
                <a:spcPts val="600"/>
              </a:spcAft>
              <a:buClr>
                <a:srgbClr val="58595B"/>
              </a:buClr>
              <a:buSzPts val="1000"/>
              <a:buFont typeface="Arial"/>
              <a:buChar char="•"/>
            </a:pPr>
            <a:r>
              <a:rPr lang="en-US" sz="1000" dirty="0">
                <a:solidFill>
                  <a:srgbClr val="58595B"/>
                </a:solidFill>
                <a:latin typeface="Open Sans"/>
                <a:ea typeface="Open Sans"/>
                <a:cs typeface="Open Sans"/>
                <a:sym typeface="Open Sans"/>
              </a:rPr>
              <a:t>Companies that are successful with Staff on Demand over time create a culture where external collaborators are treated as a valuable part of the company. </a:t>
            </a:r>
            <a:endParaRPr sz="1000" dirty="0">
              <a:solidFill>
                <a:srgbClr val="58595B"/>
              </a:solidFill>
              <a:latin typeface="Open Sans"/>
              <a:ea typeface="Open Sans"/>
              <a:cs typeface="Open Sans"/>
              <a:sym typeface="Open Sans"/>
            </a:endParaRPr>
          </a:p>
          <a:p>
            <a:pPr marL="349250" lvl="5" indent="-171450">
              <a:spcAft>
                <a:spcPts val="600"/>
              </a:spcAft>
              <a:buClr>
                <a:srgbClr val="58595B"/>
              </a:buClr>
              <a:buSzPts val="1000"/>
              <a:buFont typeface="Courier New"/>
              <a:buChar char="o"/>
            </a:pPr>
            <a:r>
              <a:rPr lang="en-US" sz="1000" dirty="0">
                <a:solidFill>
                  <a:srgbClr val="58595B"/>
                </a:solidFill>
                <a:latin typeface="Open Sans"/>
                <a:ea typeface="Open Sans"/>
                <a:cs typeface="Open Sans"/>
                <a:sym typeface="Open Sans"/>
              </a:rPr>
              <a:t>Create a strong </a:t>
            </a:r>
            <a:r>
              <a:rPr lang="en-US" sz="1000" u="sng" dirty="0">
                <a:solidFill>
                  <a:srgbClr val="660066"/>
                </a:solidFill>
                <a:latin typeface="Open Sans"/>
                <a:ea typeface="Open Sans"/>
                <a:cs typeface="Open Sans"/>
                <a:sym typeface="Open Sans"/>
                <a:hlinkClick r:id="rId5"/>
              </a:rPr>
              <a:t>MTP</a:t>
            </a:r>
            <a:r>
              <a:rPr lang="en-US" sz="1000" dirty="0">
                <a:solidFill>
                  <a:srgbClr val="660066"/>
                </a:solidFill>
                <a:latin typeface="Open Sans"/>
                <a:ea typeface="Open Sans"/>
                <a:cs typeface="Open Sans"/>
                <a:sym typeface="Open Sans"/>
              </a:rPr>
              <a:t> </a:t>
            </a:r>
            <a:r>
              <a:rPr lang="en-US" sz="1000" dirty="0">
                <a:solidFill>
                  <a:srgbClr val="58595B"/>
                </a:solidFill>
                <a:latin typeface="Open Sans"/>
                <a:ea typeface="Open Sans"/>
                <a:cs typeface="Open Sans"/>
                <a:sym typeface="Open Sans"/>
              </a:rPr>
              <a:t>that attracts quality staff-on-demand.</a:t>
            </a:r>
            <a:endParaRPr sz="1000" dirty="0">
              <a:solidFill>
                <a:srgbClr val="58595B"/>
              </a:solidFill>
              <a:latin typeface="Open Sans"/>
              <a:ea typeface="Open Sans"/>
              <a:cs typeface="Open Sans"/>
              <a:sym typeface="Open Sans"/>
            </a:endParaRPr>
          </a:p>
          <a:p>
            <a:pPr marL="349250" lvl="5" indent="-171450">
              <a:spcAft>
                <a:spcPts val="600"/>
              </a:spcAft>
              <a:buClr>
                <a:srgbClr val="58595B"/>
              </a:buClr>
              <a:buSzPts val="1000"/>
              <a:buFont typeface="Courier New"/>
              <a:buChar char="o"/>
            </a:pPr>
            <a:r>
              <a:rPr lang="en-US" sz="1000" dirty="0">
                <a:solidFill>
                  <a:srgbClr val="58595B"/>
                </a:solidFill>
                <a:latin typeface="Open Sans"/>
                <a:ea typeface="Open Sans"/>
                <a:cs typeface="Open Sans"/>
                <a:sym typeface="Open Sans"/>
              </a:rPr>
              <a:t>Treat and compensate staff-on-demand fairly, or risk eroding your brand and running into regulatory challenges. (</a:t>
            </a:r>
            <a:r>
              <a:rPr lang="en-US" sz="1000" i="1" dirty="0" err="1">
                <a:solidFill>
                  <a:srgbClr val="58595B"/>
                </a:solidFill>
                <a:latin typeface="Open Sans"/>
                <a:ea typeface="Open Sans"/>
                <a:cs typeface="Open Sans"/>
                <a:sym typeface="Open Sans"/>
              </a:rPr>
              <a:t>Uber</a:t>
            </a:r>
            <a:r>
              <a:rPr lang="en-US" sz="1000" i="1" dirty="0">
                <a:solidFill>
                  <a:srgbClr val="58595B"/>
                </a:solidFill>
                <a:latin typeface="Open Sans"/>
                <a:ea typeface="Open Sans"/>
                <a:cs typeface="Open Sans"/>
                <a:sym typeface="Open Sans"/>
              </a:rPr>
              <a:t>…</a:t>
            </a:r>
            <a:r>
              <a:rPr lang="en-US" sz="1000" dirty="0">
                <a:solidFill>
                  <a:srgbClr val="58595B"/>
                </a:solidFill>
                <a:latin typeface="Open Sans"/>
                <a:ea typeface="Open Sans"/>
                <a:cs typeface="Open Sans"/>
                <a:sym typeface="Open Sans"/>
              </a:rPr>
              <a:t>) </a:t>
            </a:r>
            <a:endParaRPr sz="1000" dirty="0">
              <a:solidFill>
                <a:srgbClr val="58595B"/>
              </a:solidFill>
              <a:latin typeface="Open Sans"/>
              <a:ea typeface="Open Sans"/>
              <a:cs typeface="Open Sans"/>
              <a:sym typeface="Open Sans"/>
            </a:endParaRPr>
          </a:p>
          <a:p>
            <a:pPr marL="171450" lvl="0" indent="-171450" rtl="0">
              <a:spcAft>
                <a:spcPts val="600"/>
              </a:spcAft>
              <a:buClr>
                <a:srgbClr val="58595B"/>
              </a:buClr>
              <a:buSzPts val="1000"/>
              <a:buFont typeface="Arial"/>
              <a:buChar char="•"/>
            </a:pPr>
            <a:r>
              <a:rPr lang="en-US" sz="1000" dirty="0">
                <a:solidFill>
                  <a:srgbClr val="58595B"/>
                </a:solidFill>
                <a:latin typeface="Open Sans"/>
                <a:ea typeface="Open Sans"/>
                <a:cs typeface="Open Sans"/>
                <a:sym typeface="Open Sans"/>
              </a:rPr>
              <a:t>Look for ready pools of resources for the roles you are thinking about shifting to </a:t>
            </a:r>
            <a:r>
              <a:rPr lang="en-US" sz="1000" dirty="0" err="1">
                <a:solidFill>
                  <a:srgbClr val="58595B"/>
                </a:solidFill>
                <a:latin typeface="Open Sans"/>
                <a:ea typeface="Open Sans"/>
                <a:cs typeface="Open Sans"/>
                <a:sym typeface="Open Sans"/>
              </a:rPr>
              <a:t>SoD</a:t>
            </a:r>
            <a:r>
              <a:rPr lang="en-US" sz="1000" dirty="0">
                <a:solidFill>
                  <a:srgbClr val="58595B"/>
                </a:solidFill>
                <a:latin typeface="Open Sans"/>
                <a:ea typeface="Open Sans"/>
                <a:cs typeface="Open Sans"/>
                <a:sym typeface="Open Sans"/>
              </a:rPr>
              <a:t>. Review “Community and Crowd” diagram for ideas, or consider owners of underutilized assets.</a:t>
            </a:r>
            <a:endParaRPr sz="1000" dirty="0">
              <a:solidFill>
                <a:srgbClr val="58595B"/>
              </a:solidFill>
              <a:latin typeface="Open Sans"/>
              <a:ea typeface="Open Sans"/>
              <a:cs typeface="Open Sans"/>
              <a:sym typeface="Open Sans"/>
            </a:endParaRPr>
          </a:p>
          <a:p>
            <a:pPr marL="171450" marR="0" lvl="0" indent="-171450" algn="l" rtl="0">
              <a:lnSpc>
                <a:spcPct val="100000"/>
              </a:lnSpc>
              <a:spcAft>
                <a:spcPts val="600"/>
              </a:spcAft>
              <a:buClr>
                <a:srgbClr val="58595B"/>
              </a:buClr>
              <a:buSzPts val="1000"/>
              <a:buFont typeface="Arial"/>
              <a:buChar char="•"/>
            </a:pPr>
            <a:r>
              <a:rPr lang="en-US" sz="1000" dirty="0">
                <a:solidFill>
                  <a:srgbClr val="58595B"/>
                </a:solidFill>
                <a:latin typeface="Open Sans"/>
                <a:ea typeface="Open Sans"/>
                <a:cs typeface="Open Sans"/>
                <a:sym typeface="Open Sans"/>
              </a:rPr>
              <a:t>Staff-on-Demand does not have to be on the scale of </a:t>
            </a:r>
            <a:r>
              <a:rPr lang="en-US" sz="1000" dirty="0" err="1">
                <a:solidFill>
                  <a:srgbClr val="58595B"/>
                </a:solidFill>
                <a:latin typeface="Open Sans"/>
                <a:ea typeface="Open Sans"/>
                <a:cs typeface="Open Sans"/>
                <a:sym typeface="Open Sans"/>
              </a:rPr>
              <a:t>Uber</a:t>
            </a:r>
            <a:r>
              <a:rPr lang="en-US" sz="1000" dirty="0">
                <a:solidFill>
                  <a:srgbClr val="58595B"/>
                </a:solidFill>
                <a:latin typeface="Open Sans"/>
                <a:ea typeface="Open Sans"/>
                <a:cs typeface="Open Sans"/>
                <a:sym typeface="Open Sans"/>
              </a:rPr>
              <a:t> and </a:t>
            </a:r>
            <a:r>
              <a:rPr lang="en-US" sz="1000" dirty="0" err="1">
                <a:solidFill>
                  <a:srgbClr val="58595B"/>
                </a:solidFill>
                <a:latin typeface="Open Sans"/>
                <a:ea typeface="Open Sans"/>
                <a:cs typeface="Open Sans"/>
                <a:sym typeface="Open Sans"/>
              </a:rPr>
              <a:t>Airbnb</a:t>
            </a:r>
            <a:r>
              <a:rPr lang="en-US" sz="1000" dirty="0">
                <a:solidFill>
                  <a:srgbClr val="58595B"/>
                </a:solidFill>
                <a:latin typeface="Open Sans"/>
                <a:ea typeface="Open Sans"/>
                <a:cs typeface="Open Sans"/>
                <a:sym typeface="Open Sans"/>
              </a:rPr>
              <a:t> to be of strategic advantage. Start with small </a:t>
            </a:r>
            <a:r>
              <a:rPr lang="en-US" sz="1000" u="sng" dirty="0">
                <a:solidFill>
                  <a:srgbClr val="6B296D"/>
                </a:solidFill>
                <a:latin typeface="Open Sans"/>
                <a:ea typeface="Open Sans"/>
                <a:cs typeface="Open Sans"/>
                <a:sym typeface="Open Sans"/>
                <a:hlinkClick r:id="rId6"/>
              </a:rPr>
              <a:t>experiments</a:t>
            </a:r>
            <a:r>
              <a:rPr lang="en-US" sz="1000" dirty="0">
                <a:solidFill>
                  <a:srgbClr val="58595B"/>
                </a:solidFill>
                <a:latin typeface="Open Sans"/>
                <a:ea typeface="Open Sans"/>
                <a:cs typeface="Open Sans"/>
                <a:sym typeface="Open Sans"/>
              </a:rPr>
              <a:t> to prove out your concepts, </a:t>
            </a:r>
            <a:r>
              <a:rPr lang="en-US" sz="1000" i="1" dirty="0">
                <a:solidFill>
                  <a:srgbClr val="58595B"/>
                </a:solidFill>
                <a:latin typeface="Open Sans"/>
                <a:ea typeface="Open Sans"/>
                <a:cs typeface="Open Sans"/>
                <a:sym typeface="Open Sans"/>
              </a:rPr>
              <a:t>and get crystal-clear on outcomes, requirements and incentives.</a:t>
            </a:r>
            <a:endParaRPr sz="1000" i="1" dirty="0">
              <a:solidFill>
                <a:srgbClr val="58595B"/>
              </a:solidFill>
              <a:latin typeface="Open Sans"/>
              <a:ea typeface="Open Sans"/>
              <a:cs typeface="Open Sans"/>
              <a:sym typeface="Open Sans"/>
            </a:endParaRPr>
          </a:p>
          <a:p>
            <a:pPr marL="171450" marR="0" lvl="0" indent="-171450" algn="l" rtl="0">
              <a:lnSpc>
                <a:spcPct val="100000"/>
              </a:lnSpc>
              <a:spcAft>
                <a:spcPts val="600"/>
              </a:spcAft>
              <a:buClr>
                <a:srgbClr val="58595B"/>
              </a:buClr>
              <a:buSzPts val="1000"/>
              <a:buFont typeface="Arial"/>
              <a:buChar char="•"/>
            </a:pPr>
            <a:r>
              <a:rPr lang="en-US" sz="1000" dirty="0">
                <a:solidFill>
                  <a:srgbClr val="58595B"/>
                </a:solidFill>
                <a:latin typeface="Open Sans"/>
                <a:ea typeface="Open Sans"/>
                <a:cs typeface="Open Sans"/>
                <a:sym typeface="Open Sans"/>
              </a:rPr>
              <a:t>From the start, design in ‘knowledge capture’ so experience and insights developed by an outsourced worker are not lost to the organization. For outsourced admin and knowledge work, aim for a 1:3 ratio of internal workers to staff-on-demand.</a:t>
            </a:r>
            <a:endParaRPr sz="1000" dirty="0">
              <a:solidFill>
                <a:srgbClr val="58595B"/>
              </a:solidFill>
              <a:latin typeface="Open Sans"/>
              <a:ea typeface="Open Sans"/>
              <a:cs typeface="Open Sans"/>
              <a:sym typeface="Open Sans"/>
            </a:endParaRPr>
          </a:p>
        </p:txBody>
      </p:sp>
      <p:sp>
        <p:nvSpPr>
          <p:cNvPr id="88" name="Shape 88"/>
          <p:cNvSpPr txBox="1"/>
          <p:nvPr/>
        </p:nvSpPr>
        <p:spPr>
          <a:xfrm>
            <a:off x="694937" y="4821188"/>
            <a:ext cx="2795295" cy="2410403"/>
          </a:xfrm>
          <a:prstGeom prst="rect">
            <a:avLst/>
          </a:prstGeom>
          <a:noFill/>
          <a:ln>
            <a:noFill/>
          </a:ln>
        </p:spPr>
        <p:txBody>
          <a:bodyPr spcFirstLastPara="1" wrap="square" lIns="0" tIns="0" rIns="0" bIns="0" anchor="t" anchorCtr="0">
            <a:noAutofit/>
          </a:bodyPr>
          <a:lstStyle/>
          <a:p>
            <a:pPr lvl="0" rtl="0">
              <a:spcAft>
                <a:spcPts val="800"/>
              </a:spcAft>
              <a:buNone/>
            </a:pPr>
            <a:r>
              <a:rPr lang="en-US" sz="1000" b="1" dirty="0">
                <a:solidFill>
                  <a:srgbClr val="6D266E"/>
                </a:solidFill>
                <a:latin typeface="Open Sans"/>
                <a:ea typeface="Open Sans"/>
                <a:cs typeface="Open Sans"/>
                <a:sym typeface="Open Sans"/>
              </a:rPr>
              <a:t>Examples:</a:t>
            </a:r>
            <a:endParaRPr sz="1000" dirty="0">
              <a:solidFill>
                <a:srgbClr val="58595B"/>
              </a:solidFill>
              <a:latin typeface="Open Sans"/>
              <a:ea typeface="Open Sans"/>
              <a:cs typeface="Open Sans"/>
              <a:sym typeface="Open Sans"/>
            </a:endParaRPr>
          </a:p>
          <a:p>
            <a:pPr marL="171450" marR="0" lvl="0" indent="-171450" algn="l" rtl="0">
              <a:lnSpc>
                <a:spcPct val="100000"/>
              </a:lnSpc>
              <a:spcAft>
                <a:spcPts val="800"/>
              </a:spcAft>
              <a:buClr>
                <a:srgbClr val="58595B"/>
              </a:buClr>
              <a:buSzPts val="1000"/>
              <a:buFont typeface="Arial"/>
              <a:buChar char="•"/>
            </a:pPr>
            <a:r>
              <a:rPr lang="en-US" sz="1000" dirty="0">
                <a:solidFill>
                  <a:srgbClr val="58595B"/>
                </a:solidFill>
                <a:latin typeface="Open Sans"/>
                <a:ea typeface="Open Sans"/>
                <a:cs typeface="Open Sans"/>
                <a:sym typeface="Open Sans"/>
              </a:rPr>
              <a:t>Augment design, marketing and creative services through 99designs.</a:t>
            </a:r>
            <a:endParaRPr sz="1000" dirty="0">
              <a:solidFill>
                <a:srgbClr val="58595B"/>
              </a:solidFill>
              <a:latin typeface="Open Sans"/>
              <a:ea typeface="Open Sans"/>
              <a:cs typeface="Open Sans"/>
              <a:sym typeface="Open Sans"/>
            </a:endParaRPr>
          </a:p>
          <a:p>
            <a:pPr marL="171450" marR="0" lvl="0" indent="-171450" algn="l" rtl="0">
              <a:lnSpc>
                <a:spcPct val="100000"/>
              </a:lnSpc>
              <a:spcAft>
                <a:spcPts val="800"/>
              </a:spcAft>
              <a:buClr>
                <a:srgbClr val="58595B"/>
              </a:buClr>
              <a:buSzPts val="1000"/>
              <a:buFont typeface="Arial"/>
              <a:buChar char="•"/>
            </a:pPr>
            <a:r>
              <a:rPr lang="en-US" sz="1000" dirty="0">
                <a:solidFill>
                  <a:srgbClr val="58595B"/>
                </a:solidFill>
                <a:latin typeface="Open Sans"/>
                <a:ea typeface="Open Sans"/>
                <a:cs typeface="Open Sans"/>
                <a:sym typeface="Open Sans"/>
              </a:rPr>
              <a:t>Outsource a portion of IS/IT functions to keep skills current and thinking fresh.</a:t>
            </a:r>
            <a:endParaRPr sz="1000" dirty="0">
              <a:solidFill>
                <a:srgbClr val="58595B"/>
              </a:solidFill>
              <a:latin typeface="Open Sans"/>
              <a:ea typeface="Open Sans"/>
              <a:cs typeface="Open Sans"/>
              <a:sym typeface="Open Sans"/>
            </a:endParaRPr>
          </a:p>
          <a:p>
            <a:pPr marL="171450" marR="0" lvl="0" indent="-171450" algn="l" rtl="0">
              <a:lnSpc>
                <a:spcPct val="100000"/>
              </a:lnSpc>
              <a:spcAft>
                <a:spcPts val="800"/>
              </a:spcAft>
              <a:buClr>
                <a:srgbClr val="58595B"/>
              </a:buClr>
              <a:buSzPts val="1000"/>
              <a:buFont typeface="Arial"/>
              <a:buChar char="•"/>
            </a:pPr>
            <a:r>
              <a:rPr lang="en-US" sz="1000" dirty="0">
                <a:solidFill>
                  <a:srgbClr val="58595B"/>
                </a:solidFill>
                <a:latin typeface="Open Sans"/>
                <a:ea typeface="Open Sans"/>
                <a:cs typeface="Open Sans"/>
                <a:sym typeface="Open Sans"/>
              </a:rPr>
              <a:t>Run a machine learning algorithm competition through </a:t>
            </a:r>
            <a:r>
              <a:rPr lang="en-US" sz="1000" dirty="0" err="1">
                <a:solidFill>
                  <a:srgbClr val="58595B"/>
                </a:solidFill>
                <a:latin typeface="Open Sans"/>
                <a:ea typeface="Open Sans"/>
                <a:cs typeface="Open Sans"/>
                <a:sym typeface="Open Sans"/>
              </a:rPr>
              <a:t>kaggle.com</a:t>
            </a:r>
            <a:r>
              <a:rPr lang="en-US" sz="1000" dirty="0">
                <a:solidFill>
                  <a:srgbClr val="58595B"/>
                </a:solidFill>
                <a:latin typeface="Open Sans"/>
                <a:ea typeface="Open Sans"/>
                <a:cs typeface="Open Sans"/>
                <a:sym typeface="Open Sans"/>
              </a:rPr>
              <a:t>, managed by a contractor from </a:t>
            </a:r>
            <a:r>
              <a:rPr lang="en-US" sz="1000" dirty="0" err="1">
                <a:solidFill>
                  <a:srgbClr val="58595B"/>
                </a:solidFill>
                <a:latin typeface="Open Sans"/>
                <a:ea typeface="Open Sans"/>
                <a:cs typeface="Open Sans"/>
                <a:sym typeface="Open Sans"/>
              </a:rPr>
              <a:t>topcoder.com</a:t>
            </a:r>
            <a:r>
              <a:rPr lang="en-US" sz="1000" dirty="0">
                <a:solidFill>
                  <a:srgbClr val="58595B"/>
                </a:solidFill>
                <a:latin typeface="Open Sans"/>
                <a:ea typeface="Open Sans"/>
                <a:cs typeface="Open Sans"/>
                <a:sym typeface="Open Sans"/>
              </a:rPr>
              <a:t>.</a:t>
            </a:r>
            <a:endParaRPr sz="1000" dirty="0">
              <a:solidFill>
                <a:srgbClr val="58595B"/>
              </a:solidFill>
              <a:latin typeface="Open Sans"/>
              <a:ea typeface="Open Sans"/>
              <a:cs typeface="Open Sans"/>
              <a:sym typeface="Open Sans"/>
            </a:endParaRPr>
          </a:p>
          <a:p>
            <a:pPr marL="171450" marR="0" lvl="0" indent="-171450" algn="l" rtl="0">
              <a:lnSpc>
                <a:spcPct val="100000"/>
              </a:lnSpc>
              <a:spcAft>
                <a:spcPts val="800"/>
              </a:spcAft>
              <a:buClr>
                <a:srgbClr val="58595B"/>
              </a:buClr>
              <a:buSzPts val="1000"/>
              <a:buFont typeface="Arial"/>
              <a:buChar char="•"/>
            </a:pPr>
            <a:r>
              <a:rPr lang="en-US" sz="1000" dirty="0">
                <a:solidFill>
                  <a:srgbClr val="58595B"/>
                </a:solidFill>
                <a:latin typeface="Open Sans"/>
                <a:ea typeface="Open Sans"/>
                <a:cs typeface="Open Sans"/>
                <a:sym typeface="Open Sans"/>
              </a:rPr>
              <a:t>Have your new IKEA office furniture assembled by </a:t>
            </a:r>
            <a:r>
              <a:rPr lang="en-US" sz="1000" dirty="0" err="1">
                <a:solidFill>
                  <a:srgbClr val="58595B"/>
                </a:solidFill>
                <a:latin typeface="Open Sans"/>
                <a:ea typeface="Open Sans"/>
                <a:cs typeface="Open Sans"/>
                <a:sym typeface="Open Sans"/>
              </a:rPr>
              <a:t>taskrabbit.com</a:t>
            </a:r>
            <a:r>
              <a:rPr lang="en-US" sz="1000" dirty="0">
                <a:solidFill>
                  <a:srgbClr val="58595B"/>
                </a:solidFill>
                <a:latin typeface="Open Sans"/>
                <a:ea typeface="Open Sans"/>
                <a:cs typeface="Open Sans"/>
                <a:sym typeface="Open Sans"/>
              </a:rPr>
              <a:t>.</a:t>
            </a:r>
            <a:endParaRPr sz="1000" dirty="0">
              <a:solidFill>
                <a:srgbClr val="58595B"/>
              </a:solidFill>
              <a:latin typeface="Open Sans"/>
              <a:ea typeface="Open Sans"/>
              <a:cs typeface="Open Sans"/>
              <a:sym typeface="Open Sans"/>
            </a:endParaRPr>
          </a:p>
          <a:p>
            <a:pPr marL="171450" marR="0" lvl="0" indent="-171450" algn="l" rtl="0">
              <a:lnSpc>
                <a:spcPct val="100000"/>
              </a:lnSpc>
              <a:spcAft>
                <a:spcPts val="800"/>
              </a:spcAft>
              <a:buClr>
                <a:srgbClr val="58595B"/>
              </a:buClr>
              <a:buSzPts val="1000"/>
              <a:buFont typeface="Arial"/>
              <a:buChar char="•"/>
            </a:pPr>
            <a:r>
              <a:rPr lang="en-US" sz="1000" dirty="0">
                <a:solidFill>
                  <a:srgbClr val="58595B"/>
                </a:solidFill>
                <a:latin typeface="Open Sans"/>
                <a:ea typeface="Open Sans"/>
                <a:cs typeface="Open Sans"/>
                <a:sym typeface="Open Sans"/>
              </a:rPr>
              <a:t>Build a fully-automated platform for hosts to join, then post accommodation</a:t>
            </a:r>
            <a:endParaRPr sz="1000" dirty="0">
              <a:solidFill>
                <a:srgbClr val="58595B"/>
              </a:solidFill>
              <a:latin typeface="Open Sans"/>
              <a:ea typeface="Open Sans"/>
              <a:cs typeface="Open Sans"/>
              <a:sym typeface="Open Sans"/>
            </a:endParaRPr>
          </a:p>
        </p:txBody>
      </p:sp>
      <p:pic>
        <p:nvPicPr>
          <p:cNvPr id="89" name="Shape 89"/>
          <p:cNvPicPr preferRelativeResize="0"/>
          <p:nvPr/>
        </p:nvPicPr>
        <p:blipFill>
          <a:blip r:embed="rId7">
            <a:alphaModFix/>
          </a:blip>
          <a:stretch>
            <a:fillRect/>
          </a:stretch>
        </p:blipFill>
        <p:spPr>
          <a:xfrm>
            <a:off x="3565558" y="4952632"/>
            <a:ext cx="910556" cy="215400"/>
          </a:xfrm>
          <a:prstGeom prst="rect">
            <a:avLst/>
          </a:prstGeom>
          <a:noFill/>
          <a:ln>
            <a:noFill/>
          </a:ln>
        </p:spPr>
      </p:pic>
      <p:pic>
        <p:nvPicPr>
          <p:cNvPr id="90" name="Shape 90"/>
          <p:cNvPicPr preferRelativeResize="0"/>
          <p:nvPr/>
        </p:nvPicPr>
        <p:blipFill>
          <a:blip r:embed="rId8">
            <a:alphaModFix/>
          </a:blip>
          <a:stretch>
            <a:fillRect/>
          </a:stretch>
        </p:blipFill>
        <p:spPr>
          <a:xfrm>
            <a:off x="3516712" y="5626305"/>
            <a:ext cx="792024" cy="360023"/>
          </a:xfrm>
          <a:prstGeom prst="rect">
            <a:avLst/>
          </a:prstGeom>
          <a:noFill/>
          <a:ln>
            <a:noFill/>
          </a:ln>
        </p:spPr>
      </p:pic>
      <p:sp>
        <p:nvSpPr>
          <p:cNvPr id="91" name="Shape 91"/>
          <p:cNvSpPr txBox="1"/>
          <p:nvPr/>
        </p:nvSpPr>
        <p:spPr>
          <a:xfrm>
            <a:off x="5332458" y="6667259"/>
            <a:ext cx="4333067" cy="626871"/>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600"/>
              </a:spcAft>
              <a:buClr>
                <a:srgbClr val="000000"/>
              </a:buClr>
              <a:buSzPts val="1100"/>
              <a:buFont typeface="Arial"/>
              <a:buNone/>
            </a:pPr>
            <a:r>
              <a:rPr lang="en-US" sz="800" b="0" i="0" u="none" strike="noStrike" cap="none" dirty="0">
                <a:solidFill>
                  <a:srgbClr val="58595B"/>
                </a:solidFill>
                <a:latin typeface="Open Sans"/>
                <a:ea typeface="Open Sans"/>
                <a:cs typeface="Open Sans"/>
                <a:sym typeface="Open Sans"/>
              </a:rPr>
              <a:t>See </a:t>
            </a:r>
            <a:r>
              <a:rPr lang="en-US" sz="800" b="1" i="0" u="none" strike="noStrike" cap="none" dirty="0">
                <a:solidFill>
                  <a:srgbClr val="58595B"/>
                </a:solidFill>
                <a:latin typeface="Open Sans"/>
                <a:ea typeface="Open Sans"/>
                <a:cs typeface="Open Sans"/>
                <a:sym typeface="Open Sans"/>
              </a:rPr>
              <a:t>Chapter </a:t>
            </a:r>
            <a:r>
              <a:rPr lang="en-US" sz="800" b="1" dirty="0">
                <a:solidFill>
                  <a:srgbClr val="58595B"/>
                </a:solidFill>
                <a:latin typeface="Open Sans"/>
                <a:ea typeface="Open Sans"/>
                <a:cs typeface="Open Sans"/>
                <a:sym typeface="Open Sans"/>
              </a:rPr>
              <a:t>3</a:t>
            </a:r>
            <a:r>
              <a:rPr lang="en-US" sz="800" b="1" i="0" u="none" strike="noStrike" cap="none" dirty="0">
                <a:solidFill>
                  <a:srgbClr val="58595B"/>
                </a:solidFill>
                <a:latin typeface="Open Sans"/>
                <a:ea typeface="Open Sans"/>
                <a:cs typeface="Open Sans"/>
                <a:sym typeface="Open Sans"/>
              </a:rPr>
              <a:t> - </a:t>
            </a:r>
            <a:r>
              <a:rPr lang="en-US" sz="800" b="1" dirty="0">
                <a:solidFill>
                  <a:srgbClr val="58595B"/>
                </a:solidFill>
                <a:latin typeface="Open Sans"/>
                <a:ea typeface="Open Sans"/>
                <a:cs typeface="Open Sans"/>
                <a:sym typeface="Open Sans"/>
              </a:rPr>
              <a:t>The </a:t>
            </a:r>
            <a:r>
              <a:rPr lang="en-US" sz="800" b="1" i="0" u="none" strike="noStrike" cap="none" dirty="0">
                <a:solidFill>
                  <a:srgbClr val="58595B"/>
                </a:solidFill>
                <a:latin typeface="Open Sans"/>
                <a:ea typeface="Open Sans"/>
                <a:cs typeface="Open Sans"/>
                <a:sym typeface="Open Sans"/>
              </a:rPr>
              <a:t>Exponential Organization</a:t>
            </a:r>
            <a:r>
              <a:rPr lang="en-US" sz="800" b="0" i="0" u="none" strike="noStrike" cap="none" dirty="0">
                <a:solidFill>
                  <a:srgbClr val="58595B"/>
                </a:solidFill>
                <a:latin typeface="Open Sans"/>
                <a:ea typeface="Open Sans"/>
                <a:cs typeface="Open Sans"/>
                <a:sym typeface="Open Sans"/>
              </a:rPr>
              <a:t> in </a:t>
            </a:r>
            <a:r>
              <a:rPr lang="en-US" sz="800" b="1" i="1" u="none" strike="noStrike" cap="none" dirty="0">
                <a:solidFill>
                  <a:srgbClr val="58595B"/>
                </a:solidFill>
                <a:latin typeface="Open Sans"/>
                <a:ea typeface="Open Sans"/>
                <a:cs typeface="Open Sans"/>
                <a:sym typeface="Open Sans"/>
              </a:rPr>
              <a:t>Exponential Organizations </a:t>
            </a:r>
            <a:r>
              <a:rPr lang="en-US" sz="800" b="0" i="0" u="none" strike="noStrike" cap="none" dirty="0">
                <a:solidFill>
                  <a:srgbClr val="58595B"/>
                </a:solidFill>
                <a:latin typeface="Open Sans"/>
                <a:ea typeface="Open Sans"/>
                <a:cs typeface="Open Sans"/>
                <a:sym typeface="Open Sans"/>
              </a:rPr>
              <a:t>by </a:t>
            </a:r>
            <a:r>
              <a:rPr lang="en-US" sz="800" b="0" i="0" u="none" strike="noStrike" cap="none" dirty="0" err="1">
                <a:solidFill>
                  <a:srgbClr val="58595B"/>
                </a:solidFill>
                <a:latin typeface="Open Sans"/>
                <a:ea typeface="Open Sans"/>
                <a:cs typeface="Open Sans"/>
                <a:sym typeface="Open Sans"/>
              </a:rPr>
              <a:t>Salim</a:t>
            </a:r>
            <a:r>
              <a:rPr lang="en-US" sz="800" b="0" i="0" u="none" strike="noStrike" cap="none" dirty="0">
                <a:solidFill>
                  <a:srgbClr val="58595B"/>
                </a:solidFill>
                <a:latin typeface="Open Sans"/>
                <a:ea typeface="Open Sans"/>
                <a:cs typeface="Open Sans"/>
                <a:sym typeface="Open Sans"/>
              </a:rPr>
              <a:t> Ismail, Michael S. Malone &amp; Yuri van </a:t>
            </a:r>
            <a:r>
              <a:rPr lang="en-US" sz="800" b="0" i="0" u="none" strike="noStrike" cap="none" dirty="0" err="1">
                <a:solidFill>
                  <a:srgbClr val="58595B"/>
                </a:solidFill>
                <a:latin typeface="Open Sans"/>
                <a:ea typeface="Open Sans"/>
                <a:cs typeface="Open Sans"/>
                <a:sym typeface="Open Sans"/>
              </a:rPr>
              <a:t>Geest</a:t>
            </a:r>
            <a:r>
              <a:rPr lang="en-US" sz="800" b="0" i="0" u="none" strike="noStrike" cap="none" dirty="0">
                <a:solidFill>
                  <a:srgbClr val="58595B"/>
                </a:solidFill>
                <a:latin typeface="Open Sans"/>
                <a:ea typeface="Open Sans"/>
                <a:cs typeface="Open Sans"/>
                <a:sym typeface="Open Sans"/>
              </a:rPr>
              <a:t>. The Exponential Organizations Master Business Course is a part of the Growth Institute MBD Program. To learn more, visit </a:t>
            </a:r>
            <a:r>
              <a:rPr lang="en-US" sz="800" b="0" i="0" u="none" strike="noStrike" cap="none" dirty="0" err="1">
                <a:solidFill>
                  <a:srgbClr val="58595B"/>
                </a:solidFill>
                <a:latin typeface="Open Sans"/>
                <a:ea typeface="Open Sans"/>
                <a:cs typeface="Open Sans"/>
                <a:sym typeface="Open Sans"/>
              </a:rPr>
              <a:t>www.growthinstitute.com</a:t>
            </a:r>
            <a:r>
              <a:rPr lang="en-US" sz="800" b="0" i="0" u="none" strike="noStrike" cap="none" dirty="0">
                <a:solidFill>
                  <a:srgbClr val="58595B"/>
                </a:solidFill>
                <a:latin typeface="Open Sans"/>
                <a:ea typeface="Open Sans"/>
                <a:cs typeface="Open Sans"/>
                <a:sym typeface="Open Sans"/>
              </a:rPr>
              <a:t>/</a:t>
            </a:r>
            <a:r>
              <a:rPr lang="en-US" sz="800" b="0" i="0" u="none" strike="noStrike" cap="none" dirty="0" err="1">
                <a:solidFill>
                  <a:srgbClr val="58595B"/>
                </a:solidFill>
                <a:latin typeface="Open Sans"/>
                <a:ea typeface="Open Sans"/>
                <a:cs typeface="Open Sans"/>
                <a:sym typeface="Open Sans"/>
              </a:rPr>
              <a:t>exo</a:t>
            </a:r>
            <a:br>
              <a:rPr lang="en-US" sz="800" b="0" i="0" u="none" strike="noStrike" cap="none" dirty="0">
                <a:solidFill>
                  <a:srgbClr val="58595B"/>
                </a:solidFill>
                <a:latin typeface="Open Sans"/>
                <a:ea typeface="Open Sans"/>
                <a:cs typeface="Open Sans"/>
                <a:sym typeface="Open Sans"/>
              </a:rPr>
            </a:br>
            <a:r>
              <a:rPr lang="en-US" sz="800" b="0" i="0" u="none" strike="noStrike" cap="none" dirty="0">
                <a:solidFill>
                  <a:srgbClr val="58595B"/>
                </a:solidFill>
                <a:latin typeface="Open Sans"/>
                <a:ea typeface="Open Sans"/>
                <a:cs typeface="Open Sans"/>
                <a:sym typeface="Open Sans"/>
              </a:rPr>
              <a:t>Share this tool! </a:t>
            </a:r>
            <a:r>
              <a:rPr lang="en-US" sz="800" b="0" i="0" u="none" strike="noStrike" cap="none" dirty="0" err="1">
                <a:solidFill>
                  <a:srgbClr val="58595B"/>
                </a:solidFill>
                <a:latin typeface="Open Sans"/>
                <a:ea typeface="Open Sans"/>
                <a:cs typeface="Open Sans"/>
                <a:sym typeface="Open Sans"/>
              </a:rPr>
              <a:t>blog.growthinstitute.com</a:t>
            </a:r>
            <a:r>
              <a:rPr lang="en-US" sz="800" b="0" i="0" u="none" strike="noStrike" cap="none" dirty="0">
                <a:solidFill>
                  <a:srgbClr val="58595B"/>
                </a:solidFill>
                <a:latin typeface="Open Sans"/>
                <a:ea typeface="Open Sans"/>
                <a:cs typeface="Open Sans"/>
                <a:sym typeface="Open Sans"/>
              </a:rPr>
              <a:t>/</a:t>
            </a:r>
            <a:r>
              <a:rPr lang="en-US" sz="800" b="0" i="0" u="none" strike="noStrike" cap="none" dirty="0" err="1">
                <a:solidFill>
                  <a:srgbClr val="58595B"/>
                </a:solidFill>
                <a:latin typeface="Open Sans"/>
                <a:ea typeface="Open Sans"/>
                <a:cs typeface="Open Sans"/>
                <a:sym typeface="Open Sans"/>
              </a:rPr>
              <a:t>exo</a:t>
            </a:r>
            <a:r>
              <a:rPr lang="en-US" sz="800" b="0" i="0" u="none" strike="noStrike" cap="none" dirty="0">
                <a:solidFill>
                  <a:srgbClr val="58595B"/>
                </a:solidFill>
                <a:latin typeface="Open Sans"/>
                <a:ea typeface="Open Sans"/>
                <a:cs typeface="Open Sans"/>
                <a:sym typeface="Open Sans"/>
              </a:rPr>
              <a:t>/</a:t>
            </a:r>
            <a:r>
              <a:rPr lang="en-US" sz="800" dirty="0">
                <a:solidFill>
                  <a:srgbClr val="58595B"/>
                </a:solidFill>
                <a:latin typeface="Open Sans"/>
                <a:ea typeface="Open Sans"/>
                <a:cs typeface="Open Sans"/>
                <a:sym typeface="Open Sans"/>
              </a:rPr>
              <a:t>staff-on-demand</a:t>
            </a:r>
            <a:endParaRPr sz="800" b="0" i="0" u="none" strike="noStrike" cap="none" dirty="0">
              <a:solidFill>
                <a:srgbClr val="58595B"/>
              </a:solidFill>
              <a:latin typeface="Open Sans"/>
              <a:ea typeface="Open Sans"/>
              <a:cs typeface="Open Sans"/>
              <a:sym typeface="Open Sans"/>
            </a:endParaRPr>
          </a:p>
        </p:txBody>
      </p:sp>
      <p:pic>
        <p:nvPicPr>
          <p:cNvPr id="92" name="Shape 92"/>
          <p:cNvPicPr preferRelativeResize="0"/>
          <p:nvPr/>
        </p:nvPicPr>
        <p:blipFill>
          <a:blip r:embed="rId9">
            <a:alphaModFix/>
          </a:blip>
          <a:stretch>
            <a:fillRect/>
          </a:stretch>
        </p:blipFill>
        <p:spPr>
          <a:xfrm>
            <a:off x="4238637" y="5185120"/>
            <a:ext cx="686156" cy="548150"/>
          </a:xfrm>
          <a:prstGeom prst="rect">
            <a:avLst/>
          </a:prstGeom>
          <a:noFill/>
          <a:ln>
            <a:noFill/>
          </a:ln>
        </p:spPr>
      </p:pic>
      <p:pic>
        <p:nvPicPr>
          <p:cNvPr id="93" name="Shape 93"/>
          <p:cNvPicPr preferRelativeResize="0"/>
          <p:nvPr/>
        </p:nvPicPr>
        <p:blipFill>
          <a:blip r:embed="rId10">
            <a:alphaModFix/>
          </a:blip>
          <a:stretch>
            <a:fillRect/>
          </a:stretch>
        </p:blipFill>
        <p:spPr>
          <a:xfrm>
            <a:off x="3365004" y="6573968"/>
            <a:ext cx="1111110" cy="217575"/>
          </a:xfrm>
          <a:prstGeom prst="rect">
            <a:avLst/>
          </a:prstGeom>
          <a:noFill/>
          <a:ln>
            <a:noFill/>
          </a:ln>
        </p:spPr>
      </p:pic>
      <p:pic>
        <p:nvPicPr>
          <p:cNvPr id="96" name="Shape 96"/>
          <p:cNvPicPr preferRelativeResize="0"/>
          <p:nvPr/>
        </p:nvPicPr>
        <p:blipFill>
          <a:blip r:embed="rId11">
            <a:alphaModFix/>
          </a:blip>
          <a:stretch>
            <a:fillRect/>
          </a:stretch>
        </p:blipFill>
        <p:spPr>
          <a:xfrm>
            <a:off x="4054947" y="6036284"/>
            <a:ext cx="910551" cy="431494"/>
          </a:xfrm>
          <a:prstGeom prst="rect">
            <a:avLst/>
          </a:prstGeom>
          <a:noFill/>
          <a:ln>
            <a:noFill/>
          </a:ln>
        </p:spPr>
      </p:pic>
      <p:pic>
        <p:nvPicPr>
          <p:cNvPr id="97" name="Shape 97"/>
          <p:cNvPicPr preferRelativeResize="0"/>
          <p:nvPr/>
        </p:nvPicPr>
        <p:blipFill>
          <a:blip r:embed="rId12">
            <a:alphaModFix/>
          </a:blip>
          <a:stretch>
            <a:fillRect/>
          </a:stretch>
        </p:blipFill>
        <p:spPr>
          <a:xfrm>
            <a:off x="3945618" y="6906016"/>
            <a:ext cx="979175" cy="305992"/>
          </a:xfrm>
          <a:prstGeom prst="rect">
            <a:avLst/>
          </a:prstGeom>
          <a:noFill/>
          <a:ln>
            <a:noFill/>
          </a:ln>
        </p:spPr>
      </p:pic>
      <p:sp>
        <p:nvSpPr>
          <p:cNvPr id="6" name="TextBox 5"/>
          <p:cNvSpPr txBox="1"/>
          <p:nvPr/>
        </p:nvSpPr>
        <p:spPr>
          <a:xfrm>
            <a:off x="5120788" y="1896799"/>
            <a:ext cx="184666" cy="307777"/>
          </a:xfrm>
          <a:prstGeom prst="rect">
            <a:avLst/>
          </a:prstGeom>
          <a:noFill/>
        </p:spPr>
        <p:txBody>
          <a:bodyPr wrap="none" rtlCol="0">
            <a:spAutoFit/>
          </a:bodyPr>
          <a:lstStyle/>
          <a:p>
            <a:endParaRPr lang="en-US" dirty="0"/>
          </a:p>
        </p:txBody>
      </p:sp>
      <p:grpSp>
        <p:nvGrpSpPr>
          <p:cNvPr id="14" name="Group 13"/>
          <p:cNvGrpSpPr/>
          <p:nvPr/>
        </p:nvGrpSpPr>
        <p:grpSpPr>
          <a:xfrm>
            <a:off x="3151387" y="3178494"/>
            <a:ext cx="1764350" cy="889618"/>
            <a:chOff x="3151387" y="3129649"/>
            <a:chExt cx="1764350" cy="889618"/>
          </a:xfrm>
        </p:grpSpPr>
        <p:sp>
          <p:nvSpPr>
            <p:cNvPr id="84" name="Shape 84"/>
            <p:cNvSpPr txBox="1"/>
            <p:nvPr/>
          </p:nvSpPr>
          <p:spPr>
            <a:xfrm>
              <a:off x="3190418" y="3229941"/>
              <a:ext cx="1725319" cy="750898"/>
            </a:xfrm>
            <a:prstGeom prst="rect">
              <a:avLst/>
            </a:prstGeom>
            <a:noFill/>
            <a:ln w="19050" cap="flat" cmpd="sng">
              <a:noFill/>
              <a:prstDash val="solid"/>
              <a:round/>
              <a:headEnd type="none" w="sm" len="sm"/>
              <a:tailEnd type="none" w="sm" len="sm"/>
            </a:ln>
          </p:spPr>
          <p:txBody>
            <a:bodyPr spcFirstLastPara="1" wrap="square" lIns="0" tIns="0" rIns="0" bIns="0" anchor="t" anchorCtr="0">
              <a:noAutofit/>
            </a:bodyPr>
            <a:lstStyle/>
            <a:p>
              <a:pPr marL="57150" lvl="0" indent="-57150" rtl="0">
                <a:spcBef>
                  <a:spcPts val="0"/>
                </a:spcBef>
                <a:spcAft>
                  <a:spcPts val="600"/>
                </a:spcAft>
                <a:buNone/>
              </a:pPr>
              <a:r>
                <a:rPr lang="en-US" sz="1000" i="1" dirty="0">
                  <a:solidFill>
                    <a:srgbClr val="660066"/>
                  </a:solidFill>
                  <a:latin typeface="Open Sans"/>
                  <a:ea typeface="Open Sans"/>
                  <a:cs typeface="Open Sans"/>
                  <a:sym typeface="Open Sans"/>
                </a:rPr>
                <a:t>“The half-life of a learned skill used to be 30 years. Today it’s down to about </a:t>
              </a:r>
              <a:r>
                <a:rPr lang="en-US" sz="1000" b="1" i="1" dirty="0">
                  <a:solidFill>
                    <a:srgbClr val="660066"/>
                  </a:solidFill>
                  <a:latin typeface="Open Sans"/>
                  <a:ea typeface="Open Sans"/>
                  <a:cs typeface="Open Sans"/>
                  <a:sym typeface="Open Sans"/>
                </a:rPr>
                <a:t>five</a:t>
              </a:r>
              <a:r>
                <a:rPr lang="en-US" sz="1000" i="1" dirty="0">
                  <a:solidFill>
                    <a:srgbClr val="660066"/>
                  </a:solidFill>
                  <a:latin typeface="Open Sans"/>
                  <a:ea typeface="Open Sans"/>
                  <a:cs typeface="Open Sans"/>
                  <a:sym typeface="Open Sans"/>
                </a:rPr>
                <a:t>.”</a:t>
              </a:r>
              <a:endParaRPr sz="1000" i="1" dirty="0">
                <a:solidFill>
                  <a:srgbClr val="660066"/>
                </a:solidFill>
                <a:latin typeface="Open Sans"/>
                <a:ea typeface="Open Sans"/>
                <a:cs typeface="Open Sans"/>
                <a:sym typeface="Open Sans"/>
              </a:endParaRPr>
            </a:p>
            <a:p>
              <a:pPr marL="0" lvl="0" indent="0" algn="r" rtl="0">
                <a:spcBef>
                  <a:spcPts val="0"/>
                </a:spcBef>
                <a:spcAft>
                  <a:spcPts val="0"/>
                </a:spcAft>
                <a:buNone/>
              </a:pPr>
              <a:r>
                <a:rPr lang="en-US" sz="1000" i="1" dirty="0">
                  <a:solidFill>
                    <a:srgbClr val="660066"/>
                  </a:solidFill>
                  <a:latin typeface="Open Sans"/>
                  <a:ea typeface="Open Sans"/>
                  <a:cs typeface="Open Sans"/>
                  <a:sym typeface="Open Sans"/>
                </a:rPr>
                <a:t>~John Seely Brown</a:t>
              </a:r>
              <a:endParaRPr sz="1000" b="1" i="1" dirty="0">
                <a:solidFill>
                  <a:srgbClr val="660066"/>
                </a:solidFill>
                <a:latin typeface="Open Sans"/>
                <a:ea typeface="Open Sans"/>
                <a:cs typeface="Open Sans"/>
                <a:sym typeface="Open Sans"/>
              </a:endParaRPr>
            </a:p>
            <a:p>
              <a:pPr marL="0" lvl="0" indent="0" rtl="0">
                <a:spcBef>
                  <a:spcPts val="0"/>
                </a:spcBef>
                <a:spcAft>
                  <a:spcPts val="0"/>
                </a:spcAft>
                <a:buNone/>
              </a:pPr>
              <a:endParaRPr sz="1000" b="1" dirty="0">
                <a:solidFill>
                  <a:srgbClr val="660066"/>
                </a:solidFill>
                <a:latin typeface="Open Sans"/>
                <a:ea typeface="Open Sans"/>
                <a:cs typeface="Open Sans"/>
                <a:sym typeface="Open Sans"/>
              </a:endParaRPr>
            </a:p>
            <a:p>
              <a:pPr marL="0" lvl="0" indent="0" rtl="0">
                <a:spcBef>
                  <a:spcPts val="0"/>
                </a:spcBef>
                <a:spcAft>
                  <a:spcPts val="0"/>
                </a:spcAft>
                <a:buNone/>
              </a:pPr>
              <a:endParaRPr sz="1000" dirty="0">
                <a:solidFill>
                  <a:srgbClr val="660066"/>
                </a:solidFill>
              </a:endParaRPr>
            </a:p>
          </p:txBody>
        </p:sp>
        <p:cxnSp>
          <p:nvCxnSpPr>
            <p:cNvPr id="26" name="Straight Connector 25"/>
            <p:cNvCxnSpPr/>
            <p:nvPr/>
          </p:nvCxnSpPr>
          <p:spPr>
            <a:xfrm>
              <a:off x="3151387" y="4019267"/>
              <a:ext cx="1764350" cy="0"/>
            </a:xfrm>
            <a:prstGeom prst="line">
              <a:avLst/>
            </a:prstGeom>
            <a:ln w="6350" cmpd="sng">
              <a:solidFill>
                <a:srgbClr val="660066"/>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3151387" y="3129649"/>
              <a:ext cx="1764350" cy="0"/>
            </a:xfrm>
            <a:prstGeom prst="line">
              <a:avLst/>
            </a:prstGeom>
            <a:ln w="6350" cmpd="sng">
              <a:solidFill>
                <a:srgbClr val="660066"/>
              </a:solidFill>
            </a:ln>
            <a:effectLst/>
          </p:spPr>
          <p:style>
            <a:lnRef idx="2">
              <a:schemeClr val="accent1"/>
            </a:lnRef>
            <a:fillRef idx="0">
              <a:schemeClr val="accent1"/>
            </a:fillRef>
            <a:effectRef idx="1">
              <a:schemeClr val="accent1"/>
            </a:effectRef>
            <a:fontRef idx="minor">
              <a:schemeClr val="tx1"/>
            </a:fontRef>
          </p:style>
        </p:cxnSp>
      </p:grpSp>
      <p:sp>
        <p:nvSpPr>
          <p:cNvPr id="18" name="TextBox 17"/>
          <p:cNvSpPr txBox="1"/>
          <p:nvPr/>
        </p:nvSpPr>
        <p:spPr>
          <a:xfrm>
            <a:off x="7116646" y="1505742"/>
            <a:ext cx="699538" cy="271741"/>
          </a:xfrm>
          <a:prstGeom prst="rect">
            <a:avLst/>
          </a:prstGeom>
          <a:noFill/>
        </p:spPr>
        <p:txBody>
          <a:bodyPr wrap="square" lIns="0" tIns="0" rIns="0" bIns="0" rtlCol="0">
            <a:spAutoFit/>
          </a:bodyPr>
          <a:lstStyle/>
          <a:p>
            <a:pPr algn="ctr">
              <a:lnSpc>
                <a:spcPct val="90000"/>
              </a:lnSpc>
            </a:pPr>
            <a:r>
              <a:rPr lang="en-US" sz="650" kern="700" spc="-30" dirty="0">
                <a:solidFill>
                  <a:srgbClr val="6D266E"/>
                </a:solidFill>
                <a:latin typeface="Open Sans"/>
                <a:cs typeface="Open Sans"/>
              </a:rPr>
              <a:t>Core Teams/Personal Networks</a:t>
            </a:r>
          </a:p>
        </p:txBody>
      </p:sp>
      <p:sp>
        <p:nvSpPr>
          <p:cNvPr id="41" name="TextBox 40"/>
          <p:cNvSpPr txBox="1"/>
          <p:nvPr/>
        </p:nvSpPr>
        <p:spPr>
          <a:xfrm>
            <a:off x="7496883" y="1235455"/>
            <a:ext cx="994334" cy="100027"/>
          </a:xfrm>
          <a:prstGeom prst="rect">
            <a:avLst/>
          </a:prstGeom>
          <a:noFill/>
        </p:spPr>
        <p:txBody>
          <a:bodyPr wrap="square" lIns="0" tIns="0" rIns="0" bIns="0" rtlCol="0">
            <a:spAutoFit/>
          </a:bodyPr>
          <a:lstStyle/>
          <a:p>
            <a:pPr algn="ctr"/>
            <a:r>
              <a:rPr lang="en-US" sz="650" kern="700" spc="-30" dirty="0">
                <a:solidFill>
                  <a:srgbClr val="6D266E"/>
                </a:solidFill>
                <a:latin typeface="Open Sans"/>
                <a:cs typeface="Open Sans"/>
              </a:rPr>
              <a:t>Community</a:t>
            </a:r>
          </a:p>
        </p:txBody>
      </p:sp>
      <p:sp>
        <p:nvSpPr>
          <p:cNvPr id="42" name="TextBox 41"/>
          <p:cNvSpPr txBox="1"/>
          <p:nvPr/>
        </p:nvSpPr>
        <p:spPr>
          <a:xfrm>
            <a:off x="8840515" y="1235455"/>
            <a:ext cx="315232" cy="100027"/>
          </a:xfrm>
          <a:prstGeom prst="rect">
            <a:avLst/>
          </a:prstGeom>
          <a:noFill/>
        </p:spPr>
        <p:txBody>
          <a:bodyPr wrap="square" lIns="0" tIns="0" rIns="0" bIns="0" rtlCol="0">
            <a:spAutoFit/>
          </a:bodyPr>
          <a:lstStyle/>
          <a:p>
            <a:pPr algn="ctr"/>
            <a:r>
              <a:rPr lang="en-US" sz="650" kern="700" spc="-30" dirty="0">
                <a:solidFill>
                  <a:srgbClr val="6D266E"/>
                </a:solidFill>
                <a:latin typeface="Open Sans"/>
                <a:cs typeface="Open Sans"/>
              </a:rPr>
              <a:t>Crowd</a:t>
            </a:r>
          </a:p>
        </p:txBody>
      </p:sp>
      <p:sp>
        <p:nvSpPr>
          <p:cNvPr id="20" name="Rectangle 19"/>
          <p:cNvSpPr/>
          <p:nvPr/>
        </p:nvSpPr>
        <p:spPr>
          <a:xfrm>
            <a:off x="6920315" y="1022351"/>
            <a:ext cx="1092200" cy="1052990"/>
          </a:xfrm>
          <a:prstGeom prst="rect">
            <a:avLst/>
          </a:prstGeom>
          <a:noFill/>
        </p:spPr>
        <p:txBody>
          <a:bodyPr wrap="none" lIns="91440" tIns="45720" rIns="91440" bIns="45720" anchor="t">
            <a:prstTxWarp prst="textArchDown">
              <a:avLst>
                <a:gd name="adj" fmla="val 715006"/>
              </a:avLst>
            </a:prstTxWarp>
            <a:spAutoFit/>
          </a:bodyPr>
          <a:lstStyle/>
          <a:p>
            <a:pPr algn="ctr"/>
            <a:r>
              <a:rPr lang="en-US" sz="800" kern="700" dirty="0">
                <a:solidFill>
                  <a:srgbClr val="6D266E"/>
                </a:solidFill>
                <a:latin typeface="Open Sans"/>
                <a:cs typeface="Open Sans"/>
              </a:rPr>
              <a:t>Users / Customers / Alumni</a:t>
            </a:r>
          </a:p>
        </p:txBody>
      </p:sp>
      <p:sp>
        <p:nvSpPr>
          <p:cNvPr id="48" name="Rectangle 47"/>
          <p:cNvSpPr/>
          <p:nvPr/>
        </p:nvSpPr>
        <p:spPr>
          <a:xfrm>
            <a:off x="6601758" y="603635"/>
            <a:ext cx="1729315" cy="1803408"/>
          </a:xfrm>
          <a:prstGeom prst="rect">
            <a:avLst/>
          </a:prstGeom>
          <a:noFill/>
        </p:spPr>
        <p:txBody>
          <a:bodyPr wrap="none" lIns="91440" tIns="45720" rIns="91440" bIns="45720" anchor="t">
            <a:prstTxWarp prst="textArchDown">
              <a:avLst>
                <a:gd name="adj" fmla="val 715006"/>
              </a:avLst>
            </a:prstTxWarp>
            <a:spAutoFit/>
          </a:bodyPr>
          <a:lstStyle/>
          <a:p>
            <a:pPr algn="ctr"/>
            <a:r>
              <a:rPr lang="en-US" sz="800" kern="700" dirty="0">
                <a:solidFill>
                  <a:srgbClr val="6D266E"/>
                </a:solidFill>
                <a:latin typeface="Open Sans"/>
                <a:cs typeface="Open Sans"/>
              </a:rPr>
              <a:t>Vendors / Partners / Fans</a:t>
            </a:r>
          </a:p>
        </p:txBody>
      </p:sp>
      <p:sp>
        <p:nvSpPr>
          <p:cNvPr id="49" name="Rectangle 48"/>
          <p:cNvSpPr/>
          <p:nvPr/>
        </p:nvSpPr>
        <p:spPr>
          <a:xfrm>
            <a:off x="6283357" y="260770"/>
            <a:ext cx="2366116" cy="2476040"/>
          </a:xfrm>
          <a:prstGeom prst="rect">
            <a:avLst/>
          </a:prstGeom>
          <a:noFill/>
        </p:spPr>
        <p:txBody>
          <a:bodyPr wrap="none" lIns="91440" tIns="45720" rIns="91440" bIns="45720" anchor="t">
            <a:prstTxWarp prst="textArchDown">
              <a:avLst>
                <a:gd name="adj" fmla="val 715006"/>
              </a:avLst>
            </a:prstTxWarp>
            <a:spAutoFit/>
          </a:bodyPr>
          <a:lstStyle/>
          <a:p>
            <a:pPr algn="ctr"/>
            <a:r>
              <a:rPr lang="en-US" sz="1000" b="1" kern="700" dirty="0">
                <a:solidFill>
                  <a:srgbClr val="6D266E"/>
                </a:solidFill>
                <a:latin typeface="Open Sans"/>
                <a:cs typeface="Open Sans"/>
              </a:rPr>
              <a:t>STAFF ON DEMAND</a:t>
            </a:r>
          </a:p>
        </p:txBody>
      </p:sp>
      <p:sp>
        <p:nvSpPr>
          <p:cNvPr id="50" name="Rectangle 49"/>
          <p:cNvSpPr/>
          <p:nvPr/>
        </p:nvSpPr>
        <p:spPr>
          <a:xfrm>
            <a:off x="5905978" y="-82094"/>
            <a:ext cx="3120874" cy="3165248"/>
          </a:xfrm>
          <a:prstGeom prst="rect">
            <a:avLst/>
          </a:prstGeom>
          <a:noFill/>
        </p:spPr>
        <p:txBody>
          <a:bodyPr wrap="none" lIns="91440" tIns="45720" rIns="91440" bIns="45720" anchor="t">
            <a:prstTxWarp prst="textArchDown">
              <a:avLst>
                <a:gd name="adj" fmla="val 445210"/>
              </a:avLst>
            </a:prstTxWarp>
            <a:spAutoFit/>
          </a:bodyPr>
          <a:lstStyle/>
          <a:p>
            <a:pPr algn="ctr"/>
            <a:r>
              <a:rPr lang="en-US" sz="800" kern="700" dirty="0">
                <a:solidFill>
                  <a:srgbClr val="6D266E"/>
                </a:solidFill>
                <a:latin typeface="Open Sans"/>
                <a:cs typeface="Open Sans"/>
              </a:rPr>
              <a:t>Everyone Else</a:t>
            </a:r>
          </a:p>
        </p:txBody>
      </p:sp>
      <p:cxnSp>
        <p:nvCxnSpPr>
          <p:cNvPr id="22" name="Straight Arrow Connector 21"/>
          <p:cNvCxnSpPr/>
          <p:nvPr/>
        </p:nvCxnSpPr>
        <p:spPr>
          <a:xfrm>
            <a:off x="7463998" y="1405755"/>
            <a:ext cx="1005161" cy="0"/>
          </a:xfrm>
          <a:prstGeom prst="straightConnector1">
            <a:avLst/>
          </a:prstGeom>
          <a:ln>
            <a:solidFill>
              <a:srgbClr val="6D266E"/>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a:off x="6362226" y="2583895"/>
            <a:ext cx="448248" cy="0"/>
          </a:xfrm>
          <a:prstGeom prst="straightConnector1">
            <a:avLst/>
          </a:prstGeom>
          <a:ln w="38100">
            <a:solidFill>
              <a:srgbClr val="BE1E2D"/>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5" name="Striped Right Arrow 14">
            <a:extLst>
              <a:ext uri="{FF2B5EF4-FFF2-40B4-BE49-F238E27FC236}">
                <a16:creationId xmlns:a16="http://schemas.microsoft.com/office/drawing/2014/main" id="{4CCAA305-BDA4-E140-A823-49A23987A076}"/>
              </a:ext>
            </a:extLst>
          </p:cNvPr>
          <p:cNvSpPr/>
          <p:nvPr/>
        </p:nvSpPr>
        <p:spPr>
          <a:xfrm rot="5400000">
            <a:off x="1334936" y="4166561"/>
            <a:ext cx="4356344" cy="1388853"/>
          </a:xfrm>
          <a:prstGeom prst="stripedRightArrow">
            <a:avLst/>
          </a:prstGeom>
          <a:gradFill>
            <a:gsLst>
              <a:gs pos="0">
                <a:schemeClr val="accent1">
                  <a:lumMod val="5000"/>
                  <a:lumOff val="95000"/>
                </a:schemeClr>
              </a:gs>
              <a:gs pos="0">
                <a:srgbClr val="6D266E">
                  <a:alpha val="5000"/>
                </a:srgbClr>
              </a:gs>
              <a:gs pos="73000">
                <a:srgbClr val="6D266E">
                  <a:alpha val="8000"/>
                </a:srgbClr>
              </a:gs>
              <a:gs pos="100000">
                <a:srgbClr val="6D266E">
                  <a:alpha val="1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triped Right Arrow 15">
            <a:extLst>
              <a:ext uri="{FF2B5EF4-FFF2-40B4-BE49-F238E27FC236}">
                <a16:creationId xmlns:a16="http://schemas.microsoft.com/office/drawing/2014/main" id="{A55BBCDC-BDCD-CE46-8DAE-216591008AF5}"/>
              </a:ext>
            </a:extLst>
          </p:cNvPr>
          <p:cNvSpPr/>
          <p:nvPr/>
        </p:nvSpPr>
        <p:spPr>
          <a:xfrm rot="5400000">
            <a:off x="3070366" y="4166560"/>
            <a:ext cx="4356344" cy="1388853"/>
          </a:xfrm>
          <a:prstGeom prst="stripedRightArrow">
            <a:avLst/>
          </a:prstGeom>
          <a:gradFill>
            <a:gsLst>
              <a:gs pos="0">
                <a:schemeClr val="accent1">
                  <a:lumMod val="5000"/>
                  <a:lumOff val="95000"/>
                </a:schemeClr>
              </a:gs>
              <a:gs pos="0">
                <a:srgbClr val="6D266E">
                  <a:alpha val="5000"/>
                </a:srgbClr>
              </a:gs>
              <a:gs pos="73000">
                <a:srgbClr val="6D266E">
                  <a:alpha val="8000"/>
                </a:srgbClr>
              </a:gs>
              <a:gs pos="100000">
                <a:srgbClr val="6D266E">
                  <a:alpha val="1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triped Right Arrow 16">
            <a:extLst>
              <a:ext uri="{FF2B5EF4-FFF2-40B4-BE49-F238E27FC236}">
                <a16:creationId xmlns:a16="http://schemas.microsoft.com/office/drawing/2014/main" id="{387F4325-430B-BA4B-B27F-43B04793898F}"/>
              </a:ext>
            </a:extLst>
          </p:cNvPr>
          <p:cNvSpPr/>
          <p:nvPr/>
        </p:nvSpPr>
        <p:spPr>
          <a:xfrm rot="5400000">
            <a:off x="4817532" y="4166560"/>
            <a:ext cx="4356344" cy="1388853"/>
          </a:xfrm>
          <a:prstGeom prst="stripedRightArrow">
            <a:avLst/>
          </a:prstGeom>
          <a:gradFill>
            <a:gsLst>
              <a:gs pos="0">
                <a:schemeClr val="accent1">
                  <a:lumMod val="5000"/>
                  <a:lumOff val="95000"/>
                </a:schemeClr>
              </a:gs>
              <a:gs pos="0">
                <a:srgbClr val="6D266E">
                  <a:alpha val="5000"/>
                </a:srgbClr>
              </a:gs>
              <a:gs pos="73000">
                <a:srgbClr val="6D266E">
                  <a:alpha val="8000"/>
                </a:srgbClr>
              </a:gs>
              <a:gs pos="100000">
                <a:srgbClr val="6D266E">
                  <a:alpha val="1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Striped Right Arrow 17">
            <a:extLst>
              <a:ext uri="{FF2B5EF4-FFF2-40B4-BE49-F238E27FC236}">
                <a16:creationId xmlns:a16="http://schemas.microsoft.com/office/drawing/2014/main" id="{7EDFEC49-0812-F447-BFAD-224C43A7A218}"/>
              </a:ext>
            </a:extLst>
          </p:cNvPr>
          <p:cNvSpPr/>
          <p:nvPr/>
        </p:nvSpPr>
        <p:spPr>
          <a:xfrm rot="5400000">
            <a:off x="6553436" y="4166561"/>
            <a:ext cx="4356344" cy="1388853"/>
          </a:xfrm>
          <a:prstGeom prst="stripedRightArrow">
            <a:avLst/>
          </a:prstGeom>
          <a:gradFill>
            <a:gsLst>
              <a:gs pos="0">
                <a:schemeClr val="accent1">
                  <a:lumMod val="5000"/>
                  <a:lumOff val="95000"/>
                </a:schemeClr>
              </a:gs>
              <a:gs pos="0">
                <a:srgbClr val="6D266E">
                  <a:alpha val="5000"/>
                </a:srgbClr>
              </a:gs>
              <a:gs pos="73000">
                <a:srgbClr val="6D266E">
                  <a:alpha val="8000"/>
                </a:srgbClr>
              </a:gs>
              <a:gs pos="100000">
                <a:srgbClr val="6D266E">
                  <a:alpha val="1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a:extLst>
              <a:ext uri="{FF2B5EF4-FFF2-40B4-BE49-F238E27FC236}">
                <a16:creationId xmlns:a16="http://schemas.microsoft.com/office/drawing/2014/main" id="{1F072A4C-8D10-0244-A9C1-6B1B8A396B9D}"/>
              </a:ext>
            </a:extLst>
          </p:cNvPr>
          <p:cNvSpPr/>
          <p:nvPr/>
        </p:nvSpPr>
        <p:spPr>
          <a:xfrm>
            <a:off x="2648309" y="1518248"/>
            <a:ext cx="6797616" cy="5692825"/>
          </a:xfrm>
          <a:custGeom>
            <a:avLst/>
            <a:gdLst>
              <a:gd name="connsiteX0" fmla="*/ 0 w 6797616"/>
              <a:gd name="connsiteY0" fmla="*/ 5684808 h 5716990"/>
              <a:gd name="connsiteX1" fmla="*/ 5650302 w 6797616"/>
              <a:gd name="connsiteY1" fmla="*/ 4865298 h 5716990"/>
              <a:gd name="connsiteX2" fmla="*/ 6797616 w 6797616"/>
              <a:gd name="connsiteY2" fmla="*/ 0 h 5716990"/>
              <a:gd name="connsiteX0" fmla="*/ 0 w 6797616"/>
              <a:gd name="connsiteY0" fmla="*/ 5684808 h 5750048"/>
              <a:gd name="connsiteX1" fmla="*/ 6012611 w 6797616"/>
              <a:gd name="connsiteY1" fmla="*/ 5011947 h 5750048"/>
              <a:gd name="connsiteX2" fmla="*/ 6797616 w 6797616"/>
              <a:gd name="connsiteY2" fmla="*/ 0 h 5750048"/>
              <a:gd name="connsiteX0" fmla="*/ 0 w 6834151"/>
              <a:gd name="connsiteY0" fmla="*/ 5684808 h 5750048"/>
              <a:gd name="connsiteX1" fmla="*/ 6012611 w 6834151"/>
              <a:gd name="connsiteY1" fmla="*/ 5011947 h 5750048"/>
              <a:gd name="connsiteX2" fmla="*/ 6797616 w 6834151"/>
              <a:gd name="connsiteY2" fmla="*/ 0 h 5750048"/>
              <a:gd name="connsiteX0" fmla="*/ 0 w 6797616"/>
              <a:gd name="connsiteY0" fmla="*/ 5684808 h 5783482"/>
              <a:gd name="connsiteX1" fmla="*/ 6012611 w 6797616"/>
              <a:gd name="connsiteY1" fmla="*/ 5011947 h 5783482"/>
              <a:gd name="connsiteX2" fmla="*/ 6797616 w 6797616"/>
              <a:gd name="connsiteY2" fmla="*/ 0 h 5783482"/>
              <a:gd name="connsiteX0" fmla="*/ 0 w 6797616"/>
              <a:gd name="connsiteY0" fmla="*/ 5684808 h 5684808"/>
              <a:gd name="connsiteX1" fmla="*/ 6012611 w 6797616"/>
              <a:gd name="connsiteY1" fmla="*/ 5011947 h 5684808"/>
              <a:gd name="connsiteX2" fmla="*/ 6797616 w 6797616"/>
              <a:gd name="connsiteY2" fmla="*/ 0 h 5684808"/>
              <a:gd name="connsiteX0" fmla="*/ 0 w 6797616"/>
              <a:gd name="connsiteY0" fmla="*/ 5684808 h 5779804"/>
              <a:gd name="connsiteX1" fmla="*/ 6012611 w 6797616"/>
              <a:gd name="connsiteY1" fmla="*/ 5011947 h 5779804"/>
              <a:gd name="connsiteX2" fmla="*/ 6797616 w 6797616"/>
              <a:gd name="connsiteY2" fmla="*/ 0 h 5779804"/>
              <a:gd name="connsiteX0" fmla="*/ 0 w 6856675"/>
              <a:gd name="connsiteY0" fmla="*/ 5684808 h 5697490"/>
              <a:gd name="connsiteX1" fmla="*/ 6012611 w 6856675"/>
              <a:gd name="connsiteY1" fmla="*/ 5011947 h 5697490"/>
              <a:gd name="connsiteX2" fmla="*/ 6797616 w 6856675"/>
              <a:gd name="connsiteY2" fmla="*/ 0 h 5697490"/>
              <a:gd name="connsiteX0" fmla="*/ 0 w 6797616"/>
              <a:gd name="connsiteY0" fmla="*/ 5684808 h 5709668"/>
              <a:gd name="connsiteX1" fmla="*/ 6012611 w 6797616"/>
              <a:gd name="connsiteY1" fmla="*/ 5011947 h 5709668"/>
              <a:gd name="connsiteX2" fmla="*/ 6797616 w 6797616"/>
              <a:gd name="connsiteY2" fmla="*/ 0 h 5709668"/>
              <a:gd name="connsiteX0" fmla="*/ 0 w 6797616"/>
              <a:gd name="connsiteY0" fmla="*/ 5684808 h 5689856"/>
              <a:gd name="connsiteX1" fmla="*/ 6142007 w 6797616"/>
              <a:gd name="connsiteY1" fmla="*/ 4580626 h 5689856"/>
              <a:gd name="connsiteX2" fmla="*/ 6797616 w 6797616"/>
              <a:gd name="connsiteY2" fmla="*/ 0 h 5689856"/>
              <a:gd name="connsiteX0" fmla="*/ 0 w 6852060"/>
              <a:gd name="connsiteY0" fmla="*/ 5684808 h 5688054"/>
              <a:gd name="connsiteX1" fmla="*/ 6323162 w 6852060"/>
              <a:gd name="connsiteY1" fmla="*/ 4321834 h 5688054"/>
              <a:gd name="connsiteX2" fmla="*/ 6797616 w 6852060"/>
              <a:gd name="connsiteY2" fmla="*/ 0 h 5688054"/>
              <a:gd name="connsiteX0" fmla="*/ 0 w 6801130"/>
              <a:gd name="connsiteY0" fmla="*/ 5684808 h 5694090"/>
              <a:gd name="connsiteX1" fmla="*/ 6323162 w 6801130"/>
              <a:gd name="connsiteY1" fmla="*/ 4321834 h 5694090"/>
              <a:gd name="connsiteX2" fmla="*/ 6797616 w 6801130"/>
              <a:gd name="connsiteY2" fmla="*/ 0 h 5694090"/>
              <a:gd name="connsiteX0" fmla="*/ 0 w 6835635"/>
              <a:gd name="connsiteY0" fmla="*/ 5684808 h 5694090"/>
              <a:gd name="connsiteX1" fmla="*/ 6323162 w 6835635"/>
              <a:gd name="connsiteY1" fmla="*/ 4321834 h 5694090"/>
              <a:gd name="connsiteX2" fmla="*/ 6797616 w 6835635"/>
              <a:gd name="connsiteY2" fmla="*/ 0 h 5694090"/>
              <a:gd name="connsiteX0" fmla="*/ 0 w 6812631"/>
              <a:gd name="connsiteY0" fmla="*/ 5684808 h 5694090"/>
              <a:gd name="connsiteX1" fmla="*/ 6323162 w 6812631"/>
              <a:gd name="connsiteY1" fmla="*/ 4321834 h 5694090"/>
              <a:gd name="connsiteX2" fmla="*/ 6797616 w 6812631"/>
              <a:gd name="connsiteY2" fmla="*/ 0 h 5694090"/>
              <a:gd name="connsiteX0" fmla="*/ 0 w 6797616"/>
              <a:gd name="connsiteY0" fmla="*/ 5684808 h 5699526"/>
              <a:gd name="connsiteX1" fmla="*/ 6038490 w 6797616"/>
              <a:gd name="connsiteY1" fmla="*/ 4442604 h 5699526"/>
              <a:gd name="connsiteX2" fmla="*/ 6797616 w 6797616"/>
              <a:gd name="connsiteY2" fmla="*/ 0 h 5699526"/>
              <a:gd name="connsiteX0" fmla="*/ 0 w 6812645"/>
              <a:gd name="connsiteY0" fmla="*/ 5684808 h 5698087"/>
              <a:gd name="connsiteX1" fmla="*/ 6038490 w 6812645"/>
              <a:gd name="connsiteY1" fmla="*/ 4442604 h 5698087"/>
              <a:gd name="connsiteX2" fmla="*/ 6797616 w 6812645"/>
              <a:gd name="connsiteY2" fmla="*/ 0 h 5698087"/>
              <a:gd name="connsiteX0" fmla="*/ 0 w 6797616"/>
              <a:gd name="connsiteY0" fmla="*/ 5684808 h 5692825"/>
              <a:gd name="connsiteX1" fmla="*/ 6038490 w 6797616"/>
              <a:gd name="connsiteY1" fmla="*/ 4442604 h 5692825"/>
              <a:gd name="connsiteX2" fmla="*/ 6797616 w 6797616"/>
              <a:gd name="connsiteY2" fmla="*/ 0 h 5692825"/>
            </a:gdLst>
            <a:ahLst/>
            <a:cxnLst>
              <a:cxn ang="0">
                <a:pos x="connsiteX0" y="connsiteY0"/>
              </a:cxn>
              <a:cxn ang="0">
                <a:pos x="connsiteX1" y="connsiteY1"/>
              </a:cxn>
              <a:cxn ang="0">
                <a:pos x="connsiteX2" y="connsiteY2"/>
              </a:cxn>
            </a:cxnLst>
            <a:rect l="l" t="t" r="r" b="b"/>
            <a:pathLst>
              <a:path w="6797616" h="5692825">
                <a:moveTo>
                  <a:pt x="0" y="5684808"/>
                </a:moveTo>
                <a:cubicBezTo>
                  <a:pt x="2310442" y="5740160"/>
                  <a:pt x="5216105" y="5528093"/>
                  <a:pt x="6038490" y="4442604"/>
                </a:cubicBezTo>
                <a:cubicBezTo>
                  <a:pt x="6860875" y="3357115"/>
                  <a:pt x="6791865" y="1206261"/>
                  <a:pt x="6797616" y="0"/>
                </a:cubicBezTo>
              </a:path>
            </a:pathLst>
          </a:custGeom>
          <a:noFill/>
          <a:ln w="38100">
            <a:solidFill>
              <a:schemeClr val="bg1">
                <a:lumMod val="85000"/>
              </a:schemeClr>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4" name="Shape 104"/>
          <p:cNvGraphicFramePr/>
          <p:nvPr>
            <p:extLst>
              <p:ext uri="{D42A27DB-BD31-4B8C-83A1-F6EECF244321}">
                <p14:modId xmlns:p14="http://schemas.microsoft.com/office/powerpoint/2010/main" val="2408598259"/>
              </p:ext>
            </p:extLst>
          </p:nvPr>
        </p:nvGraphicFramePr>
        <p:xfrm>
          <a:off x="691840" y="1488243"/>
          <a:ext cx="8906375" cy="5723440"/>
        </p:xfrm>
        <a:graphic>
          <a:graphicData uri="http://schemas.openxmlformats.org/drawingml/2006/table">
            <a:tbl>
              <a:tblPr>
                <a:noFill/>
                <a:tableStyleId>{840E23CD-9EA9-4AEF-8C6B-EDA270C28ED2}</a:tableStyleId>
              </a:tblPr>
              <a:tblGrid>
                <a:gridCol w="1947843">
                  <a:extLst>
                    <a:ext uri="{9D8B030D-6E8A-4147-A177-3AD203B41FA5}">
                      <a16:colId xmlns:a16="http://schemas.microsoft.com/office/drawing/2014/main" val="20000"/>
                    </a:ext>
                  </a:extLst>
                </a:gridCol>
                <a:gridCol w="1739633">
                  <a:extLst>
                    <a:ext uri="{9D8B030D-6E8A-4147-A177-3AD203B41FA5}">
                      <a16:colId xmlns:a16="http://schemas.microsoft.com/office/drawing/2014/main" val="20001"/>
                    </a:ext>
                  </a:extLst>
                </a:gridCol>
                <a:gridCol w="1739633">
                  <a:extLst>
                    <a:ext uri="{9D8B030D-6E8A-4147-A177-3AD203B41FA5}">
                      <a16:colId xmlns:a16="http://schemas.microsoft.com/office/drawing/2014/main" val="20002"/>
                    </a:ext>
                  </a:extLst>
                </a:gridCol>
                <a:gridCol w="1739633">
                  <a:extLst>
                    <a:ext uri="{9D8B030D-6E8A-4147-A177-3AD203B41FA5}">
                      <a16:colId xmlns:a16="http://schemas.microsoft.com/office/drawing/2014/main" val="20003"/>
                    </a:ext>
                  </a:extLst>
                </a:gridCol>
                <a:gridCol w="1739633">
                  <a:extLst>
                    <a:ext uri="{9D8B030D-6E8A-4147-A177-3AD203B41FA5}">
                      <a16:colId xmlns:a16="http://schemas.microsoft.com/office/drawing/2014/main" val="20004"/>
                    </a:ext>
                  </a:extLst>
                </a:gridCol>
              </a:tblGrid>
              <a:tr h="364848">
                <a:tc>
                  <a:txBody>
                    <a:bodyPr/>
                    <a:lstStyle/>
                    <a:p>
                      <a:pPr marL="0" lvl="0" indent="0" algn="r">
                        <a:spcBef>
                          <a:spcPts val="0"/>
                        </a:spcBef>
                        <a:spcAft>
                          <a:spcPts val="0"/>
                        </a:spcAft>
                        <a:buNone/>
                      </a:pPr>
                      <a:r>
                        <a:rPr lang="en-US" sz="1100" b="1" dirty="0">
                          <a:solidFill>
                            <a:srgbClr val="6D266E"/>
                          </a:solidFill>
                          <a:latin typeface="Open Sans"/>
                          <a:cs typeface="Open Sans"/>
                        </a:rPr>
                        <a:t>Desired business growth</a:t>
                      </a:r>
                      <a:endParaRPr sz="1100" b="1" dirty="0">
                        <a:solidFill>
                          <a:srgbClr val="6D266E"/>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tc>
                  <a:txBody>
                    <a:bodyPr/>
                    <a:lstStyle/>
                    <a:p>
                      <a:pPr marL="0" lvl="0" indent="0" algn="ctr">
                        <a:spcBef>
                          <a:spcPts val="0"/>
                        </a:spcBef>
                        <a:spcAft>
                          <a:spcPts val="0"/>
                        </a:spcAft>
                        <a:buNone/>
                      </a:pPr>
                      <a:r>
                        <a:rPr lang="en-US" sz="1100" b="1" dirty="0">
                          <a:solidFill>
                            <a:srgbClr val="6D266E"/>
                          </a:solidFill>
                          <a:latin typeface="Open Sans"/>
                          <a:cs typeface="Open Sans"/>
                        </a:rPr>
                        <a:t>2x </a:t>
                      </a:r>
                      <a:endParaRPr sz="1100" b="1" dirty="0">
                        <a:solidFill>
                          <a:srgbClr val="6D266E"/>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tc>
                  <a:txBody>
                    <a:bodyPr/>
                    <a:lstStyle/>
                    <a:p>
                      <a:pPr marL="0" lvl="0" indent="0" algn="ctr">
                        <a:spcBef>
                          <a:spcPts val="0"/>
                        </a:spcBef>
                        <a:spcAft>
                          <a:spcPts val="0"/>
                        </a:spcAft>
                        <a:buNone/>
                      </a:pPr>
                      <a:r>
                        <a:rPr lang="en-US" sz="1100" b="1">
                          <a:solidFill>
                            <a:srgbClr val="6D266E"/>
                          </a:solidFill>
                          <a:latin typeface="Open Sans"/>
                          <a:cs typeface="Open Sans"/>
                        </a:rPr>
                        <a:t>3x</a:t>
                      </a:r>
                      <a:endParaRPr sz="1100" b="1">
                        <a:solidFill>
                          <a:srgbClr val="6D266E"/>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tc>
                  <a:txBody>
                    <a:bodyPr/>
                    <a:lstStyle/>
                    <a:p>
                      <a:pPr marL="0" lvl="0" indent="0" algn="ctr">
                        <a:spcBef>
                          <a:spcPts val="0"/>
                        </a:spcBef>
                        <a:spcAft>
                          <a:spcPts val="0"/>
                        </a:spcAft>
                        <a:buNone/>
                      </a:pPr>
                      <a:r>
                        <a:rPr lang="en-US" sz="1100" b="1">
                          <a:solidFill>
                            <a:srgbClr val="6D266E"/>
                          </a:solidFill>
                          <a:latin typeface="Open Sans"/>
                          <a:cs typeface="Open Sans"/>
                        </a:rPr>
                        <a:t>5x</a:t>
                      </a:r>
                      <a:endParaRPr sz="1100" b="1">
                        <a:solidFill>
                          <a:srgbClr val="6D266E"/>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tc>
                  <a:txBody>
                    <a:bodyPr/>
                    <a:lstStyle/>
                    <a:p>
                      <a:pPr marL="0" lvl="0" indent="0" algn="ctr">
                        <a:spcBef>
                          <a:spcPts val="0"/>
                        </a:spcBef>
                        <a:spcAft>
                          <a:spcPts val="0"/>
                        </a:spcAft>
                        <a:buNone/>
                      </a:pPr>
                      <a:r>
                        <a:rPr lang="en-US" sz="1100" b="1" dirty="0">
                          <a:solidFill>
                            <a:srgbClr val="6D266E"/>
                          </a:solidFill>
                          <a:latin typeface="Open Sans"/>
                          <a:cs typeface="Open Sans"/>
                        </a:rPr>
                        <a:t>10x</a:t>
                      </a:r>
                      <a:endParaRPr sz="1100" b="1" dirty="0">
                        <a:solidFill>
                          <a:srgbClr val="6D266E"/>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extLst>
                  <a:ext uri="{0D108BD9-81ED-4DB2-BD59-A6C34878D82A}">
                    <a16:rowId xmlns:a16="http://schemas.microsoft.com/office/drawing/2014/main" val="10000"/>
                  </a:ext>
                </a:extLst>
              </a:tr>
              <a:tr h="633136">
                <a:tc>
                  <a:txBody>
                    <a:bodyPr/>
                    <a:lstStyle/>
                    <a:p>
                      <a:pPr marL="0" lvl="0" indent="0" algn="r">
                        <a:spcBef>
                          <a:spcPts val="0"/>
                        </a:spcBef>
                        <a:spcAft>
                          <a:spcPts val="0"/>
                        </a:spcAft>
                        <a:buNone/>
                      </a:pPr>
                      <a:r>
                        <a:rPr lang="en-US" sz="1000" b="1" kern="1200" spc="-20" baseline="0" dirty="0">
                          <a:solidFill>
                            <a:schemeClr val="tx1">
                              <a:lumMod val="85000"/>
                              <a:lumOff val="15000"/>
                            </a:schemeClr>
                          </a:solidFill>
                          <a:latin typeface="Open Sans"/>
                          <a:cs typeface="Open Sans"/>
                        </a:rPr>
                        <a:t>Example Scope</a:t>
                      </a:r>
                      <a:br>
                        <a:rPr lang="en-US" sz="1000" b="1" kern="1200" spc="-20" baseline="0" dirty="0">
                          <a:solidFill>
                            <a:schemeClr val="tx1">
                              <a:lumMod val="85000"/>
                              <a:lumOff val="15000"/>
                            </a:schemeClr>
                          </a:solidFill>
                          <a:latin typeface="Open Sans"/>
                          <a:cs typeface="Open Sans"/>
                        </a:rPr>
                      </a:br>
                      <a:r>
                        <a:rPr lang="en-US" sz="1000" b="1" kern="1200" spc="-20" baseline="0" dirty="0">
                          <a:solidFill>
                            <a:schemeClr val="tx1">
                              <a:lumMod val="85000"/>
                              <a:lumOff val="15000"/>
                            </a:schemeClr>
                          </a:solidFill>
                          <a:latin typeface="Open Sans"/>
                          <a:cs typeface="Open Sans"/>
                        </a:rPr>
                        <a:t>of Staff-on-Demand </a:t>
                      </a:r>
                      <a:br>
                        <a:rPr lang="en-US" sz="1000" b="1" kern="1200" spc="-20" baseline="0" dirty="0">
                          <a:solidFill>
                            <a:schemeClr val="tx1">
                              <a:lumMod val="85000"/>
                              <a:lumOff val="15000"/>
                            </a:schemeClr>
                          </a:solidFill>
                          <a:latin typeface="Open Sans"/>
                          <a:cs typeface="Open Sans"/>
                        </a:rPr>
                      </a:br>
                      <a:r>
                        <a:rPr lang="en-US" sz="1000" b="1" kern="1200" spc="-20" baseline="0" dirty="0">
                          <a:solidFill>
                            <a:schemeClr val="tx1">
                              <a:lumMod val="85000"/>
                              <a:lumOff val="15000"/>
                            </a:schemeClr>
                          </a:solidFill>
                          <a:latin typeface="Open Sans"/>
                          <a:cs typeface="Open Sans"/>
                        </a:rPr>
                        <a:t>Initiative</a:t>
                      </a:r>
                      <a:endParaRPr sz="1000" b="1" kern="1200" spc="-20" baseline="0" dirty="0">
                        <a:solidFill>
                          <a:schemeClr val="tx1">
                            <a:lumMod val="85000"/>
                            <a:lumOff val="15000"/>
                          </a:schemeClr>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tc>
                  <a:txBody>
                    <a:bodyPr/>
                    <a:lstStyle/>
                    <a:p>
                      <a:pPr marL="0" lvl="0" indent="0" algn="ctr">
                        <a:spcBef>
                          <a:spcPts val="0"/>
                        </a:spcBef>
                        <a:spcAft>
                          <a:spcPts val="0"/>
                        </a:spcAft>
                        <a:buNone/>
                      </a:pPr>
                      <a:r>
                        <a:rPr lang="en-US" sz="900" b="1" kern="1200" spc="-20" baseline="0" dirty="0">
                          <a:solidFill>
                            <a:schemeClr val="tx1">
                              <a:lumMod val="85000"/>
                              <a:lumOff val="15000"/>
                            </a:schemeClr>
                          </a:solidFill>
                          <a:latin typeface="Open Sans"/>
                          <a:cs typeface="Open Sans"/>
                        </a:rPr>
                        <a:t>Outsourcing marketing, administrative and maintenance staff, etc.</a:t>
                      </a:r>
                      <a:endParaRPr sz="900" b="1" kern="1200" spc="-20" baseline="0" dirty="0">
                        <a:solidFill>
                          <a:schemeClr val="tx1">
                            <a:lumMod val="85000"/>
                            <a:lumOff val="15000"/>
                          </a:schemeClr>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tc>
                  <a:txBody>
                    <a:bodyPr/>
                    <a:lstStyle/>
                    <a:p>
                      <a:pPr marL="0" lvl="0" indent="0" algn="ctr" rtl="0">
                        <a:spcBef>
                          <a:spcPts val="0"/>
                        </a:spcBef>
                        <a:spcAft>
                          <a:spcPts val="0"/>
                        </a:spcAft>
                        <a:buNone/>
                      </a:pPr>
                      <a:r>
                        <a:rPr lang="en-US" sz="900" b="1" kern="1200" spc="-20" baseline="0" dirty="0">
                          <a:solidFill>
                            <a:schemeClr val="tx1">
                              <a:lumMod val="85000"/>
                              <a:lumOff val="15000"/>
                            </a:schemeClr>
                          </a:solidFill>
                          <a:latin typeface="Open Sans"/>
                          <a:cs typeface="Open Sans"/>
                        </a:rPr>
                        <a:t>External firm provides specialized staff, embedded in company</a:t>
                      </a:r>
                      <a:endParaRPr sz="900" b="1" kern="1200" spc="-20" baseline="0" dirty="0">
                        <a:solidFill>
                          <a:schemeClr val="tx1">
                            <a:lumMod val="85000"/>
                            <a:lumOff val="15000"/>
                          </a:schemeClr>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tc>
                  <a:txBody>
                    <a:bodyPr/>
                    <a:lstStyle/>
                    <a:p>
                      <a:pPr marL="0" lvl="0" indent="0" algn="ctr" rtl="0">
                        <a:spcBef>
                          <a:spcPts val="0"/>
                        </a:spcBef>
                        <a:spcAft>
                          <a:spcPts val="0"/>
                        </a:spcAft>
                        <a:buNone/>
                      </a:pPr>
                      <a:r>
                        <a:rPr lang="en-US" sz="900" b="1" kern="1200" spc="-20" baseline="0" dirty="0">
                          <a:solidFill>
                            <a:schemeClr val="tx1">
                              <a:lumMod val="85000"/>
                              <a:lumOff val="15000"/>
                            </a:schemeClr>
                          </a:solidFill>
                          <a:latin typeface="Open Sans"/>
                          <a:cs typeface="Open Sans"/>
                        </a:rPr>
                        <a:t>Company staff are a seamless mix of full-time employees &amp; </a:t>
                      </a:r>
                      <a:r>
                        <a:rPr lang="en-US" sz="900" b="1" kern="1200" spc="-20" baseline="0" dirty="0" err="1">
                          <a:solidFill>
                            <a:schemeClr val="tx1">
                              <a:lumMod val="85000"/>
                              <a:lumOff val="15000"/>
                            </a:schemeClr>
                          </a:solidFill>
                          <a:latin typeface="Open Sans"/>
                          <a:cs typeface="Open Sans"/>
                        </a:rPr>
                        <a:t>SoD</a:t>
                      </a:r>
                      <a:endParaRPr sz="900" b="1" kern="1200" spc="-20" baseline="0" dirty="0">
                        <a:solidFill>
                          <a:schemeClr val="tx1">
                            <a:lumMod val="85000"/>
                            <a:lumOff val="15000"/>
                          </a:schemeClr>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tc>
                  <a:txBody>
                    <a:bodyPr/>
                    <a:lstStyle/>
                    <a:p>
                      <a:pPr marL="0" lvl="0" indent="0" algn="ctr">
                        <a:spcBef>
                          <a:spcPts val="0"/>
                        </a:spcBef>
                        <a:spcAft>
                          <a:spcPts val="0"/>
                        </a:spcAft>
                        <a:buNone/>
                      </a:pPr>
                      <a:r>
                        <a:rPr lang="en-US" sz="900" b="1" kern="1200" spc="-20" baseline="0" dirty="0" err="1">
                          <a:solidFill>
                            <a:schemeClr val="tx1">
                              <a:lumMod val="85000"/>
                              <a:lumOff val="15000"/>
                            </a:schemeClr>
                          </a:solidFill>
                          <a:latin typeface="Open Sans"/>
                          <a:cs typeface="Open Sans"/>
                        </a:rPr>
                        <a:t>SoD</a:t>
                      </a:r>
                      <a:r>
                        <a:rPr lang="en-US" sz="900" b="1" kern="1200" spc="-20" baseline="0" dirty="0">
                          <a:solidFill>
                            <a:schemeClr val="tx1">
                              <a:lumMod val="85000"/>
                              <a:lumOff val="15000"/>
                            </a:schemeClr>
                          </a:solidFill>
                          <a:latin typeface="Open Sans"/>
                          <a:cs typeface="Open Sans"/>
                        </a:rPr>
                        <a:t> is core to creating and/or fulfilling demand for your offering at-scale</a:t>
                      </a:r>
                      <a:endParaRPr sz="900" b="1" kern="1200" spc="-20" baseline="0" dirty="0">
                        <a:solidFill>
                          <a:schemeClr val="tx1">
                            <a:lumMod val="85000"/>
                            <a:lumOff val="15000"/>
                          </a:schemeClr>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extLst>
                  <a:ext uri="{0D108BD9-81ED-4DB2-BD59-A6C34878D82A}">
                    <a16:rowId xmlns:a16="http://schemas.microsoft.com/office/drawing/2014/main" val="10001"/>
                  </a:ext>
                </a:extLst>
              </a:tr>
              <a:tr h="877604">
                <a:tc>
                  <a:txBody>
                    <a:bodyPr/>
                    <a:lstStyle/>
                    <a:p>
                      <a:pPr marL="0" lvl="0" indent="0" algn="r">
                        <a:spcBef>
                          <a:spcPts val="0"/>
                        </a:spcBef>
                        <a:spcAft>
                          <a:spcPts val="0"/>
                        </a:spcAft>
                        <a:buNone/>
                      </a:pPr>
                      <a:r>
                        <a:rPr lang="en-US" sz="1000" b="1" kern="1200" spc="-20" baseline="0" dirty="0">
                          <a:solidFill>
                            <a:schemeClr val="tx1">
                              <a:lumMod val="85000"/>
                              <a:lumOff val="15000"/>
                            </a:schemeClr>
                          </a:solidFill>
                          <a:latin typeface="Open Sans"/>
                          <a:cs typeface="Open Sans"/>
                        </a:rPr>
                        <a:t>Task or Service </a:t>
                      </a:r>
                      <a:r>
                        <a:rPr lang="en-US" sz="1000" kern="1200" spc="-20" baseline="0" dirty="0">
                          <a:solidFill>
                            <a:schemeClr val="tx1">
                              <a:lumMod val="85000"/>
                              <a:lumOff val="15000"/>
                            </a:schemeClr>
                          </a:solidFill>
                          <a:latin typeface="Open Sans"/>
                          <a:cs typeface="Open Sans"/>
                        </a:rPr>
                        <a:t>- to achieve the desired growth, what specific task or service could you outsource or </a:t>
                      </a:r>
                      <a:r>
                        <a:rPr lang="en-US" sz="1000" i="1" kern="1200" spc="-20" baseline="0" dirty="0">
                          <a:solidFill>
                            <a:schemeClr val="tx1">
                              <a:lumMod val="85000"/>
                              <a:lumOff val="15000"/>
                            </a:schemeClr>
                          </a:solidFill>
                          <a:latin typeface="Open Sans"/>
                          <a:cs typeface="Open Sans"/>
                        </a:rPr>
                        <a:t>crowdsource</a:t>
                      </a:r>
                      <a:r>
                        <a:rPr lang="en-US" sz="1000" kern="1200" spc="-20" baseline="0" dirty="0">
                          <a:solidFill>
                            <a:schemeClr val="tx1">
                              <a:lumMod val="85000"/>
                              <a:lumOff val="15000"/>
                            </a:schemeClr>
                          </a:solidFill>
                          <a:latin typeface="Open Sans"/>
                          <a:cs typeface="Open Sans"/>
                        </a:rPr>
                        <a:t>?</a:t>
                      </a:r>
                      <a:endParaRPr sz="1000" kern="1200" spc="-20" baseline="0" dirty="0">
                        <a:solidFill>
                          <a:schemeClr val="tx1">
                            <a:lumMod val="85000"/>
                            <a:lumOff val="15000"/>
                          </a:schemeClr>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tc>
                  <a:txBody>
                    <a:bodyPr/>
                    <a:lstStyle/>
                    <a:p>
                      <a:pPr marL="0" lvl="0" indent="0" algn="l">
                        <a:spcBef>
                          <a:spcPts val="0"/>
                        </a:spcBef>
                        <a:spcAft>
                          <a:spcPts val="0"/>
                        </a:spcAft>
                        <a:buNone/>
                      </a:pPr>
                      <a:r>
                        <a:rPr lang="en-US" sz="900" i="1" kern="1200" spc="-20" baseline="0" dirty="0">
                          <a:solidFill>
                            <a:schemeClr val="tx1">
                              <a:lumMod val="75000"/>
                              <a:lumOff val="25000"/>
                            </a:schemeClr>
                          </a:solidFill>
                          <a:latin typeface="Open Sans"/>
                          <a:cs typeface="Open Sans"/>
                        </a:rPr>
                        <a:t>Example: Moderating our community forums on social media.</a:t>
                      </a:r>
                      <a:endParaRPr sz="900" i="1" kern="1200" spc="-20" baseline="0" dirty="0">
                        <a:solidFill>
                          <a:schemeClr val="tx1">
                            <a:lumMod val="75000"/>
                            <a:lumOff val="25000"/>
                          </a:schemeClr>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tc>
                  <a:txBody>
                    <a:bodyPr/>
                    <a:lstStyle/>
                    <a:p>
                      <a:pPr marL="0" lvl="0" indent="0" algn="l">
                        <a:spcBef>
                          <a:spcPts val="0"/>
                        </a:spcBef>
                        <a:spcAft>
                          <a:spcPts val="0"/>
                        </a:spcAft>
                        <a:buNone/>
                      </a:pPr>
                      <a:endParaRPr sz="900" i="1" kern="1200" spc="-20" baseline="0" dirty="0">
                        <a:solidFill>
                          <a:schemeClr val="tx1">
                            <a:lumMod val="75000"/>
                            <a:lumOff val="25000"/>
                          </a:schemeClr>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tc>
                  <a:txBody>
                    <a:bodyPr/>
                    <a:lstStyle/>
                    <a:p>
                      <a:pPr marL="0" lvl="0" indent="0" algn="l">
                        <a:spcBef>
                          <a:spcPts val="0"/>
                        </a:spcBef>
                        <a:spcAft>
                          <a:spcPts val="0"/>
                        </a:spcAft>
                        <a:buNone/>
                      </a:pPr>
                      <a:endParaRPr sz="900" i="1" kern="1200" spc="-20" baseline="0" dirty="0">
                        <a:solidFill>
                          <a:schemeClr val="tx1">
                            <a:lumMod val="75000"/>
                            <a:lumOff val="25000"/>
                          </a:schemeClr>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tc>
                  <a:txBody>
                    <a:bodyPr/>
                    <a:lstStyle/>
                    <a:p>
                      <a:pPr marL="0" lvl="0" indent="0" algn="l">
                        <a:spcBef>
                          <a:spcPts val="0"/>
                        </a:spcBef>
                        <a:spcAft>
                          <a:spcPts val="0"/>
                        </a:spcAft>
                        <a:buNone/>
                      </a:pPr>
                      <a:r>
                        <a:rPr lang="en-US" sz="900" i="1" kern="1200" spc="-20" baseline="0" dirty="0">
                          <a:solidFill>
                            <a:schemeClr val="tx1">
                              <a:lumMod val="75000"/>
                              <a:lumOff val="25000"/>
                            </a:schemeClr>
                          </a:solidFill>
                          <a:latin typeface="Open Sans"/>
                          <a:cs typeface="Open Sans"/>
                        </a:rPr>
                        <a:t>Think: </a:t>
                      </a:r>
                      <a:r>
                        <a:rPr lang="en-US" sz="900" i="1" kern="1200" spc="-20" baseline="0" dirty="0" err="1">
                          <a:solidFill>
                            <a:schemeClr val="tx1">
                              <a:lumMod val="75000"/>
                              <a:lumOff val="25000"/>
                            </a:schemeClr>
                          </a:solidFill>
                          <a:latin typeface="Open Sans"/>
                          <a:cs typeface="Open Sans"/>
                        </a:rPr>
                        <a:t>uber</a:t>
                      </a:r>
                      <a:r>
                        <a:rPr lang="en-US" sz="900" i="1" kern="1200" spc="-20" baseline="0" dirty="0">
                          <a:solidFill>
                            <a:schemeClr val="tx1">
                              <a:lumMod val="75000"/>
                              <a:lumOff val="25000"/>
                            </a:schemeClr>
                          </a:solidFill>
                          <a:latin typeface="Open Sans"/>
                          <a:cs typeface="Open Sans"/>
                        </a:rPr>
                        <a:t> and </a:t>
                      </a:r>
                      <a:r>
                        <a:rPr lang="en-US" sz="900" i="1" kern="1200" spc="-20" baseline="0" dirty="0" err="1">
                          <a:solidFill>
                            <a:schemeClr val="tx1">
                              <a:lumMod val="75000"/>
                              <a:lumOff val="25000"/>
                            </a:schemeClr>
                          </a:solidFill>
                          <a:latin typeface="Open Sans"/>
                          <a:cs typeface="Open Sans"/>
                        </a:rPr>
                        <a:t>airbnb</a:t>
                      </a:r>
                      <a:r>
                        <a:rPr lang="en-US" sz="900" i="1" kern="1200" spc="-20" baseline="0" dirty="0">
                          <a:solidFill>
                            <a:schemeClr val="tx1">
                              <a:lumMod val="75000"/>
                              <a:lumOff val="25000"/>
                            </a:schemeClr>
                          </a:solidFill>
                          <a:latin typeface="Open Sans"/>
                          <a:cs typeface="Open Sans"/>
                        </a:rPr>
                        <a:t>. Transaction is between ‘producers’ and ‘consumers’ on a fully-automated platform. E.G. ‘Driver transporting passenger’.</a:t>
                      </a: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extLst>
                  <a:ext uri="{0D108BD9-81ED-4DB2-BD59-A6C34878D82A}">
                    <a16:rowId xmlns:a16="http://schemas.microsoft.com/office/drawing/2014/main" val="10002"/>
                  </a:ext>
                </a:extLst>
              </a:tr>
              <a:tr h="695679">
                <a:tc>
                  <a:txBody>
                    <a:bodyPr/>
                    <a:lstStyle/>
                    <a:p>
                      <a:pPr marL="0" lvl="0" indent="0" algn="r">
                        <a:spcBef>
                          <a:spcPts val="0"/>
                        </a:spcBef>
                        <a:spcAft>
                          <a:spcPts val="0"/>
                        </a:spcAft>
                        <a:buNone/>
                      </a:pPr>
                      <a:r>
                        <a:rPr lang="en-US" sz="1000" b="1" kern="1200" spc="-20" baseline="0" dirty="0">
                          <a:solidFill>
                            <a:schemeClr val="tx1">
                              <a:lumMod val="85000"/>
                              <a:lumOff val="15000"/>
                            </a:schemeClr>
                          </a:solidFill>
                          <a:latin typeface="Open Sans"/>
                          <a:cs typeface="Open Sans"/>
                        </a:rPr>
                        <a:t>Talent Pools</a:t>
                      </a:r>
                      <a:r>
                        <a:rPr lang="en-US" sz="1000" kern="1200" spc="-20" baseline="0" dirty="0">
                          <a:solidFill>
                            <a:schemeClr val="tx1">
                              <a:lumMod val="85000"/>
                              <a:lumOff val="15000"/>
                            </a:schemeClr>
                          </a:solidFill>
                          <a:latin typeface="Open Sans"/>
                          <a:cs typeface="Open Sans"/>
                        </a:rPr>
                        <a:t> - What sources of talent are available?</a:t>
                      </a:r>
                      <a:endParaRPr sz="1000" kern="1200" spc="-20" baseline="0" dirty="0">
                        <a:solidFill>
                          <a:schemeClr val="tx1">
                            <a:lumMod val="85000"/>
                            <a:lumOff val="15000"/>
                          </a:schemeClr>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tc>
                  <a:txBody>
                    <a:bodyPr/>
                    <a:lstStyle/>
                    <a:p>
                      <a:pPr marL="0" lvl="0" indent="0" algn="l">
                        <a:spcBef>
                          <a:spcPts val="0"/>
                        </a:spcBef>
                        <a:spcAft>
                          <a:spcPts val="0"/>
                        </a:spcAft>
                        <a:buNone/>
                      </a:pPr>
                      <a:r>
                        <a:rPr lang="en-US" sz="900" i="1" kern="1200" spc="-20" baseline="0" dirty="0">
                          <a:solidFill>
                            <a:schemeClr val="tx1">
                              <a:lumMod val="75000"/>
                              <a:lumOff val="25000"/>
                            </a:schemeClr>
                          </a:solidFill>
                          <a:latin typeface="Open Sans"/>
                          <a:cs typeface="Open Sans"/>
                        </a:rPr>
                        <a:t>Example: Enthusiastic ‘super-users’ on our forums, who are already helping others out.</a:t>
                      </a:r>
                      <a:endParaRPr sz="900" i="1" kern="1200" spc="-20" baseline="0" dirty="0">
                        <a:solidFill>
                          <a:schemeClr val="tx1">
                            <a:lumMod val="75000"/>
                            <a:lumOff val="25000"/>
                          </a:schemeClr>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tc>
                  <a:txBody>
                    <a:bodyPr/>
                    <a:lstStyle/>
                    <a:p>
                      <a:pPr marL="0" lvl="0" indent="0" algn="l">
                        <a:spcBef>
                          <a:spcPts val="0"/>
                        </a:spcBef>
                        <a:spcAft>
                          <a:spcPts val="0"/>
                        </a:spcAft>
                        <a:buClr>
                          <a:schemeClr val="dk1"/>
                        </a:buClr>
                        <a:buSzPts val="1100"/>
                        <a:buFont typeface="Arial"/>
                        <a:buNone/>
                      </a:pPr>
                      <a:r>
                        <a:rPr lang="en-US" sz="900" i="1" kern="1200" spc="-20" baseline="0" dirty="0" err="1">
                          <a:solidFill>
                            <a:schemeClr val="tx1">
                              <a:lumMod val="75000"/>
                              <a:lumOff val="25000"/>
                            </a:schemeClr>
                          </a:solidFill>
                          <a:latin typeface="Open Sans"/>
                          <a:cs typeface="Open Sans"/>
                        </a:rPr>
                        <a:t>UAssist.Me</a:t>
                      </a:r>
                      <a:r>
                        <a:rPr lang="en-US" sz="900" i="1" kern="1200" spc="-20" baseline="0" dirty="0">
                          <a:solidFill>
                            <a:schemeClr val="tx1">
                              <a:lumMod val="75000"/>
                              <a:lumOff val="25000"/>
                            </a:schemeClr>
                          </a:solidFill>
                          <a:latin typeface="Open Sans"/>
                          <a:cs typeface="Open Sans"/>
                        </a:rPr>
                        <a:t>, </a:t>
                      </a:r>
                      <a:r>
                        <a:rPr lang="en-US" sz="900" i="1" kern="1200" spc="-20" baseline="0" dirty="0" err="1">
                          <a:solidFill>
                            <a:schemeClr val="tx1">
                              <a:lumMod val="75000"/>
                              <a:lumOff val="25000"/>
                            </a:schemeClr>
                          </a:solidFill>
                          <a:latin typeface="Open Sans"/>
                          <a:cs typeface="Open Sans"/>
                        </a:rPr>
                        <a:t>topcoder.com</a:t>
                      </a:r>
                      <a:r>
                        <a:rPr lang="en-US" sz="900" i="1" kern="1200" spc="-20" baseline="0" dirty="0">
                          <a:solidFill>
                            <a:schemeClr val="tx1">
                              <a:lumMod val="75000"/>
                              <a:lumOff val="25000"/>
                            </a:schemeClr>
                          </a:solidFill>
                          <a:latin typeface="Open Sans"/>
                          <a:cs typeface="Open Sans"/>
                        </a:rPr>
                        <a:t>, </a:t>
                      </a:r>
                      <a:r>
                        <a:rPr lang="en-US" sz="900" i="1" kern="1200" spc="-20" baseline="0" dirty="0" err="1">
                          <a:solidFill>
                            <a:schemeClr val="tx1">
                              <a:lumMod val="75000"/>
                              <a:lumOff val="25000"/>
                            </a:schemeClr>
                          </a:solidFill>
                          <a:latin typeface="Open Sans"/>
                          <a:cs typeface="Open Sans"/>
                        </a:rPr>
                        <a:t>upwork.com</a:t>
                      </a:r>
                      <a:r>
                        <a:rPr lang="en-US" sz="900" i="1" kern="1200" spc="-20" baseline="0" dirty="0">
                          <a:solidFill>
                            <a:schemeClr val="tx1">
                              <a:lumMod val="75000"/>
                              <a:lumOff val="25000"/>
                            </a:schemeClr>
                          </a:solidFill>
                          <a:latin typeface="Open Sans"/>
                          <a:cs typeface="Open Sans"/>
                        </a:rPr>
                        <a:t>, company alumni?</a:t>
                      </a:r>
                      <a:endParaRPr sz="900" i="1" kern="1200" spc="-20" baseline="0" dirty="0">
                        <a:solidFill>
                          <a:schemeClr val="tx1">
                            <a:lumMod val="75000"/>
                            <a:lumOff val="25000"/>
                          </a:schemeClr>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tc>
                  <a:txBody>
                    <a:bodyPr/>
                    <a:lstStyle/>
                    <a:p>
                      <a:pPr marL="0" lvl="0" indent="0" algn="l">
                        <a:spcBef>
                          <a:spcPts val="0"/>
                        </a:spcBef>
                        <a:spcAft>
                          <a:spcPts val="0"/>
                        </a:spcAft>
                        <a:buNone/>
                      </a:pPr>
                      <a:r>
                        <a:rPr lang="en-US" sz="900" i="1" kern="1200" spc="-20" baseline="0" dirty="0" err="1">
                          <a:solidFill>
                            <a:schemeClr val="tx1">
                              <a:lumMod val="75000"/>
                              <a:lumOff val="25000"/>
                            </a:schemeClr>
                          </a:solidFill>
                          <a:latin typeface="Open Sans"/>
                          <a:cs typeface="Open Sans"/>
                        </a:rPr>
                        <a:t>upwork.com</a:t>
                      </a:r>
                      <a:r>
                        <a:rPr lang="en-US" sz="900" i="1" kern="1200" spc="-20" baseline="0" dirty="0">
                          <a:solidFill>
                            <a:schemeClr val="tx1">
                              <a:lumMod val="75000"/>
                              <a:lumOff val="25000"/>
                            </a:schemeClr>
                          </a:solidFill>
                          <a:latin typeface="Open Sans"/>
                          <a:cs typeface="Open Sans"/>
                        </a:rPr>
                        <a:t>, </a:t>
                      </a:r>
                      <a:r>
                        <a:rPr lang="en-US" sz="900" i="1" kern="1200" spc="-20" baseline="0" dirty="0" err="1">
                          <a:solidFill>
                            <a:schemeClr val="tx1">
                              <a:lumMod val="75000"/>
                              <a:lumOff val="25000"/>
                            </a:schemeClr>
                          </a:solidFill>
                          <a:latin typeface="Open Sans"/>
                          <a:cs typeface="Open Sans"/>
                        </a:rPr>
                        <a:t>wipro.com</a:t>
                      </a:r>
                      <a:r>
                        <a:rPr lang="en-US" sz="900" i="1" kern="1200" spc="-20" baseline="0" dirty="0">
                          <a:solidFill>
                            <a:schemeClr val="tx1">
                              <a:lumMod val="75000"/>
                              <a:lumOff val="25000"/>
                            </a:schemeClr>
                          </a:solidFill>
                          <a:latin typeface="Open Sans"/>
                          <a:cs typeface="Open Sans"/>
                        </a:rPr>
                        <a:t>?</a:t>
                      </a:r>
                      <a:endParaRPr sz="900" i="1" kern="1200" spc="-20" baseline="0" dirty="0">
                        <a:solidFill>
                          <a:schemeClr val="tx1">
                            <a:lumMod val="75000"/>
                            <a:lumOff val="25000"/>
                          </a:schemeClr>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tc>
                  <a:txBody>
                    <a:bodyPr/>
                    <a:lstStyle/>
                    <a:p>
                      <a:pPr marL="0" lvl="0" indent="0" algn="l">
                        <a:spcBef>
                          <a:spcPts val="0"/>
                        </a:spcBef>
                        <a:spcAft>
                          <a:spcPts val="0"/>
                        </a:spcAft>
                        <a:buNone/>
                      </a:pPr>
                      <a:r>
                        <a:rPr lang="en-US" sz="900" i="1" kern="1200" spc="-20" baseline="0" dirty="0">
                          <a:solidFill>
                            <a:schemeClr val="tx1">
                              <a:lumMod val="75000"/>
                              <a:lumOff val="25000"/>
                            </a:schemeClr>
                          </a:solidFill>
                          <a:latin typeface="Open Sans"/>
                          <a:cs typeface="Open Sans"/>
                        </a:rPr>
                        <a:t>Your user community? Local universities? Owners of underutilized assets?</a:t>
                      </a: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extLst>
                  <a:ext uri="{0D108BD9-81ED-4DB2-BD59-A6C34878D82A}">
                    <a16:rowId xmlns:a16="http://schemas.microsoft.com/office/drawing/2014/main" val="10003"/>
                  </a:ext>
                </a:extLst>
              </a:tr>
              <a:tr h="954589">
                <a:tc>
                  <a:txBody>
                    <a:bodyPr/>
                    <a:lstStyle/>
                    <a:p>
                      <a:pPr marL="0" lvl="0" indent="0" algn="r">
                        <a:spcBef>
                          <a:spcPts val="0"/>
                        </a:spcBef>
                        <a:spcAft>
                          <a:spcPts val="0"/>
                        </a:spcAft>
                        <a:buNone/>
                      </a:pPr>
                      <a:r>
                        <a:rPr lang="en-US" sz="1000" b="1" kern="1200" spc="-20" baseline="0" dirty="0">
                          <a:solidFill>
                            <a:schemeClr val="tx1">
                              <a:lumMod val="85000"/>
                              <a:lumOff val="15000"/>
                            </a:schemeClr>
                          </a:solidFill>
                          <a:latin typeface="Open Sans"/>
                          <a:cs typeface="Open Sans"/>
                        </a:rPr>
                        <a:t>Value Proposition</a:t>
                      </a:r>
                      <a:r>
                        <a:rPr lang="en-US" sz="1000" kern="1200" spc="-20" baseline="0" dirty="0">
                          <a:solidFill>
                            <a:schemeClr val="tx1">
                              <a:lumMod val="85000"/>
                              <a:lumOff val="15000"/>
                            </a:schemeClr>
                          </a:solidFill>
                          <a:latin typeface="Open Sans"/>
                          <a:cs typeface="Open Sans"/>
                        </a:rPr>
                        <a:t> - how will you attract and retain the best talent? (Autonomy and flexibility? Challenging work? Community? Compensation?) </a:t>
                      </a:r>
                      <a:endParaRPr sz="1000" kern="1200" spc="-20" baseline="0" dirty="0">
                        <a:solidFill>
                          <a:schemeClr val="tx1">
                            <a:lumMod val="85000"/>
                            <a:lumOff val="15000"/>
                          </a:schemeClr>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tc>
                  <a:txBody>
                    <a:bodyPr/>
                    <a:lstStyle/>
                    <a:p>
                      <a:pPr marL="0" lvl="0" indent="0" algn="l">
                        <a:spcBef>
                          <a:spcPts val="0"/>
                        </a:spcBef>
                        <a:spcAft>
                          <a:spcPts val="0"/>
                        </a:spcAft>
                        <a:buNone/>
                      </a:pPr>
                      <a:r>
                        <a:rPr lang="en-US" sz="900" i="1" kern="1200" spc="-20" baseline="0" dirty="0">
                          <a:solidFill>
                            <a:schemeClr val="tx1">
                              <a:lumMod val="75000"/>
                              <a:lumOff val="25000"/>
                            </a:schemeClr>
                          </a:solidFill>
                          <a:latin typeface="Open Sans"/>
                          <a:cs typeface="Open Sans"/>
                        </a:rPr>
                        <a:t>Example: Flexible work schedule. Provide company email and access to customer support desk ticket system. Fair pay.</a:t>
                      </a:r>
                      <a:endParaRPr sz="900" i="1" kern="1200" spc="-20" baseline="0" dirty="0">
                        <a:solidFill>
                          <a:schemeClr val="tx1">
                            <a:lumMod val="75000"/>
                            <a:lumOff val="25000"/>
                          </a:schemeClr>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900" i="1" kern="1200" spc="-20" baseline="0" dirty="0">
                        <a:solidFill>
                          <a:schemeClr val="tx1">
                            <a:lumMod val="75000"/>
                            <a:lumOff val="25000"/>
                          </a:schemeClr>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tc>
                  <a:txBody>
                    <a:bodyPr/>
                    <a:lstStyle/>
                    <a:p>
                      <a:pPr marL="0" lvl="0" indent="0" algn="l">
                        <a:spcBef>
                          <a:spcPts val="0"/>
                        </a:spcBef>
                        <a:spcAft>
                          <a:spcPts val="0"/>
                        </a:spcAft>
                        <a:buNone/>
                      </a:pPr>
                      <a:endParaRPr sz="900" i="1" kern="1200" spc="-20" baseline="0" dirty="0">
                        <a:solidFill>
                          <a:schemeClr val="tx1">
                            <a:lumMod val="75000"/>
                            <a:lumOff val="25000"/>
                          </a:schemeClr>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tc>
                  <a:txBody>
                    <a:bodyPr/>
                    <a:lstStyle/>
                    <a:p>
                      <a:pPr marL="0" lvl="0" indent="0" algn="l" rtl="0">
                        <a:spcBef>
                          <a:spcPts val="0"/>
                        </a:spcBef>
                        <a:spcAft>
                          <a:spcPts val="0"/>
                        </a:spcAft>
                        <a:buNone/>
                      </a:pPr>
                      <a:r>
                        <a:rPr lang="en-US" sz="900" i="1" kern="1200" spc="-20" baseline="0" dirty="0">
                          <a:solidFill>
                            <a:schemeClr val="tx1">
                              <a:lumMod val="75000"/>
                              <a:lumOff val="25000"/>
                            </a:schemeClr>
                          </a:solidFill>
                          <a:latin typeface="Open Sans"/>
                          <a:cs typeface="Open Sans"/>
                        </a:rPr>
                        <a:t>Rethink models of compensation and recognition for </a:t>
                      </a:r>
                      <a:r>
                        <a:rPr lang="en-US" sz="900" i="1" kern="1200" spc="-20" baseline="0" dirty="0" err="1">
                          <a:solidFill>
                            <a:schemeClr val="tx1">
                              <a:lumMod val="75000"/>
                              <a:lumOff val="25000"/>
                            </a:schemeClr>
                          </a:solidFill>
                          <a:latin typeface="Open Sans"/>
                          <a:cs typeface="Open Sans"/>
                        </a:rPr>
                        <a:t>SoD</a:t>
                      </a:r>
                      <a:r>
                        <a:rPr lang="en-US" sz="900" i="1" kern="1200" spc="-20" baseline="0" dirty="0">
                          <a:solidFill>
                            <a:schemeClr val="tx1">
                              <a:lumMod val="75000"/>
                              <a:lumOff val="25000"/>
                            </a:schemeClr>
                          </a:solidFill>
                          <a:latin typeface="Open Sans"/>
                          <a:cs typeface="Open Sans"/>
                        </a:rPr>
                        <a:t> to incent employee-like behavior, absent direct employee benefits.</a:t>
                      </a: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extLst>
                  <a:ext uri="{0D108BD9-81ED-4DB2-BD59-A6C34878D82A}">
                    <a16:rowId xmlns:a16="http://schemas.microsoft.com/office/drawing/2014/main" val="10004"/>
                  </a:ext>
                </a:extLst>
              </a:tr>
              <a:tr h="1130624">
                <a:tc>
                  <a:txBody>
                    <a:bodyPr/>
                    <a:lstStyle/>
                    <a:p>
                      <a:pPr marL="0" lvl="0" indent="0" algn="r" rtl="0">
                        <a:spcBef>
                          <a:spcPts val="0"/>
                        </a:spcBef>
                        <a:spcAft>
                          <a:spcPts val="0"/>
                        </a:spcAft>
                        <a:buNone/>
                      </a:pPr>
                      <a:r>
                        <a:rPr lang="en-US" sz="1000" b="1" kern="1200" spc="-20" baseline="0" dirty="0">
                          <a:solidFill>
                            <a:schemeClr val="tx1">
                              <a:lumMod val="85000"/>
                              <a:lumOff val="15000"/>
                            </a:schemeClr>
                          </a:solidFill>
                          <a:latin typeface="Open Sans"/>
                          <a:cs typeface="Open Sans"/>
                        </a:rPr>
                        <a:t>Metrics</a:t>
                      </a:r>
                      <a:r>
                        <a:rPr lang="en-US" sz="1000" kern="1200" spc="-20" baseline="0" dirty="0">
                          <a:solidFill>
                            <a:schemeClr val="tx1">
                              <a:lumMod val="85000"/>
                              <a:lumOff val="15000"/>
                            </a:schemeClr>
                          </a:solidFill>
                          <a:latin typeface="Open Sans"/>
                          <a:cs typeface="Open Sans"/>
                        </a:rPr>
                        <a:t> - How will you know your </a:t>
                      </a:r>
                      <a:r>
                        <a:rPr lang="en-US" sz="1000" kern="1200" spc="-20" baseline="0" dirty="0" err="1">
                          <a:solidFill>
                            <a:schemeClr val="tx1">
                              <a:lumMod val="85000"/>
                              <a:lumOff val="15000"/>
                            </a:schemeClr>
                          </a:solidFill>
                          <a:latin typeface="Open Sans"/>
                          <a:cs typeface="Open Sans"/>
                        </a:rPr>
                        <a:t>SoD</a:t>
                      </a:r>
                      <a:r>
                        <a:rPr lang="en-US" sz="1000" kern="1200" spc="-20" baseline="0" dirty="0">
                          <a:solidFill>
                            <a:schemeClr val="tx1">
                              <a:lumMod val="85000"/>
                              <a:lumOff val="15000"/>
                            </a:schemeClr>
                          </a:solidFill>
                          <a:latin typeface="Open Sans"/>
                          <a:cs typeface="Open Sans"/>
                        </a:rPr>
                        <a:t> strategy is successful </a:t>
                      </a:r>
                      <a:r>
                        <a:rPr lang="en-US" sz="1000" i="1" kern="1200" spc="-20" baseline="0" dirty="0">
                          <a:solidFill>
                            <a:schemeClr val="tx1">
                              <a:lumMod val="85000"/>
                              <a:lumOff val="15000"/>
                            </a:schemeClr>
                          </a:solidFill>
                          <a:latin typeface="Open Sans"/>
                          <a:cs typeface="Open Sans"/>
                        </a:rPr>
                        <a:t>and achieving healthy, sustainable growth</a:t>
                      </a:r>
                      <a:r>
                        <a:rPr lang="en-US" sz="1000" kern="1200" spc="-20" baseline="0" dirty="0">
                          <a:solidFill>
                            <a:schemeClr val="tx1">
                              <a:lumMod val="85000"/>
                              <a:lumOff val="15000"/>
                            </a:schemeClr>
                          </a:solidFill>
                          <a:latin typeface="Open Sans"/>
                          <a:cs typeface="Open Sans"/>
                        </a:rPr>
                        <a:t>?</a:t>
                      </a:r>
                      <a:endParaRPr sz="1000" kern="1200" spc="-20" baseline="0" dirty="0">
                        <a:solidFill>
                          <a:schemeClr val="tx1">
                            <a:lumMod val="85000"/>
                            <a:lumOff val="15000"/>
                          </a:schemeClr>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tc>
                  <a:txBody>
                    <a:bodyPr/>
                    <a:lstStyle/>
                    <a:p>
                      <a:pPr marL="0" lvl="0" indent="0" algn="l" rtl="0">
                        <a:spcBef>
                          <a:spcPts val="0"/>
                        </a:spcBef>
                        <a:spcAft>
                          <a:spcPts val="0"/>
                        </a:spcAft>
                        <a:buNone/>
                      </a:pPr>
                      <a:r>
                        <a:rPr lang="en-US" sz="900" i="1" kern="1200" spc="-20" baseline="0" dirty="0">
                          <a:solidFill>
                            <a:schemeClr val="tx1">
                              <a:lumMod val="75000"/>
                              <a:lumOff val="25000"/>
                            </a:schemeClr>
                          </a:solidFill>
                          <a:latin typeface="Open Sans"/>
                          <a:cs typeface="Open Sans"/>
                        </a:rPr>
                        <a:t>Example: NPS score from community members they have assisted.</a:t>
                      </a:r>
                      <a:endParaRPr sz="900" i="1" kern="1200" spc="-20" baseline="0" dirty="0">
                        <a:solidFill>
                          <a:schemeClr val="tx1">
                            <a:lumMod val="75000"/>
                            <a:lumOff val="25000"/>
                          </a:schemeClr>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tc>
                  <a:txBody>
                    <a:bodyPr/>
                    <a:lstStyle/>
                    <a:p>
                      <a:pPr marL="0" lvl="0" indent="0" algn="l" rtl="0">
                        <a:spcBef>
                          <a:spcPts val="0"/>
                        </a:spcBef>
                        <a:spcAft>
                          <a:spcPts val="0"/>
                        </a:spcAft>
                        <a:buNone/>
                      </a:pPr>
                      <a:endParaRPr sz="900" i="1" kern="1200" spc="-20" baseline="0" dirty="0">
                        <a:solidFill>
                          <a:schemeClr val="tx1">
                            <a:lumMod val="75000"/>
                            <a:lumOff val="25000"/>
                          </a:schemeClr>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tc>
                  <a:txBody>
                    <a:bodyPr/>
                    <a:lstStyle/>
                    <a:p>
                      <a:pPr marL="0" lvl="0" indent="0" algn="l" rtl="0">
                        <a:spcBef>
                          <a:spcPts val="0"/>
                        </a:spcBef>
                        <a:spcAft>
                          <a:spcPts val="0"/>
                        </a:spcAft>
                        <a:buNone/>
                      </a:pPr>
                      <a:endParaRPr sz="900" i="1" kern="1200" spc="-20" baseline="0" dirty="0">
                        <a:solidFill>
                          <a:schemeClr val="tx1">
                            <a:lumMod val="75000"/>
                            <a:lumOff val="25000"/>
                          </a:schemeClr>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900" i="1" kern="1200" spc="-20" baseline="0" dirty="0">
                          <a:solidFill>
                            <a:schemeClr val="tx1">
                              <a:lumMod val="75000"/>
                              <a:lumOff val="25000"/>
                            </a:schemeClr>
                          </a:solidFill>
                          <a:latin typeface="Open Sans"/>
                          <a:cs typeface="Open Sans"/>
                        </a:rPr>
                        <a:t>Which metrics help every member in the system know they are doing a good job? Dashboards are essential for tracking performance of automated, rapidly-scaling platforms.</a:t>
                      </a: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extLst>
                  <a:ext uri="{0D108BD9-81ED-4DB2-BD59-A6C34878D82A}">
                    <a16:rowId xmlns:a16="http://schemas.microsoft.com/office/drawing/2014/main" val="10005"/>
                  </a:ext>
                </a:extLst>
              </a:tr>
              <a:tr h="1047700">
                <a:tc>
                  <a:txBody>
                    <a:bodyPr/>
                    <a:lstStyle/>
                    <a:p>
                      <a:pPr marL="0" lvl="0" indent="0" algn="r" rtl="0">
                        <a:spcBef>
                          <a:spcPts val="0"/>
                        </a:spcBef>
                        <a:spcAft>
                          <a:spcPts val="0"/>
                        </a:spcAft>
                        <a:buNone/>
                      </a:pPr>
                      <a:r>
                        <a:rPr lang="en-US" sz="1000" b="1" kern="1200" spc="-20" baseline="0" dirty="0">
                          <a:solidFill>
                            <a:schemeClr val="tx1">
                              <a:lumMod val="85000"/>
                              <a:lumOff val="15000"/>
                            </a:schemeClr>
                          </a:solidFill>
                          <a:latin typeface="Open Sans"/>
                          <a:cs typeface="Open Sans"/>
                          <a:hlinkClick r:id="rId3"/>
                        </a:rPr>
                        <a:t>ExO Attributes</a:t>
                      </a:r>
                      <a:r>
                        <a:rPr lang="en-US" sz="1000" kern="1200" spc="-20" baseline="0" dirty="0">
                          <a:solidFill>
                            <a:schemeClr val="tx1">
                              <a:lumMod val="85000"/>
                              <a:lumOff val="15000"/>
                            </a:schemeClr>
                          </a:solidFill>
                          <a:latin typeface="Open Sans"/>
                          <a:cs typeface="Open Sans"/>
                        </a:rPr>
                        <a:t> - How will this initiative (2x, 3x, 5x or 10x) your business? What other attributes might you combine to multiply impact?</a:t>
                      </a:r>
                      <a:endParaRPr sz="1000" kern="1200" spc="-20" baseline="0" dirty="0">
                        <a:solidFill>
                          <a:schemeClr val="tx1">
                            <a:lumMod val="85000"/>
                            <a:lumOff val="15000"/>
                          </a:schemeClr>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tc>
                  <a:txBody>
                    <a:bodyPr/>
                    <a:lstStyle/>
                    <a:p>
                      <a:pPr marL="0" lvl="0" indent="0" algn="l" rtl="0">
                        <a:spcBef>
                          <a:spcPts val="0"/>
                        </a:spcBef>
                        <a:spcAft>
                          <a:spcPts val="0"/>
                        </a:spcAft>
                        <a:buNone/>
                      </a:pPr>
                      <a:r>
                        <a:rPr lang="en-US" sz="900" i="1" kern="1200" spc="-20" baseline="0" dirty="0">
                          <a:solidFill>
                            <a:schemeClr val="tx1">
                              <a:lumMod val="75000"/>
                              <a:lumOff val="25000"/>
                            </a:schemeClr>
                          </a:solidFill>
                          <a:latin typeface="Open Sans"/>
                          <a:cs typeface="Open Sans"/>
                        </a:rPr>
                        <a:t>Example: Improved brand and social license to operate. Community and Crowd, Engagement, Autonomy, Interfaces.</a:t>
                      </a:r>
                      <a:endParaRPr sz="900" i="1" kern="1200" spc="-20" baseline="0" dirty="0">
                        <a:solidFill>
                          <a:schemeClr val="tx1">
                            <a:lumMod val="75000"/>
                            <a:lumOff val="25000"/>
                          </a:schemeClr>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tc>
                  <a:txBody>
                    <a:bodyPr/>
                    <a:lstStyle/>
                    <a:p>
                      <a:pPr marL="0" lvl="0" indent="0" algn="l" rtl="0">
                        <a:spcBef>
                          <a:spcPts val="0"/>
                        </a:spcBef>
                        <a:spcAft>
                          <a:spcPts val="0"/>
                        </a:spcAft>
                        <a:buNone/>
                      </a:pPr>
                      <a:endParaRPr sz="900" i="1" kern="1200" spc="-20" baseline="0" dirty="0">
                        <a:solidFill>
                          <a:schemeClr val="tx1">
                            <a:lumMod val="75000"/>
                            <a:lumOff val="25000"/>
                          </a:schemeClr>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tc>
                  <a:txBody>
                    <a:bodyPr/>
                    <a:lstStyle/>
                    <a:p>
                      <a:pPr marL="0" lvl="0" indent="0" algn="l" rtl="0">
                        <a:spcBef>
                          <a:spcPts val="0"/>
                        </a:spcBef>
                        <a:spcAft>
                          <a:spcPts val="0"/>
                        </a:spcAft>
                        <a:buNone/>
                      </a:pPr>
                      <a:endParaRPr sz="900" i="1" kern="1200" spc="-20" baseline="0" dirty="0">
                        <a:solidFill>
                          <a:schemeClr val="tx1">
                            <a:lumMod val="75000"/>
                            <a:lumOff val="25000"/>
                          </a:schemeClr>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tc>
                  <a:txBody>
                    <a:bodyPr/>
                    <a:lstStyle/>
                    <a:p>
                      <a:pPr marL="0" lvl="0" indent="0" algn="l" rtl="0">
                        <a:spcBef>
                          <a:spcPts val="0"/>
                        </a:spcBef>
                        <a:spcAft>
                          <a:spcPts val="0"/>
                        </a:spcAft>
                        <a:buNone/>
                      </a:pPr>
                      <a:r>
                        <a:rPr lang="en-US" sz="900" i="1" kern="1200" spc="-20" baseline="0" dirty="0">
                          <a:solidFill>
                            <a:schemeClr val="tx1">
                              <a:lumMod val="75000"/>
                              <a:lumOff val="25000"/>
                            </a:schemeClr>
                          </a:solidFill>
                          <a:latin typeface="Open Sans"/>
                          <a:cs typeface="Open Sans"/>
                        </a:rPr>
                        <a:t>For a platform business: interfaces, algorithms, dashboards, leveraged assets, community and crowd, experimentation + </a:t>
                      </a:r>
                      <a:r>
                        <a:rPr lang="en-US" sz="900" i="1" kern="1200" spc="-20" baseline="0" dirty="0" err="1">
                          <a:solidFill>
                            <a:schemeClr val="tx1">
                              <a:lumMod val="75000"/>
                              <a:lumOff val="25000"/>
                            </a:schemeClr>
                          </a:solidFill>
                          <a:latin typeface="Open Sans"/>
                          <a:cs typeface="Open Sans"/>
                        </a:rPr>
                        <a:t>PlatformRevolution.com</a:t>
                      </a:r>
                      <a:endParaRPr lang="en-US" sz="900" i="1" kern="1200" spc="-20" baseline="0" dirty="0">
                        <a:solidFill>
                          <a:schemeClr val="tx1">
                            <a:lumMod val="75000"/>
                            <a:lumOff val="25000"/>
                          </a:schemeClr>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103" name="Shape 103"/>
          <p:cNvSpPr txBox="1"/>
          <p:nvPr/>
        </p:nvSpPr>
        <p:spPr>
          <a:xfrm>
            <a:off x="685800" y="532375"/>
            <a:ext cx="5706374" cy="2154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b="1" dirty="0">
                <a:solidFill>
                  <a:srgbClr val="6D266E"/>
                </a:solidFill>
                <a:latin typeface="Open Sans"/>
                <a:ea typeface="Open Sans"/>
                <a:cs typeface="Open Sans"/>
                <a:sym typeface="Open Sans"/>
              </a:rPr>
              <a:t>Staff-on-Demand – Exponential Multiplier Worksheet – Tips!</a:t>
            </a:r>
            <a:endParaRPr dirty="0">
              <a:solidFill>
                <a:srgbClr val="6D266E"/>
              </a:solidFill>
            </a:endParaRPr>
          </a:p>
        </p:txBody>
      </p:sp>
      <p:sp>
        <p:nvSpPr>
          <p:cNvPr id="105" name="Shape 105"/>
          <p:cNvSpPr txBox="1"/>
          <p:nvPr/>
        </p:nvSpPr>
        <p:spPr>
          <a:xfrm>
            <a:off x="1428708" y="7387091"/>
            <a:ext cx="8168100" cy="258600"/>
          </a:xfrm>
          <a:prstGeom prst="rect">
            <a:avLst/>
          </a:prstGeom>
          <a:noFill/>
          <a:ln>
            <a:noFill/>
          </a:ln>
        </p:spPr>
        <p:txBody>
          <a:bodyPr spcFirstLastPara="1" wrap="square" lIns="0" tIns="0" rIns="0" bIns="0" anchor="t" anchorCtr="0">
            <a:noAutofit/>
          </a:bodyPr>
          <a:lstStyle/>
          <a:p>
            <a:pPr marL="0" marR="0" lvl="0" indent="0" algn="l" rtl="0">
              <a:lnSpc>
                <a:spcPct val="114285"/>
              </a:lnSpc>
              <a:spcBef>
                <a:spcPts val="0"/>
              </a:spcBef>
              <a:spcAft>
                <a:spcPts val="0"/>
              </a:spcAft>
              <a:buNone/>
            </a:pPr>
            <a:r>
              <a:rPr lang="en-US" sz="700" b="0" i="0" u="none" strike="noStrike" cap="none" dirty="0">
                <a:solidFill>
                  <a:srgbClr val="58595B"/>
                </a:solidFill>
                <a:latin typeface="Open Sans"/>
                <a:ea typeface="Open Sans"/>
                <a:cs typeface="Open Sans"/>
                <a:sym typeface="Open Sans"/>
              </a:rPr>
              <a:t>Work licensed under Creative Commons Attribution-</a:t>
            </a:r>
            <a:r>
              <a:rPr lang="en-US" sz="700" b="0" i="0" u="none" strike="noStrike" cap="none" dirty="0" err="1">
                <a:solidFill>
                  <a:srgbClr val="58595B"/>
                </a:solidFill>
                <a:latin typeface="Open Sans"/>
                <a:ea typeface="Open Sans"/>
                <a:cs typeface="Open Sans"/>
                <a:sym typeface="Open Sans"/>
              </a:rPr>
              <a:t>NoDerivatives</a:t>
            </a:r>
            <a:r>
              <a:rPr lang="en-US" sz="700" b="0" i="0" u="none" strike="noStrike" cap="none" dirty="0">
                <a:solidFill>
                  <a:srgbClr val="58595B"/>
                </a:solidFill>
                <a:latin typeface="Open Sans"/>
                <a:ea typeface="Open Sans"/>
                <a:cs typeface="Open Sans"/>
                <a:sym typeface="Open Sans"/>
              </a:rPr>
              <a:t> 4.0 International License. By Growth Institute Inc. For a copy of this license, http://</a:t>
            </a:r>
            <a:r>
              <a:rPr lang="en-US" sz="700" b="0" i="0" u="none" strike="noStrike" cap="none" dirty="0" err="1">
                <a:solidFill>
                  <a:srgbClr val="58595B"/>
                </a:solidFill>
                <a:latin typeface="Open Sans"/>
                <a:ea typeface="Open Sans"/>
                <a:cs typeface="Open Sans"/>
                <a:sym typeface="Open Sans"/>
              </a:rPr>
              <a:t>creativecommons.org</a:t>
            </a:r>
            <a:r>
              <a:rPr lang="en-US" sz="700" b="0" i="0" u="none" strike="noStrike" cap="none" dirty="0">
                <a:solidFill>
                  <a:srgbClr val="58595B"/>
                </a:solidFill>
                <a:latin typeface="Open Sans"/>
                <a:ea typeface="Open Sans"/>
                <a:cs typeface="Open Sans"/>
                <a:sym typeface="Open Sans"/>
              </a:rPr>
              <a:t>/licenses/by-</a:t>
            </a:r>
            <a:r>
              <a:rPr lang="en-US" sz="700" b="0" i="0" u="none" strike="noStrike" cap="none" dirty="0" err="1">
                <a:solidFill>
                  <a:srgbClr val="58595B"/>
                </a:solidFill>
                <a:latin typeface="Open Sans"/>
                <a:ea typeface="Open Sans"/>
                <a:cs typeface="Open Sans"/>
                <a:sym typeface="Open Sans"/>
              </a:rPr>
              <a:t>nd</a:t>
            </a:r>
            <a:r>
              <a:rPr lang="en-US" sz="700" b="0" i="0" u="none" strike="noStrike" cap="none" dirty="0">
                <a:solidFill>
                  <a:srgbClr val="58595B"/>
                </a:solidFill>
                <a:latin typeface="Open Sans"/>
                <a:ea typeface="Open Sans"/>
                <a:cs typeface="Open Sans"/>
                <a:sym typeface="Open Sans"/>
              </a:rPr>
              <a:t>/4.0/ </a:t>
            </a:r>
            <a:br>
              <a:rPr lang="en-US" sz="700" b="0" i="0" u="none" strike="noStrike" cap="none" dirty="0">
                <a:solidFill>
                  <a:srgbClr val="58595B"/>
                </a:solidFill>
                <a:latin typeface="Open Sans"/>
                <a:ea typeface="Open Sans"/>
                <a:cs typeface="Open Sans"/>
                <a:sym typeface="Open Sans"/>
              </a:rPr>
            </a:br>
            <a:r>
              <a:rPr lang="en-US" sz="700" b="0" i="0" u="none" strike="noStrike" cap="none" dirty="0">
                <a:solidFill>
                  <a:srgbClr val="58595B"/>
                </a:solidFill>
                <a:latin typeface="Open Sans"/>
                <a:ea typeface="Open Sans"/>
                <a:cs typeface="Open Sans"/>
                <a:sym typeface="Open Sans"/>
              </a:rPr>
              <a:t>Rev 1.1 2018-05-30  </a:t>
            </a:r>
            <a:r>
              <a:rPr lang="en-US" sz="700" b="1" i="0" u="none" strike="noStrike" cap="none" dirty="0">
                <a:solidFill>
                  <a:srgbClr val="6D266E"/>
                </a:solidFill>
                <a:latin typeface="Open Sans"/>
                <a:ea typeface="Open Sans"/>
                <a:cs typeface="Open Sans"/>
                <a:sym typeface="Open Sans"/>
              </a:rPr>
              <a:t>TO LEARN HOW TO USE THIS TOOL, VISIT </a:t>
            </a:r>
            <a:r>
              <a:rPr lang="en-US" sz="700" b="1" i="0" u="none" strike="noStrike" cap="none" dirty="0" err="1">
                <a:solidFill>
                  <a:srgbClr val="6D266E"/>
                </a:solidFill>
                <a:latin typeface="Open Sans"/>
                <a:ea typeface="Open Sans"/>
                <a:cs typeface="Open Sans"/>
                <a:sym typeface="Open Sans"/>
              </a:rPr>
              <a:t>www.growthinstitute.com</a:t>
            </a:r>
            <a:r>
              <a:rPr lang="en-US" sz="700" b="1" i="0" u="none" strike="noStrike" cap="none" dirty="0">
                <a:solidFill>
                  <a:srgbClr val="6D266E"/>
                </a:solidFill>
                <a:latin typeface="Open Sans"/>
                <a:ea typeface="Open Sans"/>
                <a:cs typeface="Open Sans"/>
                <a:sym typeface="Open Sans"/>
              </a:rPr>
              <a:t>/</a:t>
            </a:r>
            <a:r>
              <a:rPr lang="en-US" sz="700" b="1" i="0" u="none" strike="noStrike" cap="none" dirty="0" err="1">
                <a:solidFill>
                  <a:srgbClr val="6D266E"/>
                </a:solidFill>
                <a:latin typeface="Open Sans"/>
                <a:ea typeface="Open Sans"/>
                <a:cs typeface="Open Sans"/>
                <a:sym typeface="Open Sans"/>
              </a:rPr>
              <a:t>exo</a:t>
            </a:r>
            <a:r>
              <a:rPr lang="en-US" sz="700" b="1" i="0" u="none" strike="noStrike" cap="none" dirty="0">
                <a:solidFill>
                  <a:srgbClr val="6D266E"/>
                </a:solidFill>
                <a:latin typeface="Open Sans"/>
                <a:ea typeface="Open Sans"/>
                <a:cs typeface="Open Sans"/>
                <a:sym typeface="Open Sans"/>
              </a:rPr>
              <a:t> </a:t>
            </a:r>
            <a:endParaRPr sz="1400" b="1" i="0" u="none" strike="noStrike" cap="none" dirty="0">
              <a:solidFill>
                <a:srgbClr val="6D266E"/>
              </a:solidFill>
              <a:sym typeface="Arial"/>
            </a:endParaRPr>
          </a:p>
        </p:txBody>
      </p:sp>
      <p:sp>
        <p:nvSpPr>
          <p:cNvPr id="106" name="Shape 106"/>
          <p:cNvSpPr/>
          <p:nvPr/>
        </p:nvSpPr>
        <p:spPr>
          <a:xfrm>
            <a:off x="8873100" y="926900"/>
            <a:ext cx="270300" cy="1641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 name="Shape 107"/>
          <p:cNvSpPr txBox="1"/>
          <p:nvPr/>
        </p:nvSpPr>
        <p:spPr>
          <a:xfrm>
            <a:off x="685800" y="1215815"/>
            <a:ext cx="8902800" cy="263707"/>
          </a:xfrm>
          <a:prstGeom prst="rect">
            <a:avLst/>
          </a:prstGeom>
          <a:noFill/>
          <a:ln>
            <a:noFill/>
          </a:ln>
        </p:spPr>
        <p:txBody>
          <a:bodyPr spcFirstLastPara="1" wrap="square" lIns="0" tIns="0" rIns="0" bIns="0" anchor="t" anchorCtr="0">
            <a:noAutofit/>
          </a:bodyPr>
          <a:lstStyle/>
          <a:p>
            <a:pPr lvl="0">
              <a:buClr>
                <a:schemeClr val="dk1"/>
              </a:buClr>
              <a:buSzPts val="1100"/>
            </a:pPr>
            <a:r>
              <a:rPr lang="en-US" sz="1200" b="1" dirty="0">
                <a:solidFill>
                  <a:srgbClr val="6D266E"/>
                </a:solidFill>
                <a:latin typeface="Open Sans"/>
                <a:ea typeface="Open Sans"/>
                <a:cs typeface="Open Sans"/>
                <a:sym typeface="Open Sans"/>
              </a:rPr>
              <a:t>Company Name: _________________________________  Your MTP: _________________________________________________________________________</a:t>
            </a:r>
            <a:endParaRPr sz="1200" dirty="0">
              <a:solidFill>
                <a:srgbClr val="6D266E"/>
              </a:solidFill>
              <a:latin typeface="Open Sans"/>
              <a:ea typeface="Open Sans"/>
              <a:cs typeface="Open Sans"/>
              <a:sym typeface="Open Sans"/>
            </a:endParaRPr>
          </a:p>
          <a:p>
            <a:pPr marL="0" lvl="0" indent="0">
              <a:spcBef>
                <a:spcPts val="600"/>
              </a:spcBef>
              <a:spcAft>
                <a:spcPts val="0"/>
              </a:spcAft>
              <a:buNone/>
            </a:pPr>
            <a:endParaRPr sz="1200" dirty="0">
              <a:solidFill>
                <a:srgbClr val="6D266E"/>
              </a:solidFill>
            </a:endParaRPr>
          </a:p>
        </p:txBody>
      </p:sp>
      <p:sp>
        <p:nvSpPr>
          <p:cNvPr id="2" name="TextBox 1">
            <a:extLst>
              <a:ext uri="{FF2B5EF4-FFF2-40B4-BE49-F238E27FC236}">
                <a16:creationId xmlns:a16="http://schemas.microsoft.com/office/drawing/2014/main" id="{FD801CD3-7F73-9E45-92FD-FC65CD115334}"/>
              </a:ext>
            </a:extLst>
          </p:cNvPr>
          <p:cNvSpPr txBox="1"/>
          <p:nvPr/>
        </p:nvSpPr>
        <p:spPr>
          <a:xfrm>
            <a:off x="599536" y="844144"/>
            <a:ext cx="8902800" cy="369332"/>
          </a:xfrm>
          <a:prstGeom prst="rect">
            <a:avLst/>
          </a:prstGeom>
          <a:noFill/>
        </p:spPr>
        <p:txBody>
          <a:bodyPr wrap="square" rtlCol="0">
            <a:spAutoFit/>
          </a:bodyPr>
          <a:lstStyle/>
          <a:p>
            <a:r>
              <a:rPr lang="en-US" sz="900" b="1" kern="1200" spc="-20" dirty="0">
                <a:solidFill>
                  <a:srgbClr val="58595B"/>
                </a:solidFill>
                <a:latin typeface="Open Sans"/>
                <a:cs typeface="Open Sans"/>
              </a:rPr>
              <a:t>Instructions </a:t>
            </a:r>
            <a:r>
              <a:rPr lang="en-US" sz="900" kern="1200" spc="-20" dirty="0">
                <a:solidFill>
                  <a:srgbClr val="58595B"/>
                </a:solidFill>
                <a:latin typeface="Open Sans"/>
                <a:cs typeface="Open Sans"/>
              </a:rPr>
              <a:t>– REVIEW THIS TIPS SHEET FIRST. Select desired business growth multiplier (2x, 3x, 5x or 10x). Read Example Scope of Staff-on-Demand Initiative</a:t>
            </a:r>
            <a:br>
              <a:rPr lang="en-US" sz="900" kern="1200" spc="-20" dirty="0">
                <a:solidFill>
                  <a:srgbClr val="58595B"/>
                </a:solidFill>
                <a:latin typeface="Open Sans"/>
                <a:cs typeface="Open Sans"/>
              </a:rPr>
            </a:br>
            <a:r>
              <a:rPr lang="en-US" sz="900" kern="1200" spc="-20" dirty="0">
                <a:solidFill>
                  <a:srgbClr val="58595B"/>
                </a:solidFill>
                <a:latin typeface="Open Sans"/>
                <a:cs typeface="Open Sans"/>
              </a:rPr>
              <a:t>Working </a:t>
            </a:r>
            <a:r>
              <a:rPr lang="en-US" sz="900" i="1" kern="1200" spc="-20" dirty="0">
                <a:solidFill>
                  <a:srgbClr val="58595B"/>
                </a:solidFill>
                <a:latin typeface="Open Sans"/>
                <a:cs typeface="Open Sans"/>
              </a:rPr>
              <a:t>down</a:t>
            </a:r>
            <a:r>
              <a:rPr lang="en-US" sz="900" kern="1200" spc="-20" dirty="0">
                <a:solidFill>
                  <a:srgbClr val="58595B"/>
                </a:solidFill>
                <a:latin typeface="Open Sans"/>
                <a:cs typeface="Open Sans"/>
              </a:rPr>
              <a:t> the column, answer questions.  See example in ‘2x’ column. We suggest you complete at least two of the columns (2x, 3x, 5x or 10x). TURN TO WORKSHEET.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21" name="Striped Right Arrow 20">
            <a:extLst>
              <a:ext uri="{FF2B5EF4-FFF2-40B4-BE49-F238E27FC236}">
                <a16:creationId xmlns:a16="http://schemas.microsoft.com/office/drawing/2014/main" id="{F394A6FA-43C2-C74E-901D-6585C2163C9D}"/>
              </a:ext>
            </a:extLst>
          </p:cNvPr>
          <p:cNvSpPr/>
          <p:nvPr/>
        </p:nvSpPr>
        <p:spPr>
          <a:xfrm rot="5400000">
            <a:off x="1334936" y="4166561"/>
            <a:ext cx="4356344" cy="1388853"/>
          </a:xfrm>
          <a:prstGeom prst="stripedRightArrow">
            <a:avLst/>
          </a:prstGeom>
          <a:gradFill>
            <a:gsLst>
              <a:gs pos="0">
                <a:schemeClr val="accent1">
                  <a:lumMod val="5000"/>
                  <a:lumOff val="95000"/>
                </a:schemeClr>
              </a:gs>
              <a:gs pos="0">
                <a:srgbClr val="6D266E">
                  <a:alpha val="5000"/>
                </a:srgbClr>
              </a:gs>
              <a:gs pos="73000">
                <a:srgbClr val="6D266E">
                  <a:alpha val="8000"/>
                </a:srgbClr>
              </a:gs>
              <a:gs pos="100000">
                <a:srgbClr val="6D266E">
                  <a:alpha val="1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triped Right Arrow 15">
            <a:extLst>
              <a:ext uri="{FF2B5EF4-FFF2-40B4-BE49-F238E27FC236}">
                <a16:creationId xmlns:a16="http://schemas.microsoft.com/office/drawing/2014/main" id="{C33212A4-43BD-CB41-A942-405DBF3C9123}"/>
              </a:ext>
            </a:extLst>
          </p:cNvPr>
          <p:cNvSpPr/>
          <p:nvPr/>
        </p:nvSpPr>
        <p:spPr>
          <a:xfrm rot="5400000">
            <a:off x="3070366" y="4166560"/>
            <a:ext cx="4356344" cy="1388853"/>
          </a:xfrm>
          <a:prstGeom prst="stripedRightArrow">
            <a:avLst/>
          </a:prstGeom>
          <a:gradFill>
            <a:gsLst>
              <a:gs pos="0">
                <a:schemeClr val="accent1">
                  <a:lumMod val="5000"/>
                  <a:lumOff val="95000"/>
                </a:schemeClr>
              </a:gs>
              <a:gs pos="0">
                <a:srgbClr val="6D266E">
                  <a:alpha val="5000"/>
                </a:srgbClr>
              </a:gs>
              <a:gs pos="73000">
                <a:srgbClr val="6D266E">
                  <a:alpha val="8000"/>
                </a:srgbClr>
              </a:gs>
              <a:gs pos="100000">
                <a:srgbClr val="6D266E">
                  <a:alpha val="1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Striped Right Arrow 18">
            <a:extLst>
              <a:ext uri="{FF2B5EF4-FFF2-40B4-BE49-F238E27FC236}">
                <a16:creationId xmlns:a16="http://schemas.microsoft.com/office/drawing/2014/main" id="{D7F3B703-8115-7C4C-AF38-AA68E0271C5C}"/>
              </a:ext>
            </a:extLst>
          </p:cNvPr>
          <p:cNvSpPr/>
          <p:nvPr/>
        </p:nvSpPr>
        <p:spPr>
          <a:xfrm rot="5400000">
            <a:off x="4817532" y="4166560"/>
            <a:ext cx="4356344" cy="1388853"/>
          </a:xfrm>
          <a:prstGeom prst="stripedRightArrow">
            <a:avLst/>
          </a:prstGeom>
          <a:gradFill>
            <a:gsLst>
              <a:gs pos="0">
                <a:schemeClr val="accent1">
                  <a:lumMod val="5000"/>
                  <a:lumOff val="95000"/>
                </a:schemeClr>
              </a:gs>
              <a:gs pos="0">
                <a:srgbClr val="6D266E">
                  <a:alpha val="5000"/>
                </a:srgbClr>
              </a:gs>
              <a:gs pos="73000">
                <a:srgbClr val="6D266E">
                  <a:alpha val="8000"/>
                </a:srgbClr>
              </a:gs>
              <a:gs pos="100000">
                <a:srgbClr val="6D266E">
                  <a:alpha val="1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Striped Right Arrow 19">
            <a:extLst>
              <a:ext uri="{FF2B5EF4-FFF2-40B4-BE49-F238E27FC236}">
                <a16:creationId xmlns:a16="http://schemas.microsoft.com/office/drawing/2014/main" id="{91FF59C5-FC3B-0441-94D9-211A63FD7818}"/>
              </a:ext>
            </a:extLst>
          </p:cNvPr>
          <p:cNvSpPr/>
          <p:nvPr/>
        </p:nvSpPr>
        <p:spPr>
          <a:xfrm rot="5400000">
            <a:off x="6553436" y="4166561"/>
            <a:ext cx="4356344" cy="1388853"/>
          </a:xfrm>
          <a:prstGeom prst="stripedRightArrow">
            <a:avLst/>
          </a:prstGeom>
          <a:gradFill>
            <a:gsLst>
              <a:gs pos="0">
                <a:schemeClr val="accent1">
                  <a:lumMod val="5000"/>
                  <a:lumOff val="95000"/>
                </a:schemeClr>
              </a:gs>
              <a:gs pos="0">
                <a:srgbClr val="6D266E">
                  <a:alpha val="5000"/>
                </a:srgbClr>
              </a:gs>
              <a:gs pos="73000">
                <a:srgbClr val="6D266E">
                  <a:alpha val="8000"/>
                </a:srgbClr>
              </a:gs>
              <a:gs pos="100000">
                <a:srgbClr val="6D266E">
                  <a:alpha val="1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a:extLst>
              <a:ext uri="{FF2B5EF4-FFF2-40B4-BE49-F238E27FC236}">
                <a16:creationId xmlns:a16="http://schemas.microsoft.com/office/drawing/2014/main" id="{A150CEDE-0F9C-1843-BD3F-3FA44B93CE46}"/>
              </a:ext>
            </a:extLst>
          </p:cNvPr>
          <p:cNvSpPr/>
          <p:nvPr/>
        </p:nvSpPr>
        <p:spPr>
          <a:xfrm>
            <a:off x="2648309" y="1518248"/>
            <a:ext cx="6797616" cy="5692825"/>
          </a:xfrm>
          <a:custGeom>
            <a:avLst/>
            <a:gdLst>
              <a:gd name="connsiteX0" fmla="*/ 0 w 6797616"/>
              <a:gd name="connsiteY0" fmla="*/ 5684808 h 5716990"/>
              <a:gd name="connsiteX1" fmla="*/ 5650302 w 6797616"/>
              <a:gd name="connsiteY1" fmla="*/ 4865298 h 5716990"/>
              <a:gd name="connsiteX2" fmla="*/ 6797616 w 6797616"/>
              <a:gd name="connsiteY2" fmla="*/ 0 h 5716990"/>
              <a:gd name="connsiteX0" fmla="*/ 0 w 6797616"/>
              <a:gd name="connsiteY0" fmla="*/ 5684808 h 5750048"/>
              <a:gd name="connsiteX1" fmla="*/ 6012611 w 6797616"/>
              <a:gd name="connsiteY1" fmla="*/ 5011947 h 5750048"/>
              <a:gd name="connsiteX2" fmla="*/ 6797616 w 6797616"/>
              <a:gd name="connsiteY2" fmla="*/ 0 h 5750048"/>
              <a:gd name="connsiteX0" fmla="*/ 0 w 6834151"/>
              <a:gd name="connsiteY0" fmla="*/ 5684808 h 5750048"/>
              <a:gd name="connsiteX1" fmla="*/ 6012611 w 6834151"/>
              <a:gd name="connsiteY1" fmla="*/ 5011947 h 5750048"/>
              <a:gd name="connsiteX2" fmla="*/ 6797616 w 6834151"/>
              <a:gd name="connsiteY2" fmla="*/ 0 h 5750048"/>
              <a:gd name="connsiteX0" fmla="*/ 0 w 6797616"/>
              <a:gd name="connsiteY0" fmla="*/ 5684808 h 5783482"/>
              <a:gd name="connsiteX1" fmla="*/ 6012611 w 6797616"/>
              <a:gd name="connsiteY1" fmla="*/ 5011947 h 5783482"/>
              <a:gd name="connsiteX2" fmla="*/ 6797616 w 6797616"/>
              <a:gd name="connsiteY2" fmla="*/ 0 h 5783482"/>
              <a:gd name="connsiteX0" fmla="*/ 0 w 6797616"/>
              <a:gd name="connsiteY0" fmla="*/ 5684808 h 5684808"/>
              <a:gd name="connsiteX1" fmla="*/ 6012611 w 6797616"/>
              <a:gd name="connsiteY1" fmla="*/ 5011947 h 5684808"/>
              <a:gd name="connsiteX2" fmla="*/ 6797616 w 6797616"/>
              <a:gd name="connsiteY2" fmla="*/ 0 h 5684808"/>
              <a:gd name="connsiteX0" fmla="*/ 0 w 6797616"/>
              <a:gd name="connsiteY0" fmla="*/ 5684808 h 5779804"/>
              <a:gd name="connsiteX1" fmla="*/ 6012611 w 6797616"/>
              <a:gd name="connsiteY1" fmla="*/ 5011947 h 5779804"/>
              <a:gd name="connsiteX2" fmla="*/ 6797616 w 6797616"/>
              <a:gd name="connsiteY2" fmla="*/ 0 h 5779804"/>
              <a:gd name="connsiteX0" fmla="*/ 0 w 6856675"/>
              <a:gd name="connsiteY0" fmla="*/ 5684808 h 5697490"/>
              <a:gd name="connsiteX1" fmla="*/ 6012611 w 6856675"/>
              <a:gd name="connsiteY1" fmla="*/ 5011947 h 5697490"/>
              <a:gd name="connsiteX2" fmla="*/ 6797616 w 6856675"/>
              <a:gd name="connsiteY2" fmla="*/ 0 h 5697490"/>
              <a:gd name="connsiteX0" fmla="*/ 0 w 6797616"/>
              <a:gd name="connsiteY0" fmla="*/ 5684808 h 5709668"/>
              <a:gd name="connsiteX1" fmla="*/ 6012611 w 6797616"/>
              <a:gd name="connsiteY1" fmla="*/ 5011947 h 5709668"/>
              <a:gd name="connsiteX2" fmla="*/ 6797616 w 6797616"/>
              <a:gd name="connsiteY2" fmla="*/ 0 h 5709668"/>
              <a:gd name="connsiteX0" fmla="*/ 0 w 6797616"/>
              <a:gd name="connsiteY0" fmla="*/ 5684808 h 5689856"/>
              <a:gd name="connsiteX1" fmla="*/ 6142007 w 6797616"/>
              <a:gd name="connsiteY1" fmla="*/ 4580626 h 5689856"/>
              <a:gd name="connsiteX2" fmla="*/ 6797616 w 6797616"/>
              <a:gd name="connsiteY2" fmla="*/ 0 h 5689856"/>
              <a:gd name="connsiteX0" fmla="*/ 0 w 6852060"/>
              <a:gd name="connsiteY0" fmla="*/ 5684808 h 5688054"/>
              <a:gd name="connsiteX1" fmla="*/ 6323162 w 6852060"/>
              <a:gd name="connsiteY1" fmla="*/ 4321834 h 5688054"/>
              <a:gd name="connsiteX2" fmla="*/ 6797616 w 6852060"/>
              <a:gd name="connsiteY2" fmla="*/ 0 h 5688054"/>
              <a:gd name="connsiteX0" fmla="*/ 0 w 6801130"/>
              <a:gd name="connsiteY0" fmla="*/ 5684808 h 5694090"/>
              <a:gd name="connsiteX1" fmla="*/ 6323162 w 6801130"/>
              <a:gd name="connsiteY1" fmla="*/ 4321834 h 5694090"/>
              <a:gd name="connsiteX2" fmla="*/ 6797616 w 6801130"/>
              <a:gd name="connsiteY2" fmla="*/ 0 h 5694090"/>
              <a:gd name="connsiteX0" fmla="*/ 0 w 6835635"/>
              <a:gd name="connsiteY0" fmla="*/ 5684808 h 5694090"/>
              <a:gd name="connsiteX1" fmla="*/ 6323162 w 6835635"/>
              <a:gd name="connsiteY1" fmla="*/ 4321834 h 5694090"/>
              <a:gd name="connsiteX2" fmla="*/ 6797616 w 6835635"/>
              <a:gd name="connsiteY2" fmla="*/ 0 h 5694090"/>
              <a:gd name="connsiteX0" fmla="*/ 0 w 6812631"/>
              <a:gd name="connsiteY0" fmla="*/ 5684808 h 5694090"/>
              <a:gd name="connsiteX1" fmla="*/ 6323162 w 6812631"/>
              <a:gd name="connsiteY1" fmla="*/ 4321834 h 5694090"/>
              <a:gd name="connsiteX2" fmla="*/ 6797616 w 6812631"/>
              <a:gd name="connsiteY2" fmla="*/ 0 h 5694090"/>
              <a:gd name="connsiteX0" fmla="*/ 0 w 6797616"/>
              <a:gd name="connsiteY0" fmla="*/ 5684808 h 5699526"/>
              <a:gd name="connsiteX1" fmla="*/ 6038490 w 6797616"/>
              <a:gd name="connsiteY1" fmla="*/ 4442604 h 5699526"/>
              <a:gd name="connsiteX2" fmla="*/ 6797616 w 6797616"/>
              <a:gd name="connsiteY2" fmla="*/ 0 h 5699526"/>
              <a:gd name="connsiteX0" fmla="*/ 0 w 6812645"/>
              <a:gd name="connsiteY0" fmla="*/ 5684808 h 5698087"/>
              <a:gd name="connsiteX1" fmla="*/ 6038490 w 6812645"/>
              <a:gd name="connsiteY1" fmla="*/ 4442604 h 5698087"/>
              <a:gd name="connsiteX2" fmla="*/ 6797616 w 6812645"/>
              <a:gd name="connsiteY2" fmla="*/ 0 h 5698087"/>
              <a:gd name="connsiteX0" fmla="*/ 0 w 6797616"/>
              <a:gd name="connsiteY0" fmla="*/ 5684808 h 5692825"/>
              <a:gd name="connsiteX1" fmla="*/ 6038490 w 6797616"/>
              <a:gd name="connsiteY1" fmla="*/ 4442604 h 5692825"/>
              <a:gd name="connsiteX2" fmla="*/ 6797616 w 6797616"/>
              <a:gd name="connsiteY2" fmla="*/ 0 h 5692825"/>
            </a:gdLst>
            <a:ahLst/>
            <a:cxnLst>
              <a:cxn ang="0">
                <a:pos x="connsiteX0" y="connsiteY0"/>
              </a:cxn>
              <a:cxn ang="0">
                <a:pos x="connsiteX1" y="connsiteY1"/>
              </a:cxn>
              <a:cxn ang="0">
                <a:pos x="connsiteX2" y="connsiteY2"/>
              </a:cxn>
            </a:cxnLst>
            <a:rect l="l" t="t" r="r" b="b"/>
            <a:pathLst>
              <a:path w="6797616" h="5692825">
                <a:moveTo>
                  <a:pt x="0" y="5684808"/>
                </a:moveTo>
                <a:cubicBezTo>
                  <a:pt x="2310442" y="5740160"/>
                  <a:pt x="5216105" y="5528093"/>
                  <a:pt x="6038490" y="4442604"/>
                </a:cubicBezTo>
                <a:cubicBezTo>
                  <a:pt x="6860875" y="3357115"/>
                  <a:pt x="6791865" y="1206261"/>
                  <a:pt x="6797616" y="0"/>
                </a:cubicBezTo>
              </a:path>
            </a:pathLst>
          </a:custGeom>
          <a:noFill/>
          <a:ln w="38100">
            <a:solidFill>
              <a:schemeClr val="bg1">
                <a:lumMod val="85000"/>
              </a:schemeClr>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4" name="Shape 104"/>
          <p:cNvGraphicFramePr/>
          <p:nvPr>
            <p:extLst>
              <p:ext uri="{D42A27DB-BD31-4B8C-83A1-F6EECF244321}">
                <p14:modId xmlns:p14="http://schemas.microsoft.com/office/powerpoint/2010/main" val="2141445921"/>
              </p:ext>
            </p:extLst>
          </p:nvPr>
        </p:nvGraphicFramePr>
        <p:xfrm>
          <a:off x="691840" y="1488243"/>
          <a:ext cx="8906375" cy="5728870"/>
        </p:xfrm>
        <a:graphic>
          <a:graphicData uri="http://schemas.openxmlformats.org/drawingml/2006/table">
            <a:tbl>
              <a:tblPr>
                <a:noFill/>
                <a:tableStyleId>{840E23CD-9EA9-4AEF-8C6B-EDA270C28ED2}</a:tableStyleId>
              </a:tblPr>
              <a:tblGrid>
                <a:gridCol w="1947843">
                  <a:extLst>
                    <a:ext uri="{9D8B030D-6E8A-4147-A177-3AD203B41FA5}">
                      <a16:colId xmlns:a16="http://schemas.microsoft.com/office/drawing/2014/main" val="20000"/>
                    </a:ext>
                  </a:extLst>
                </a:gridCol>
                <a:gridCol w="1739633">
                  <a:extLst>
                    <a:ext uri="{9D8B030D-6E8A-4147-A177-3AD203B41FA5}">
                      <a16:colId xmlns:a16="http://schemas.microsoft.com/office/drawing/2014/main" val="20001"/>
                    </a:ext>
                  </a:extLst>
                </a:gridCol>
                <a:gridCol w="1739633">
                  <a:extLst>
                    <a:ext uri="{9D8B030D-6E8A-4147-A177-3AD203B41FA5}">
                      <a16:colId xmlns:a16="http://schemas.microsoft.com/office/drawing/2014/main" val="20002"/>
                    </a:ext>
                  </a:extLst>
                </a:gridCol>
                <a:gridCol w="1739633">
                  <a:extLst>
                    <a:ext uri="{9D8B030D-6E8A-4147-A177-3AD203B41FA5}">
                      <a16:colId xmlns:a16="http://schemas.microsoft.com/office/drawing/2014/main" val="20003"/>
                    </a:ext>
                  </a:extLst>
                </a:gridCol>
                <a:gridCol w="1739633">
                  <a:extLst>
                    <a:ext uri="{9D8B030D-6E8A-4147-A177-3AD203B41FA5}">
                      <a16:colId xmlns:a16="http://schemas.microsoft.com/office/drawing/2014/main" val="20004"/>
                    </a:ext>
                  </a:extLst>
                </a:gridCol>
              </a:tblGrid>
              <a:tr h="348352">
                <a:tc>
                  <a:txBody>
                    <a:bodyPr/>
                    <a:lstStyle/>
                    <a:p>
                      <a:pPr marL="0" lvl="0" indent="0" algn="r">
                        <a:spcBef>
                          <a:spcPts val="0"/>
                        </a:spcBef>
                        <a:spcAft>
                          <a:spcPts val="0"/>
                        </a:spcAft>
                        <a:buNone/>
                      </a:pPr>
                      <a:r>
                        <a:rPr lang="en-US" sz="1100" b="1" dirty="0">
                          <a:solidFill>
                            <a:srgbClr val="6D266E"/>
                          </a:solidFill>
                          <a:latin typeface="Open Sans"/>
                          <a:cs typeface="Open Sans"/>
                        </a:rPr>
                        <a:t>Desired business growth</a:t>
                      </a:r>
                      <a:endParaRPr sz="1100" b="1" dirty="0">
                        <a:solidFill>
                          <a:srgbClr val="6D266E"/>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tc>
                  <a:txBody>
                    <a:bodyPr/>
                    <a:lstStyle/>
                    <a:p>
                      <a:pPr marL="0" lvl="0" indent="0" algn="ctr">
                        <a:spcBef>
                          <a:spcPts val="0"/>
                        </a:spcBef>
                        <a:spcAft>
                          <a:spcPts val="0"/>
                        </a:spcAft>
                        <a:buNone/>
                      </a:pPr>
                      <a:r>
                        <a:rPr lang="en-US" sz="1100" b="1" dirty="0">
                          <a:solidFill>
                            <a:srgbClr val="6D266E"/>
                          </a:solidFill>
                          <a:latin typeface="Open Sans"/>
                          <a:cs typeface="Open Sans"/>
                        </a:rPr>
                        <a:t>2x </a:t>
                      </a:r>
                      <a:endParaRPr sz="1100" b="1" dirty="0">
                        <a:solidFill>
                          <a:srgbClr val="6D266E"/>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tc>
                  <a:txBody>
                    <a:bodyPr/>
                    <a:lstStyle/>
                    <a:p>
                      <a:pPr marL="0" lvl="0" indent="0" algn="ctr">
                        <a:spcBef>
                          <a:spcPts val="0"/>
                        </a:spcBef>
                        <a:spcAft>
                          <a:spcPts val="0"/>
                        </a:spcAft>
                        <a:buNone/>
                      </a:pPr>
                      <a:r>
                        <a:rPr lang="en-US" sz="1100" b="1">
                          <a:solidFill>
                            <a:srgbClr val="6D266E"/>
                          </a:solidFill>
                          <a:latin typeface="Open Sans"/>
                          <a:cs typeface="Open Sans"/>
                        </a:rPr>
                        <a:t>3x</a:t>
                      </a:r>
                      <a:endParaRPr sz="1100" b="1">
                        <a:solidFill>
                          <a:srgbClr val="6D266E"/>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tc>
                  <a:txBody>
                    <a:bodyPr/>
                    <a:lstStyle/>
                    <a:p>
                      <a:pPr marL="0" lvl="0" indent="0" algn="ctr">
                        <a:spcBef>
                          <a:spcPts val="0"/>
                        </a:spcBef>
                        <a:spcAft>
                          <a:spcPts val="0"/>
                        </a:spcAft>
                        <a:buNone/>
                      </a:pPr>
                      <a:r>
                        <a:rPr lang="en-US" sz="1100" b="1">
                          <a:solidFill>
                            <a:srgbClr val="6D266E"/>
                          </a:solidFill>
                          <a:latin typeface="Open Sans"/>
                          <a:cs typeface="Open Sans"/>
                        </a:rPr>
                        <a:t>5x</a:t>
                      </a:r>
                      <a:endParaRPr sz="1100" b="1">
                        <a:solidFill>
                          <a:srgbClr val="6D266E"/>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tc>
                  <a:txBody>
                    <a:bodyPr/>
                    <a:lstStyle/>
                    <a:p>
                      <a:pPr marL="0" lvl="0" indent="0" algn="ctr">
                        <a:spcBef>
                          <a:spcPts val="0"/>
                        </a:spcBef>
                        <a:spcAft>
                          <a:spcPts val="0"/>
                        </a:spcAft>
                        <a:buNone/>
                      </a:pPr>
                      <a:r>
                        <a:rPr lang="en-US" sz="1100" b="1" dirty="0">
                          <a:solidFill>
                            <a:srgbClr val="6D266E"/>
                          </a:solidFill>
                          <a:latin typeface="Open Sans"/>
                          <a:cs typeface="Open Sans"/>
                        </a:rPr>
                        <a:t>10x</a:t>
                      </a:r>
                      <a:endParaRPr sz="1100" b="1" dirty="0">
                        <a:solidFill>
                          <a:srgbClr val="6D266E"/>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extLst>
                  <a:ext uri="{0D108BD9-81ED-4DB2-BD59-A6C34878D82A}">
                    <a16:rowId xmlns:a16="http://schemas.microsoft.com/office/drawing/2014/main" val="10000"/>
                  </a:ext>
                </a:extLst>
              </a:tr>
              <a:tr h="636147">
                <a:tc>
                  <a:txBody>
                    <a:bodyPr/>
                    <a:lstStyle/>
                    <a:p>
                      <a:pPr marL="0" lvl="0" indent="0" algn="r">
                        <a:spcBef>
                          <a:spcPts val="0"/>
                        </a:spcBef>
                        <a:spcAft>
                          <a:spcPts val="0"/>
                        </a:spcAft>
                        <a:buNone/>
                      </a:pPr>
                      <a:r>
                        <a:rPr lang="en-US" sz="1000" b="1" kern="1200" spc="-20" baseline="0" dirty="0">
                          <a:solidFill>
                            <a:schemeClr val="tx1">
                              <a:lumMod val="85000"/>
                              <a:lumOff val="15000"/>
                            </a:schemeClr>
                          </a:solidFill>
                          <a:latin typeface="Open Sans"/>
                          <a:cs typeface="Open Sans"/>
                        </a:rPr>
                        <a:t>Example Scope</a:t>
                      </a:r>
                      <a:br>
                        <a:rPr lang="en-US" sz="1000" b="1" kern="1200" spc="-20" baseline="0" dirty="0">
                          <a:solidFill>
                            <a:schemeClr val="tx1">
                              <a:lumMod val="85000"/>
                              <a:lumOff val="15000"/>
                            </a:schemeClr>
                          </a:solidFill>
                          <a:latin typeface="Open Sans"/>
                          <a:cs typeface="Open Sans"/>
                        </a:rPr>
                      </a:br>
                      <a:r>
                        <a:rPr lang="en-US" sz="1000" b="1" kern="1200" spc="-20" baseline="0" dirty="0">
                          <a:solidFill>
                            <a:schemeClr val="tx1">
                              <a:lumMod val="85000"/>
                              <a:lumOff val="15000"/>
                            </a:schemeClr>
                          </a:solidFill>
                          <a:latin typeface="Open Sans"/>
                          <a:cs typeface="Open Sans"/>
                        </a:rPr>
                        <a:t>of Staff-on-Demand </a:t>
                      </a:r>
                      <a:br>
                        <a:rPr lang="en-US" sz="1000" b="1" kern="1200" spc="-20" baseline="0" dirty="0">
                          <a:solidFill>
                            <a:schemeClr val="tx1">
                              <a:lumMod val="85000"/>
                              <a:lumOff val="15000"/>
                            </a:schemeClr>
                          </a:solidFill>
                          <a:latin typeface="Open Sans"/>
                          <a:cs typeface="Open Sans"/>
                        </a:rPr>
                      </a:br>
                      <a:r>
                        <a:rPr lang="en-US" sz="1000" b="1" kern="1200" spc="-20" baseline="0" dirty="0">
                          <a:solidFill>
                            <a:schemeClr val="tx1">
                              <a:lumMod val="85000"/>
                              <a:lumOff val="15000"/>
                            </a:schemeClr>
                          </a:solidFill>
                          <a:latin typeface="Open Sans"/>
                          <a:cs typeface="Open Sans"/>
                        </a:rPr>
                        <a:t>Initiative</a:t>
                      </a:r>
                      <a:endParaRPr sz="1000" b="1" kern="1200" spc="-20" baseline="0" dirty="0">
                        <a:solidFill>
                          <a:schemeClr val="tx1">
                            <a:lumMod val="85000"/>
                            <a:lumOff val="15000"/>
                          </a:schemeClr>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tc>
                  <a:txBody>
                    <a:bodyPr/>
                    <a:lstStyle/>
                    <a:p>
                      <a:pPr marL="0" lvl="0" indent="0" algn="ctr">
                        <a:spcBef>
                          <a:spcPts val="0"/>
                        </a:spcBef>
                        <a:spcAft>
                          <a:spcPts val="0"/>
                        </a:spcAft>
                        <a:buNone/>
                      </a:pPr>
                      <a:r>
                        <a:rPr lang="en-US" sz="900" b="1" kern="1200" spc="-20" baseline="0" dirty="0">
                          <a:solidFill>
                            <a:schemeClr val="tx1">
                              <a:lumMod val="85000"/>
                              <a:lumOff val="15000"/>
                            </a:schemeClr>
                          </a:solidFill>
                          <a:latin typeface="Open Sans"/>
                          <a:cs typeface="Open Sans"/>
                        </a:rPr>
                        <a:t>Outsourcing marketing, administrative and maintenance staff, etc.</a:t>
                      </a:r>
                      <a:endParaRPr sz="900" b="1" kern="1200" spc="-20" baseline="0" dirty="0">
                        <a:solidFill>
                          <a:schemeClr val="tx1">
                            <a:lumMod val="85000"/>
                            <a:lumOff val="15000"/>
                          </a:schemeClr>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tc>
                  <a:txBody>
                    <a:bodyPr/>
                    <a:lstStyle/>
                    <a:p>
                      <a:pPr marL="0" lvl="0" indent="0" algn="ctr" rtl="0">
                        <a:spcBef>
                          <a:spcPts val="0"/>
                        </a:spcBef>
                        <a:spcAft>
                          <a:spcPts val="0"/>
                        </a:spcAft>
                        <a:buNone/>
                      </a:pPr>
                      <a:r>
                        <a:rPr lang="en-US" sz="900" b="1" kern="1200" spc="-20" baseline="0" dirty="0">
                          <a:solidFill>
                            <a:schemeClr val="tx1">
                              <a:lumMod val="85000"/>
                              <a:lumOff val="15000"/>
                            </a:schemeClr>
                          </a:solidFill>
                          <a:latin typeface="Open Sans"/>
                          <a:cs typeface="Open Sans"/>
                        </a:rPr>
                        <a:t>External firm provides specialized staff, embedded in company</a:t>
                      </a:r>
                      <a:endParaRPr sz="900" b="1" kern="1200" spc="-20" baseline="0" dirty="0">
                        <a:solidFill>
                          <a:schemeClr val="tx1">
                            <a:lumMod val="85000"/>
                            <a:lumOff val="15000"/>
                          </a:schemeClr>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tc>
                  <a:txBody>
                    <a:bodyPr/>
                    <a:lstStyle/>
                    <a:p>
                      <a:pPr marL="0" lvl="0" indent="0" algn="ctr" rtl="0">
                        <a:spcBef>
                          <a:spcPts val="0"/>
                        </a:spcBef>
                        <a:spcAft>
                          <a:spcPts val="0"/>
                        </a:spcAft>
                        <a:buNone/>
                      </a:pPr>
                      <a:r>
                        <a:rPr lang="en-US" sz="900" b="1" kern="1200" spc="-20" baseline="0" dirty="0">
                          <a:solidFill>
                            <a:schemeClr val="tx1">
                              <a:lumMod val="85000"/>
                              <a:lumOff val="15000"/>
                            </a:schemeClr>
                          </a:solidFill>
                          <a:latin typeface="Open Sans"/>
                          <a:cs typeface="Open Sans"/>
                        </a:rPr>
                        <a:t>Company staff are a seamless mix of full-time employees &amp; </a:t>
                      </a:r>
                      <a:r>
                        <a:rPr lang="en-US" sz="900" b="1" kern="1200" spc="-20" baseline="0" dirty="0" err="1">
                          <a:solidFill>
                            <a:schemeClr val="tx1">
                              <a:lumMod val="85000"/>
                              <a:lumOff val="15000"/>
                            </a:schemeClr>
                          </a:solidFill>
                          <a:latin typeface="Open Sans"/>
                          <a:cs typeface="Open Sans"/>
                        </a:rPr>
                        <a:t>SoD</a:t>
                      </a:r>
                      <a:endParaRPr sz="900" b="1" kern="1200" spc="-20" baseline="0" dirty="0">
                        <a:solidFill>
                          <a:schemeClr val="tx1">
                            <a:lumMod val="85000"/>
                            <a:lumOff val="15000"/>
                          </a:schemeClr>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tc>
                  <a:txBody>
                    <a:bodyPr/>
                    <a:lstStyle/>
                    <a:p>
                      <a:pPr marL="0" lvl="0" indent="0" algn="ctr">
                        <a:spcBef>
                          <a:spcPts val="0"/>
                        </a:spcBef>
                        <a:spcAft>
                          <a:spcPts val="0"/>
                        </a:spcAft>
                        <a:buNone/>
                      </a:pPr>
                      <a:r>
                        <a:rPr lang="en-US" sz="900" b="1" kern="1200" spc="-20" baseline="0" dirty="0" err="1">
                          <a:solidFill>
                            <a:schemeClr val="tx1">
                              <a:lumMod val="85000"/>
                              <a:lumOff val="15000"/>
                            </a:schemeClr>
                          </a:solidFill>
                          <a:latin typeface="Open Sans"/>
                          <a:cs typeface="Open Sans"/>
                        </a:rPr>
                        <a:t>SoD</a:t>
                      </a:r>
                      <a:r>
                        <a:rPr lang="en-US" sz="900" b="1" kern="1200" spc="-20" baseline="0" dirty="0">
                          <a:solidFill>
                            <a:schemeClr val="tx1">
                              <a:lumMod val="85000"/>
                              <a:lumOff val="15000"/>
                            </a:schemeClr>
                          </a:solidFill>
                          <a:latin typeface="Open Sans"/>
                          <a:cs typeface="Open Sans"/>
                        </a:rPr>
                        <a:t> is core to creating and/or fulfilling demand for your offering at-scale</a:t>
                      </a:r>
                      <a:endParaRPr sz="900" b="1" kern="1200" spc="-20" baseline="0" dirty="0">
                        <a:solidFill>
                          <a:schemeClr val="tx1">
                            <a:lumMod val="85000"/>
                            <a:lumOff val="15000"/>
                          </a:schemeClr>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extLst>
                  <a:ext uri="{0D108BD9-81ED-4DB2-BD59-A6C34878D82A}">
                    <a16:rowId xmlns:a16="http://schemas.microsoft.com/office/drawing/2014/main" val="10001"/>
                  </a:ext>
                </a:extLst>
              </a:tr>
              <a:tr h="937202">
                <a:tc>
                  <a:txBody>
                    <a:bodyPr/>
                    <a:lstStyle/>
                    <a:p>
                      <a:pPr marL="0" lvl="0" indent="0" algn="r">
                        <a:spcBef>
                          <a:spcPts val="0"/>
                        </a:spcBef>
                        <a:spcAft>
                          <a:spcPts val="0"/>
                        </a:spcAft>
                        <a:buNone/>
                      </a:pPr>
                      <a:r>
                        <a:rPr lang="en-US" sz="1000" b="1" kern="1200" spc="-20" baseline="0" dirty="0">
                          <a:solidFill>
                            <a:schemeClr val="tx1">
                              <a:lumMod val="85000"/>
                              <a:lumOff val="15000"/>
                            </a:schemeClr>
                          </a:solidFill>
                          <a:latin typeface="Open Sans"/>
                          <a:cs typeface="Open Sans"/>
                        </a:rPr>
                        <a:t>Task or Service </a:t>
                      </a:r>
                      <a:r>
                        <a:rPr lang="en-US" sz="1000" kern="1200" spc="-20" baseline="0" dirty="0">
                          <a:solidFill>
                            <a:schemeClr val="tx1">
                              <a:lumMod val="85000"/>
                              <a:lumOff val="15000"/>
                            </a:schemeClr>
                          </a:solidFill>
                          <a:latin typeface="Open Sans"/>
                          <a:cs typeface="Open Sans"/>
                        </a:rPr>
                        <a:t>- to achieve the desired growth, what specific task or service could you outsource or </a:t>
                      </a:r>
                      <a:r>
                        <a:rPr lang="en-US" sz="1000" i="1" kern="1200" spc="-20" baseline="0" dirty="0">
                          <a:solidFill>
                            <a:schemeClr val="tx1">
                              <a:lumMod val="85000"/>
                              <a:lumOff val="15000"/>
                            </a:schemeClr>
                          </a:solidFill>
                          <a:latin typeface="Open Sans"/>
                          <a:cs typeface="Open Sans"/>
                        </a:rPr>
                        <a:t>crowdsource</a:t>
                      </a:r>
                      <a:r>
                        <a:rPr lang="en-US" sz="1000" kern="1200" spc="-20" baseline="0" dirty="0">
                          <a:solidFill>
                            <a:schemeClr val="tx1">
                              <a:lumMod val="85000"/>
                              <a:lumOff val="15000"/>
                            </a:schemeClr>
                          </a:solidFill>
                          <a:latin typeface="Open Sans"/>
                          <a:cs typeface="Open Sans"/>
                        </a:rPr>
                        <a:t>?</a:t>
                      </a:r>
                      <a:endParaRPr sz="1000" kern="1200" spc="-20" baseline="0" dirty="0">
                        <a:solidFill>
                          <a:schemeClr val="tx1">
                            <a:lumMod val="85000"/>
                            <a:lumOff val="15000"/>
                          </a:schemeClr>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tc>
                  <a:txBody>
                    <a:bodyPr/>
                    <a:lstStyle/>
                    <a:p>
                      <a:pPr marL="0" lvl="0" indent="0" algn="l">
                        <a:spcBef>
                          <a:spcPts val="0"/>
                        </a:spcBef>
                        <a:spcAft>
                          <a:spcPts val="0"/>
                        </a:spcAft>
                        <a:buNone/>
                      </a:pPr>
                      <a:endParaRPr sz="900" i="1" kern="1200" spc="-20" baseline="0" dirty="0">
                        <a:solidFill>
                          <a:schemeClr val="tx1">
                            <a:lumMod val="75000"/>
                            <a:lumOff val="25000"/>
                          </a:schemeClr>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tc>
                  <a:txBody>
                    <a:bodyPr/>
                    <a:lstStyle/>
                    <a:p>
                      <a:pPr marL="0" lvl="0" indent="0" algn="l">
                        <a:spcBef>
                          <a:spcPts val="0"/>
                        </a:spcBef>
                        <a:spcAft>
                          <a:spcPts val="0"/>
                        </a:spcAft>
                        <a:buNone/>
                      </a:pPr>
                      <a:endParaRPr sz="900" i="1" kern="1200" spc="-20" baseline="0" dirty="0">
                        <a:solidFill>
                          <a:schemeClr val="tx1">
                            <a:lumMod val="75000"/>
                            <a:lumOff val="25000"/>
                          </a:schemeClr>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tc>
                  <a:txBody>
                    <a:bodyPr/>
                    <a:lstStyle/>
                    <a:p>
                      <a:pPr marL="0" lvl="0" indent="0" algn="l">
                        <a:spcBef>
                          <a:spcPts val="0"/>
                        </a:spcBef>
                        <a:spcAft>
                          <a:spcPts val="0"/>
                        </a:spcAft>
                        <a:buNone/>
                      </a:pPr>
                      <a:endParaRPr sz="900" i="1" kern="1200" spc="-20" baseline="0" dirty="0">
                        <a:solidFill>
                          <a:schemeClr val="tx1">
                            <a:lumMod val="75000"/>
                            <a:lumOff val="25000"/>
                          </a:schemeClr>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tc>
                  <a:txBody>
                    <a:bodyPr/>
                    <a:lstStyle/>
                    <a:p>
                      <a:pPr marL="0" lvl="0" indent="0" algn="l">
                        <a:spcBef>
                          <a:spcPts val="0"/>
                        </a:spcBef>
                        <a:spcAft>
                          <a:spcPts val="0"/>
                        </a:spcAft>
                        <a:buNone/>
                      </a:pPr>
                      <a:endParaRPr sz="900" i="1" kern="1200" spc="-20" baseline="0" dirty="0">
                        <a:solidFill>
                          <a:schemeClr val="tx1">
                            <a:lumMod val="75000"/>
                            <a:lumOff val="25000"/>
                          </a:schemeClr>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extLst>
                  <a:ext uri="{0D108BD9-81ED-4DB2-BD59-A6C34878D82A}">
                    <a16:rowId xmlns:a16="http://schemas.microsoft.com/office/drawing/2014/main" val="10002"/>
                  </a:ext>
                </a:extLst>
              </a:tr>
              <a:tr h="636567">
                <a:tc>
                  <a:txBody>
                    <a:bodyPr/>
                    <a:lstStyle/>
                    <a:p>
                      <a:pPr marL="0" lvl="0" indent="0" algn="r">
                        <a:spcBef>
                          <a:spcPts val="0"/>
                        </a:spcBef>
                        <a:spcAft>
                          <a:spcPts val="0"/>
                        </a:spcAft>
                        <a:buNone/>
                      </a:pPr>
                      <a:r>
                        <a:rPr lang="en-US" sz="1000" b="1" kern="1200" spc="-20" baseline="0" dirty="0">
                          <a:solidFill>
                            <a:schemeClr val="tx1">
                              <a:lumMod val="85000"/>
                              <a:lumOff val="15000"/>
                            </a:schemeClr>
                          </a:solidFill>
                          <a:latin typeface="Open Sans"/>
                          <a:cs typeface="Open Sans"/>
                        </a:rPr>
                        <a:t>Talent Pools</a:t>
                      </a:r>
                      <a:r>
                        <a:rPr lang="en-US" sz="1000" kern="1200" spc="-20" baseline="0" dirty="0">
                          <a:solidFill>
                            <a:schemeClr val="tx1">
                              <a:lumMod val="85000"/>
                              <a:lumOff val="15000"/>
                            </a:schemeClr>
                          </a:solidFill>
                          <a:latin typeface="Open Sans"/>
                          <a:cs typeface="Open Sans"/>
                        </a:rPr>
                        <a:t> - What sources of talent are available?</a:t>
                      </a:r>
                      <a:endParaRPr sz="1000" kern="1200" spc="-20" baseline="0" dirty="0">
                        <a:solidFill>
                          <a:schemeClr val="tx1">
                            <a:lumMod val="85000"/>
                            <a:lumOff val="15000"/>
                          </a:schemeClr>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tc>
                  <a:txBody>
                    <a:bodyPr/>
                    <a:lstStyle/>
                    <a:p>
                      <a:pPr marL="0" lvl="0" indent="0" algn="l">
                        <a:spcBef>
                          <a:spcPts val="0"/>
                        </a:spcBef>
                        <a:spcAft>
                          <a:spcPts val="0"/>
                        </a:spcAft>
                        <a:buNone/>
                      </a:pPr>
                      <a:endParaRPr sz="900" i="1" kern="1200" spc="-20" baseline="0" dirty="0">
                        <a:solidFill>
                          <a:schemeClr val="tx1">
                            <a:lumMod val="75000"/>
                            <a:lumOff val="25000"/>
                          </a:schemeClr>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tc>
                  <a:txBody>
                    <a:bodyPr/>
                    <a:lstStyle/>
                    <a:p>
                      <a:pPr marL="0" lvl="0" indent="0" algn="l">
                        <a:spcBef>
                          <a:spcPts val="0"/>
                        </a:spcBef>
                        <a:spcAft>
                          <a:spcPts val="0"/>
                        </a:spcAft>
                        <a:buClr>
                          <a:schemeClr val="dk1"/>
                        </a:buClr>
                        <a:buSzPts val="1100"/>
                        <a:buFont typeface="Arial"/>
                        <a:buNone/>
                      </a:pPr>
                      <a:endParaRPr sz="900" i="1" kern="1200" spc="-20" baseline="0" dirty="0">
                        <a:solidFill>
                          <a:schemeClr val="tx1">
                            <a:lumMod val="75000"/>
                            <a:lumOff val="25000"/>
                          </a:schemeClr>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tc>
                  <a:txBody>
                    <a:bodyPr/>
                    <a:lstStyle/>
                    <a:p>
                      <a:pPr marL="0" lvl="0" indent="0" algn="l">
                        <a:spcBef>
                          <a:spcPts val="0"/>
                        </a:spcBef>
                        <a:spcAft>
                          <a:spcPts val="0"/>
                        </a:spcAft>
                        <a:buNone/>
                      </a:pPr>
                      <a:endParaRPr sz="900" i="1" kern="1200" spc="-20" baseline="0" dirty="0">
                        <a:solidFill>
                          <a:schemeClr val="tx1">
                            <a:lumMod val="75000"/>
                            <a:lumOff val="25000"/>
                          </a:schemeClr>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tc>
                  <a:txBody>
                    <a:bodyPr/>
                    <a:lstStyle/>
                    <a:p>
                      <a:pPr marL="0" lvl="0" indent="0" algn="l">
                        <a:spcBef>
                          <a:spcPts val="0"/>
                        </a:spcBef>
                        <a:spcAft>
                          <a:spcPts val="0"/>
                        </a:spcAft>
                        <a:buNone/>
                      </a:pPr>
                      <a:endParaRPr sz="900" i="1" kern="1200" spc="-20" baseline="0">
                        <a:solidFill>
                          <a:schemeClr val="tx1">
                            <a:lumMod val="75000"/>
                            <a:lumOff val="25000"/>
                          </a:schemeClr>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extLst>
                  <a:ext uri="{0D108BD9-81ED-4DB2-BD59-A6C34878D82A}">
                    <a16:rowId xmlns:a16="http://schemas.microsoft.com/office/drawing/2014/main" val="10003"/>
                  </a:ext>
                </a:extLst>
              </a:tr>
              <a:tr h="1125547">
                <a:tc>
                  <a:txBody>
                    <a:bodyPr/>
                    <a:lstStyle/>
                    <a:p>
                      <a:pPr marL="0" lvl="0" indent="0" algn="r">
                        <a:spcBef>
                          <a:spcPts val="0"/>
                        </a:spcBef>
                        <a:spcAft>
                          <a:spcPts val="0"/>
                        </a:spcAft>
                        <a:buNone/>
                      </a:pPr>
                      <a:r>
                        <a:rPr lang="en-US" sz="1000" b="1" kern="1200" spc="-20" baseline="0" dirty="0">
                          <a:solidFill>
                            <a:schemeClr val="tx1">
                              <a:lumMod val="85000"/>
                              <a:lumOff val="15000"/>
                            </a:schemeClr>
                          </a:solidFill>
                          <a:latin typeface="Open Sans"/>
                          <a:cs typeface="Open Sans"/>
                        </a:rPr>
                        <a:t>Value Proposition</a:t>
                      </a:r>
                      <a:r>
                        <a:rPr lang="en-US" sz="1000" kern="1200" spc="-20" baseline="0" dirty="0">
                          <a:solidFill>
                            <a:schemeClr val="tx1">
                              <a:lumMod val="85000"/>
                              <a:lumOff val="15000"/>
                            </a:schemeClr>
                          </a:solidFill>
                          <a:latin typeface="Open Sans"/>
                          <a:cs typeface="Open Sans"/>
                        </a:rPr>
                        <a:t> - how will you attract and retain the best talent? (Autonomy and flexibility? Challenging work? Community? Compensation?) </a:t>
                      </a:r>
                      <a:endParaRPr sz="1000" kern="1200" spc="-20" baseline="0" dirty="0">
                        <a:solidFill>
                          <a:schemeClr val="tx1">
                            <a:lumMod val="85000"/>
                            <a:lumOff val="15000"/>
                          </a:schemeClr>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tc>
                  <a:txBody>
                    <a:bodyPr/>
                    <a:lstStyle/>
                    <a:p>
                      <a:pPr marL="0" lvl="0" indent="0" algn="l">
                        <a:spcBef>
                          <a:spcPts val="0"/>
                        </a:spcBef>
                        <a:spcAft>
                          <a:spcPts val="0"/>
                        </a:spcAft>
                        <a:buNone/>
                      </a:pPr>
                      <a:endParaRPr sz="900" i="1" kern="1200" spc="-20" baseline="0" dirty="0">
                        <a:solidFill>
                          <a:schemeClr val="tx1">
                            <a:lumMod val="75000"/>
                            <a:lumOff val="25000"/>
                          </a:schemeClr>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900" i="1" kern="1200" spc="-20" baseline="0" dirty="0">
                        <a:solidFill>
                          <a:schemeClr val="tx1">
                            <a:lumMod val="75000"/>
                            <a:lumOff val="25000"/>
                          </a:schemeClr>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tc>
                  <a:txBody>
                    <a:bodyPr/>
                    <a:lstStyle/>
                    <a:p>
                      <a:pPr marL="0" lvl="0" indent="0" algn="l">
                        <a:spcBef>
                          <a:spcPts val="0"/>
                        </a:spcBef>
                        <a:spcAft>
                          <a:spcPts val="0"/>
                        </a:spcAft>
                        <a:buNone/>
                      </a:pPr>
                      <a:endParaRPr sz="900" i="1" kern="1200" spc="-20" baseline="0" dirty="0">
                        <a:solidFill>
                          <a:schemeClr val="tx1">
                            <a:lumMod val="75000"/>
                            <a:lumOff val="25000"/>
                          </a:schemeClr>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tc>
                  <a:txBody>
                    <a:bodyPr/>
                    <a:lstStyle/>
                    <a:p>
                      <a:pPr marL="0" lvl="0" indent="0" algn="l" rtl="0">
                        <a:spcBef>
                          <a:spcPts val="0"/>
                        </a:spcBef>
                        <a:spcAft>
                          <a:spcPts val="0"/>
                        </a:spcAft>
                        <a:buNone/>
                      </a:pPr>
                      <a:endParaRPr sz="900" i="1" kern="1200" spc="-20" baseline="0" dirty="0">
                        <a:solidFill>
                          <a:schemeClr val="tx1">
                            <a:lumMod val="75000"/>
                            <a:lumOff val="25000"/>
                          </a:schemeClr>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extLst>
                  <a:ext uri="{0D108BD9-81ED-4DB2-BD59-A6C34878D82A}">
                    <a16:rowId xmlns:a16="http://schemas.microsoft.com/office/drawing/2014/main" val="10004"/>
                  </a:ext>
                </a:extLst>
              </a:tr>
              <a:tr h="807785">
                <a:tc>
                  <a:txBody>
                    <a:bodyPr/>
                    <a:lstStyle/>
                    <a:p>
                      <a:pPr marL="0" lvl="0" indent="0" algn="r" rtl="0">
                        <a:spcBef>
                          <a:spcPts val="0"/>
                        </a:spcBef>
                        <a:spcAft>
                          <a:spcPts val="0"/>
                        </a:spcAft>
                        <a:buNone/>
                      </a:pPr>
                      <a:r>
                        <a:rPr lang="en-US" sz="1000" b="1" kern="1200" spc="-20" baseline="0" dirty="0">
                          <a:solidFill>
                            <a:schemeClr val="tx1">
                              <a:lumMod val="85000"/>
                              <a:lumOff val="15000"/>
                            </a:schemeClr>
                          </a:solidFill>
                          <a:latin typeface="Open Sans"/>
                          <a:cs typeface="Open Sans"/>
                        </a:rPr>
                        <a:t>Metrics</a:t>
                      </a:r>
                      <a:r>
                        <a:rPr lang="en-US" sz="1000" kern="1200" spc="-20" baseline="0" dirty="0">
                          <a:solidFill>
                            <a:schemeClr val="tx1">
                              <a:lumMod val="85000"/>
                              <a:lumOff val="15000"/>
                            </a:schemeClr>
                          </a:solidFill>
                          <a:latin typeface="Open Sans"/>
                          <a:cs typeface="Open Sans"/>
                        </a:rPr>
                        <a:t> - How will you know your </a:t>
                      </a:r>
                      <a:r>
                        <a:rPr lang="en-US" sz="1000" kern="1200" spc="-20" baseline="0" dirty="0" err="1">
                          <a:solidFill>
                            <a:schemeClr val="tx1">
                              <a:lumMod val="85000"/>
                              <a:lumOff val="15000"/>
                            </a:schemeClr>
                          </a:solidFill>
                          <a:latin typeface="Open Sans"/>
                          <a:cs typeface="Open Sans"/>
                        </a:rPr>
                        <a:t>SoD</a:t>
                      </a:r>
                      <a:r>
                        <a:rPr lang="en-US" sz="1000" kern="1200" spc="-20" baseline="0" dirty="0">
                          <a:solidFill>
                            <a:schemeClr val="tx1">
                              <a:lumMod val="85000"/>
                              <a:lumOff val="15000"/>
                            </a:schemeClr>
                          </a:solidFill>
                          <a:latin typeface="Open Sans"/>
                          <a:cs typeface="Open Sans"/>
                        </a:rPr>
                        <a:t> strategy is successful </a:t>
                      </a:r>
                      <a:r>
                        <a:rPr lang="en-US" sz="1000" i="1" kern="1200" spc="-20" baseline="0" dirty="0">
                          <a:solidFill>
                            <a:schemeClr val="tx1">
                              <a:lumMod val="85000"/>
                              <a:lumOff val="15000"/>
                            </a:schemeClr>
                          </a:solidFill>
                          <a:latin typeface="Open Sans"/>
                          <a:cs typeface="Open Sans"/>
                        </a:rPr>
                        <a:t>and achieving healthy, sustainable growth</a:t>
                      </a:r>
                      <a:r>
                        <a:rPr lang="en-US" sz="1000" kern="1200" spc="-20" baseline="0" dirty="0">
                          <a:solidFill>
                            <a:schemeClr val="tx1">
                              <a:lumMod val="85000"/>
                              <a:lumOff val="15000"/>
                            </a:schemeClr>
                          </a:solidFill>
                          <a:latin typeface="Open Sans"/>
                          <a:cs typeface="Open Sans"/>
                        </a:rPr>
                        <a:t>?</a:t>
                      </a:r>
                      <a:endParaRPr sz="1000" kern="1200" spc="-20" baseline="0" dirty="0">
                        <a:solidFill>
                          <a:schemeClr val="tx1">
                            <a:lumMod val="85000"/>
                            <a:lumOff val="15000"/>
                          </a:schemeClr>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tc>
                  <a:txBody>
                    <a:bodyPr/>
                    <a:lstStyle/>
                    <a:p>
                      <a:pPr marL="0" lvl="0" indent="0" algn="l" rtl="0">
                        <a:spcBef>
                          <a:spcPts val="0"/>
                        </a:spcBef>
                        <a:spcAft>
                          <a:spcPts val="0"/>
                        </a:spcAft>
                        <a:buNone/>
                      </a:pPr>
                      <a:endParaRPr sz="900" i="1" kern="1200" spc="-20" baseline="0" dirty="0">
                        <a:solidFill>
                          <a:schemeClr val="tx1">
                            <a:lumMod val="75000"/>
                            <a:lumOff val="25000"/>
                          </a:schemeClr>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tc>
                  <a:txBody>
                    <a:bodyPr/>
                    <a:lstStyle/>
                    <a:p>
                      <a:pPr marL="0" lvl="0" indent="0" algn="l" rtl="0">
                        <a:spcBef>
                          <a:spcPts val="0"/>
                        </a:spcBef>
                        <a:spcAft>
                          <a:spcPts val="0"/>
                        </a:spcAft>
                        <a:buNone/>
                      </a:pPr>
                      <a:endParaRPr sz="900" i="1" kern="1200" spc="-20" baseline="0" dirty="0">
                        <a:solidFill>
                          <a:schemeClr val="tx1">
                            <a:lumMod val="75000"/>
                            <a:lumOff val="25000"/>
                          </a:schemeClr>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tc>
                  <a:txBody>
                    <a:bodyPr/>
                    <a:lstStyle/>
                    <a:p>
                      <a:pPr marL="0" lvl="0" indent="0" algn="l" rtl="0">
                        <a:spcBef>
                          <a:spcPts val="0"/>
                        </a:spcBef>
                        <a:spcAft>
                          <a:spcPts val="0"/>
                        </a:spcAft>
                        <a:buNone/>
                      </a:pPr>
                      <a:endParaRPr sz="900" i="1" kern="1200" spc="-20" baseline="0" dirty="0">
                        <a:solidFill>
                          <a:schemeClr val="tx1">
                            <a:lumMod val="75000"/>
                            <a:lumOff val="25000"/>
                          </a:schemeClr>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tc>
                  <a:txBody>
                    <a:bodyPr/>
                    <a:lstStyle/>
                    <a:p>
                      <a:pPr marL="0" lvl="0" indent="0" algn="l" rtl="0">
                        <a:spcBef>
                          <a:spcPts val="0"/>
                        </a:spcBef>
                        <a:spcAft>
                          <a:spcPts val="0"/>
                        </a:spcAft>
                        <a:buNone/>
                      </a:pPr>
                      <a:endParaRPr sz="900" i="1" kern="1200" spc="-20" baseline="0" dirty="0">
                        <a:solidFill>
                          <a:schemeClr val="tx1">
                            <a:lumMod val="75000"/>
                            <a:lumOff val="25000"/>
                          </a:schemeClr>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extLst>
                  <a:ext uri="{0D108BD9-81ED-4DB2-BD59-A6C34878D82A}">
                    <a16:rowId xmlns:a16="http://schemas.microsoft.com/office/drawing/2014/main" val="10005"/>
                  </a:ext>
                </a:extLst>
              </a:tr>
              <a:tr h="1231229">
                <a:tc>
                  <a:txBody>
                    <a:bodyPr/>
                    <a:lstStyle/>
                    <a:p>
                      <a:pPr marL="0" lvl="0" indent="0" algn="r" rtl="0">
                        <a:spcBef>
                          <a:spcPts val="0"/>
                        </a:spcBef>
                        <a:spcAft>
                          <a:spcPts val="0"/>
                        </a:spcAft>
                        <a:buNone/>
                      </a:pPr>
                      <a:r>
                        <a:rPr lang="en-US" sz="1000" b="1" kern="1200" spc="-20" baseline="0" dirty="0">
                          <a:solidFill>
                            <a:schemeClr val="tx1">
                              <a:lumMod val="85000"/>
                              <a:lumOff val="15000"/>
                            </a:schemeClr>
                          </a:solidFill>
                          <a:latin typeface="Open Sans"/>
                          <a:cs typeface="Open Sans"/>
                          <a:hlinkClick r:id="rId3"/>
                        </a:rPr>
                        <a:t>ExO Attributes</a:t>
                      </a:r>
                      <a:r>
                        <a:rPr lang="en-US" sz="1000" kern="1200" spc="-20" baseline="0" dirty="0">
                          <a:solidFill>
                            <a:schemeClr val="tx1">
                              <a:lumMod val="85000"/>
                              <a:lumOff val="15000"/>
                            </a:schemeClr>
                          </a:solidFill>
                          <a:latin typeface="Open Sans"/>
                          <a:cs typeface="Open Sans"/>
                        </a:rPr>
                        <a:t> - How will this initiative (2x, 3x, 5x or 10x) your business? What other attributes might you combine to multiply impact?</a:t>
                      </a:r>
                      <a:endParaRPr sz="1000" kern="1200" spc="-20" baseline="0" dirty="0">
                        <a:solidFill>
                          <a:schemeClr val="tx1">
                            <a:lumMod val="85000"/>
                            <a:lumOff val="15000"/>
                          </a:schemeClr>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tc>
                  <a:txBody>
                    <a:bodyPr/>
                    <a:lstStyle/>
                    <a:p>
                      <a:pPr marL="0" lvl="0" indent="0" algn="l" rtl="0">
                        <a:spcBef>
                          <a:spcPts val="0"/>
                        </a:spcBef>
                        <a:spcAft>
                          <a:spcPts val="0"/>
                        </a:spcAft>
                        <a:buNone/>
                      </a:pPr>
                      <a:endParaRPr sz="900" i="1" kern="1200" spc="-20" baseline="0" dirty="0">
                        <a:solidFill>
                          <a:schemeClr val="tx1">
                            <a:lumMod val="75000"/>
                            <a:lumOff val="25000"/>
                          </a:schemeClr>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tc>
                  <a:txBody>
                    <a:bodyPr/>
                    <a:lstStyle/>
                    <a:p>
                      <a:pPr marL="0" lvl="0" indent="0" algn="l" rtl="0">
                        <a:spcBef>
                          <a:spcPts val="0"/>
                        </a:spcBef>
                        <a:spcAft>
                          <a:spcPts val="0"/>
                        </a:spcAft>
                        <a:buNone/>
                      </a:pPr>
                      <a:endParaRPr sz="900" i="1" kern="1200" spc="-20" baseline="0" dirty="0">
                        <a:solidFill>
                          <a:schemeClr val="tx1">
                            <a:lumMod val="75000"/>
                            <a:lumOff val="25000"/>
                          </a:schemeClr>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tc>
                  <a:txBody>
                    <a:bodyPr/>
                    <a:lstStyle/>
                    <a:p>
                      <a:pPr marL="0" lvl="0" indent="0" algn="l" rtl="0">
                        <a:spcBef>
                          <a:spcPts val="0"/>
                        </a:spcBef>
                        <a:spcAft>
                          <a:spcPts val="0"/>
                        </a:spcAft>
                        <a:buNone/>
                      </a:pPr>
                      <a:endParaRPr sz="900" i="1" kern="1200" spc="-20" baseline="0" dirty="0">
                        <a:solidFill>
                          <a:schemeClr val="tx1">
                            <a:lumMod val="75000"/>
                            <a:lumOff val="25000"/>
                          </a:schemeClr>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tc>
                  <a:txBody>
                    <a:bodyPr/>
                    <a:lstStyle/>
                    <a:p>
                      <a:pPr marL="0" lvl="0" indent="0" algn="l" rtl="0">
                        <a:spcBef>
                          <a:spcPts val="0"/>
                        </a:spcBef>
                        <a:spcAft>
                          <a:spcPts val="0"/>
                        </a:spcAft>
                        <a:buNone/>
                      </a:pPr>
                      <a:endParaRPr sz="900" i="1" kern="1200" spc="-20" baseline="0" dirty="0">
                        <a:solidFill>
                          <a:schemeClr val="tx1">
                            <a:lumMod val="75000"/>
                            <a:lumOff val="25000"/>
                          </a:schemeClr>
                        </a:solidFill>
                        <a:latin typeface="Open Sans"/>
                        <a:cs typeface="Open Sans"/>
                      </a:endParaRPr>
                    </a:p>
                  </a:txBody>
                  <a:tcPr marL="91425" marR="91425" marT="91425" marB="91425" anchor="ctr">
                    <a:lnL w="9525" cap="flat" cmpd="sng">
                      <a:solidFill>
                        <a:srgbClr val="6D266E"/>
                      </a:solidFill>
                      <a:prstDash val="solid"/>
                      <a:round/>
                      <a:headEnd type="none" w="sm" len="sm"/>
                      <a:tailEnd type="none" w="sm" len="sm"/>
                    </a:lnL>
                    <a:lnR w="9525" cap="flat" cmpd="sng">
                      <a:solidFill>
                        <a:srgbClr val="6D266E"/>
                      </a:solidFill>
                      <a:prstDash val="solid"/>
                      <a:round/>
                      <a:headEnd type="none" w="sm" len="sm"/>
                      <a:tailEnd type="none" w="sm" len="sm"/>
                    </a:lnR>
                    <a:lnT w="9525" cap="flat" cmpd="sng">
                      <a:solidFill>
                        <a:srgbClr val="6D266E"/>
                      </a:solidFill>
                      <a:prstDash val="solid"/>
                      <a:round/>
                      <a:headEnd type="none" w="sm" len="sm"/>
                      <a:tailEnd type="none" w="sm" len="sm"/>
                    </a:lnT>
                    <a:lnB w="9525" cap="flat" cmpd="sng">
                      <a:solidFill>
                        <a:srgbClr val="6D266E"/>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103" name="Shape 103"/>
          <p:cNvSpPr txBox="1"/>
          <p:nvPr/>
        </p:nvSpPr>
        <p:spPr>
          <a:xfrm>
            <a:off x="685800" y="532375"/>
            <a:ext cx="5706374" cy="2154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b="1" dirty="0">
                <a:solidFill>
                  <a:srgbClr val="6D266E"/>
                </a:solidFill>
                <a:latin typeface="Open Sans"/>
                <a:ea typeface="Open Sans"/>
                <a:cs typeface="Open Sans"/>
                <a:sym typeface="Open Sans"/>
              </a:rPr>
              <a:t>Staff-on-Demand – Exponential Multiplier Worksheet</a:t>
            </a:r>
            <a:endParaRPr dirty="0">
              <a:solidFill>
                <a:srgbClr val="6D266E"/>
              </a:solidFill>
            </a:endParaRPr>
          </a:p>
        </p:txBody>
      </p:sp>
      <p:sp>
        <p:nvSpPr>
          <p:cNvPr id="105" name="Shape 105"/>
          <p:cNvSpPr txBox="1"/>
          <p:nvPr/>
        </p:nvSpPr>
        <p:spPr>
          <a:xfrm>
            <a:off x="1428708" y="7387091"/>
            <a:ext cx="8168100" cy="258600"/>
          </a:xfrm>
          <a:prstGeom prst="rect">
            <a:avLst/>
          </a:prstGeom>
          <a:noFill/>
          <a:ln>
            <a:noFill/>
          </a:ln>
        </p:spPr>
        <p:txBody>
          <a:bodyPr spcFirstLastPara="1" wrap="square" lIns="0" tIns="0" rIns="0" bIns="0" anchor="t" anchorCtr="0">
            <a:noAutofit/>
          </a:bodyPr>
          <a:lstStyle/>
          <a:p>
            <a:pPr marL="0" marR="0" lvl="0" indent="0" algn="l" rtl="0">
              <a:lnSpc>
                <a:spcPct val="114285"/>
              </a:lnSpc>
              <a:spcBef>
                <a:spcPts val="0"/>
              </a:spcBef>
              <a:spcAft>
                <a:spcPts val="0"/>
              </a:spcAft>
              <a:buNone/>
            </a:pPr>
            <a:r>
              <a:rPr lang="en-US" sz="700" b="0" i="0" u="none" strike="noStrike" cap="none" dirty="0">
                <a:solidFill>
                  <a:srgbClr val="58595B"/>
                </a:solidFill>
                <a:latin typeface="Open Sans"/>
                <a:ea typeface="Open Sans"/>
                <a:cs typeface="Open Sans"/>
                <a:sym typeface="Open Sans"/>
              </a:rPr>
              <a:t>Work licensed under Creative Commons Attribution-</a:t>
            </a:r>
            <a:r>
              <a:rPr lang="en-US" sz="700" b="0" i="0" u="none" strike="noStrike" cap="none" dirty="0" err="1">
                <a:solidFill>
                  <a:srgbClr val="58595B"/>
                </a:solidFill>
                <a:latin typeface="Open Sans"/>
                <a:ea typeface="Open Sans"/>
                <a:cs typeface="Open Sans"/>
                <a:sym typeface="Open Sans"/>
              </a:rPr>
              <a:t>NoDerivatives</a:t>
            </a:r>
            <a:r>
              <a:rPr lang="en-US" sz="700" b="0" i="0" u="none" strike="noStrike" cap="none" dirty="0">
                <a:solidFill>
                  <a:srgbClr val="58595B"/>
                </a:solidFill>
                <a:latin typeface="Open Sans"/>
                <a:ea typeface="Open Sans"/>
                <a:cs typeface="Open Sans"/>
                <a:sym typeface="Open Sans"/>
              </a:rPr>
              <a:t> 4.0 International License. By Growth Institute Inc. For a copy of this license, http://</a:t>
            </a:r>
            <a:r>
              <a:rPr lang="en-US" sz="700" b="0" i="0" u="none" strike="noStrike" cap="none" dirty="0" err="1">
                <a:solidFill>
                  <a:srgbClr val="58595B"/>
                </a:solidFill>
                <a:latin typeface="Open Sans"/>
                <a:ea typeface="Open Sans"/>
                <a:cs typeface="Open Sans"/>
                <a:sym typeface="Open Sans"/>
              </a:rPr>
              <a:t>creativecommons.org</a:t>
            </a:r>
            <a:r>
              <a:rPr lang="en-US" sz="700" b="0" i="0" u="none" strike="noStrike" cap="none" dirty="0">
                <a:solidFill>
                  <a:srgbClr val="58595B"/>
                </a:solidFill>
                <a:latin typeface="Open Sans"/>
                <a:ea typeface="Open Sans"/>
                <a:cs typeface="Open Sans"/>
                <a:sym typeface="Open Sans"/>
              </a:rPr>
              <a:t>/licenses/by-</a:t>
            </a:r>
            <a:r>
              <a:rPr lang="en-US" sz="700" b="0" i="0" u="none" strike="noStrike" cap="none" dirty="0" err="1">
                <a:solidFill>
                  <a:srgbClr val="58595B"/>
                </a:solidFill>
                <a:latin typeface="Open Sans"/>
                <a:ea typeface="Open Sans"/>
                <a:cs typeface="Open Sans"/>
                <a:sym typeface="Open Sans"/>
              </a:rPr>
              <a:t>nd</a:t>
            </a:r>
            <a:r>
              <a:rPr lang="en-US" sz="700" b="0" i="0" u="none" strike="noStrike" cap="none" dirty="0">
                <a:solidFill>
                  <a:srgbClr val="58595B"/>
                </a:solidFill>
                <a:latin typeface="Open Sans"/>
                <a:ea typeface="Open Sans"/>
                <a:cs typeface="Open Sans"/>
                <a:sym typeface="Open Sans"/>
              </a:rPr>
              <a:t>/4.0/ </a:t>
            </a:r>
            <a:br>
              <a:rPr lang="en-US" sz="700" b="0" i="0" u="none" strike="noStrike" cap="none" dirty="0">
                <a:solidFill>
                  <a:srgbClr val="58595B"/>
                </a:solidFill>
                <a:latin typeface="Open Sans"/>
                <a:ea typeface="Open Sans"/>
                <a:cs typeface="Open Sans"/>
                <a:sym typeface="Open Sans"/>
              </a:rPr>
            </a:br>
            <a:r>
              <a:rPr lang="en-US" sz="700" b="0" i="0" u="none" strike="noStrike" cap="none" dirty="0">
                <a:solidFill>
                  <a:srgbClr val="58595B"/>
                </a:solidFill>
                <a:latin typeface="Open Sans"/>
                <a:ea typeface="Open Sans"/>
                <a:cs typeface="Open Sans"/>
                <a:sym typeface="Open Sans"/>
              </a:rPr>
              <a:t>Rev 1.1 2018-05-30  </a:t>
            </a:r>
            <a:r>
              <a:rPr lang="en-US" sz="700" b="1" i="0" u="none" strike="noStrike" cap="none" dirty="0">
                <a:solidFill>
                  <a:srgbClr val="6D266E"/>
                </a:solidFill>
                <a:latin typeface="Open Sans"/>
                <a:ea typeface="Open Sans"/>
                <a:cs typeface="Open Sans"/>
                <a:sym typeface="Open Sans"/>
              </a:rPr>
              <a:t>TO LEARN HOW TO USE THIS TOOL, VISIT </a:t>
            </a:r>
            <a:r>
              <a:rPr lang="en-US" sz="700" b="1" i="0" u="none" strike="noStrike" cap="none" dirty="0" err="1">
                <a:solidFill>
                  <a:srgbClr val="6D266E"/>
                </a:solidFill>
                <a:latin typeface="Open Sans"/>
                <a:ea typeface="Open Sans"/>
                <a:cs typeface="Open Sans"/>
                <a:sym typeface="Open Sans"/>
              </a:rPr>
              <a:t>www.growthinstitute.com</a:t>
            </a:r>
            <a:r>
              <a:rPr lang="en-US" sz="700" b="1" i="0" u="none" strike="noStrike" cap="none" dirty="0">
                <a:solidFill>
                  <a:srgbClr val="6D266E"/>
                </a:solidFill>
                <a:latin typeface="Open Sans"/>
                <a:ea typeface="Open Sans"/>
                <a:cs typeface="Open Sans"/>
                <a:sym typeface="Open Sans"/>
              </a:rPr>
              <a:t>/</a:t>
            </a:r>
            <a:r>
              <a:rPr lang="en-US" sz="700" b="1" i="0" u="none" strike="noStrike" cap="none" dirty="0" err="1">
                <a:solidFill>
                  <a:srgbClr val="6D266E"/>
                </a:solidFill>
                <a:latin typeface="Open Sans"/>
                <a:ea typeface="Open Sans"/>
                <a:cs typeface="Open Sans"/>
                <a:sym typeface="Open Sans"/>
              </a:rPr>
              <a:t>exo</a:t>
            </a:r>
            <a:r>
              <a:rPr lang="en-US" sz="700" b="1" i="0" u="none" strike="noStrike" cap="none" dirty="0">
                <a:solidFill>
                  <a:srgbClr val="6D266E"/>
                </a:solidFill>
                <a:latin typeface="Open Sans"/>
                <a:ea typeface="Open Sans"/>
                <a:cs typeface="Open Sans"/>
                <a:sym typeface="Open Sans"/>
              </a:rPr>
              <a:t> </a:t>
            </a:r>
            <a:endParaRPr sz="1400" b="1" i="0" u="none" strike="noStrike" cap="none" dirty="0">
              <a:solidFill>
                <a:srgbClr val="6D266E"/>
              </a:solidFill>
              <a:sym typeface="Arial"/>
            </a:endParaRPr>
          </a:p>
        </p:txBody>
      </p:sp>
      <p:sp>
        <p:nvSpPr>
          <p:cNvPr id="107" name="Shape 107"/>
          <p:cNvSpPr txBox="1"/>
          <p:nvPr/>
        </p:nvSpPr>
        <p:spPr>
          <a:xfrm>
            <a:off x="685800" y="1215815"/>
            <a:ext cx="8902800" cy="263707"/>
          </a:xfrm>
          <a:prstGeom prst="rect">
            <a:avLst/>
          </a:prstGeom>
          <a:noFill/>
          <a:ln>
            <a:noFill/>
          </a:ln>
        </p:spPr>
        <p:txBody>
          <a:bodyPr spcFirstLastPara="1" wrap="square" lIns="0" tIns="0" rIns="0" bIns="0" anchor="t" anchorCtr="0">
            <a:noAutofit/>
          </a:bodyPr>
          <a:lstStyle/>
          <a:p>
            <a:pPr lvl="0">
              <a:buClr>
                <a:schemeClr val="dk1"/>
              </a:buClr>
              <a:buSzPts val="1100"/>
            </a:pPr>
            <a:r>
              <a:rPr lang="en-US" sz="1200" b="1" dirty="0">
                <a:solidFill>
                  <a:srgbClr val="6D266E"/>
                </a:solidFill>
                <a:latin typeface="Open Sans"/>
                <a:ea typeface="Open Sans"/>
                <a:cs typeface="Open Sans"/>
                <a:sym typeface="Open Sans"/>
              </a:rPr>
              <a:t>Company Name: _________________________________  Your MTP: _________________________________________________________________________</a:t>
            </a:r>
            <a:endParaRPr sz="1200" dirty="0">
              <a:solidFill>
                <a:srgbClr val="6D266E"/>
              </a:solidFill>
              <a:latin typeface="Open Sans"/>
              <a:ea typeface="Open Sans"/>
              <a:cs typeface="Open Sans"/>
              <a:sym typeface="Open Sans"/>
            </a:endParaRPr>
          </a:p>
          <a:p>
            <a:pPr marL="0" lvl="0" indent="0">
              <a:spcBef>
                <a:spcPts val="600"/>
              </a:spcBef>
              <a:spcAft>
                <a:spcPts val="0"/>
              </a:spcAft>
              <a:buNone/>
            </a:pPr>
            <a:endParaRPr sz="1200" dirty="0">
              <a:solidFill>
                <a:srgbClr val="6D266E"/>
              </a:solidFill>
            </a:endParaRPr>
          </a:p>
        </p:txBody>
      </p:sp>
      <p:sp>
        <p:nvSpPr>
          <p:cNvPr id="2" name="TextBox 1">
            <a:extLst>
              <a:ext uri="{FF2B5EF4-FFF2-40B4-BE49-F238E27FC236}">
                <a16:creationId xmlns:a16="http://schemas.microsoft.com/office/drawing/2014/main" id="{FD801CD3-7F73-9E45-92FD-FC65CD115334}"/>
              </a:ext>
            </a:extLst>
          </p:cNvPr>
          <p:cNvSpPr txBox="1"/>
          <p:nvPr/>
        </p:nvSpPr>
        <p:spPr>
          <a:xfrm>
            <a:off x="599536" y="844144"/>
            <a:ext cx="8902800" cy="369332"/>
          </a:xfrm>
          <a:prstGeom prst="rect">
            <a:avLst/>
          </a:prstGeom>
          <a:noFill/>
        </p:spPr>
        <p:txBody>
          <a:bodyPr wrap="square" rtlCol="0">
            <a:spAutoFit/>
          </a:bodyPr>
          <a:lstStyle/>
          <a:p>
            <a:r>
              <a:rPr lang="en-US" sz="900" b="1" kern="1200" spc="-20" dirty="0">
                <a:solidFill>
                  <a:srgbClr val="58595B"/>
                </a:solidFill>
                <a:latin typeface="Open Sans"/>
                <a:cs typeface="Open Sans"/>
              </a:rPr>
              <a:t>Instructions </a:t>
            </a:r>
            <a:r>
              <a:rPr lang="en-US" sz="900" kern="1200" spc="-20" dirty="0">
                <a:solidFill>
                  <a:srgbClr val="58595B"/>
                </a:solidFill>
                <a:latin typeface="Open Sans"/>
                <a:cs typeface="Open Sans"/>
              </a:rPr>
              <a:t>–Select desired business growth multiplier (2x, 3x, 5x or 10x). Read Example Scope of Staff-on-Demand Initiative</a:t>
            </a:r>
            <a:br>
              <a:rPr lang="en-US" sz="900" kern="1200" spc="-20" dirty="0">
                <a:solidFill>
                  <a:srgbClr val="58595B"/>
                </a:solidFill>
                <a:latin typeface="Open Sans"/>
                <a:cs typeface="Open Sans"/>
              </a:rPr>
            </a:br>
            <a:r>
              <a:rPr lang="en-US" sz="900" kern="1200" spc="-20" dirty="0">
                <a:solidFill>
                  <a:srgbClr val="58595B"/>
                </a:solidFill>
                <a:latin typeface="Open Sans"/>
                <a:cs typeface="Open Sans"/>
              </a:rPr>
              <a:t>Working </a:t>
            </a:r>
            <a:r>
              <a:rPr lang="en-US" sz="900" i="1" kern="1200" spc="-20" dirty="0">
                <a:solidFill>
                  <a:srgbClr val="58595B"/>
                </a:solidFill>
                <a:latin typeface="Open Sans"/>
                <a:cs typeface="Open Sans"/>
              </a:rPr>
              <a:t>down</a:t>
            </a:r>
            <a:r>
              <a:rPr lang="en-US" sz="900" kern="1200" spc="-20" dirty="0">
                <a:solidFill>
                  <a:srgbClr val="58595B"/>
                </a:solidFill>
                <a:latin typeface="Open Sans"/>
                <a:cs typeface="Open Sans"/>
              </a:rPr>
              <a:t> the column, answer questions. We suggest you complete at least two of the columns (2x, 3x, 5x or 10x).</a:t>
            </a:r>
          </a:p>
        </p:txBody>
      </p:sp>
      <p:sp>
        <p:nvSpPr>
          <p:cNvPr id="106" name="Shape 106"/>
          <p:cNvSpPr/>
          <p:nvPr/>
        </p:nvSpPr>
        <p:spPr>
          <a:xfrm>
            <a:off x="8873100" y="926900"/>
            <a:ext cx="270300" cy="1641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60940610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2575</TotalTime>
  <Words>2629</Words>
  <Application>Microsoft Macintosh PowerPoint</Application>
  <PresentationFormat>Custom</PresentationFormat>
  <Paragraphs>194</Paragraphs>
  <Slides>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Courier New</vt:lpstr>
      <vt:lpstr>Open Sans</vt:lpstr>
      <vt:lpstr>Calibri</vt:lpstr>
      <vt:lpstr>Office Theme</vt:lpstr>
      <vt:lpstr>PowerPoint Presentation</vt:lpstr>
      <vt:lpstr>PowerPoint Presentation</vt:lpstr>
      <vt:lpstr>PowerPoint Presentation</vt:lpstr>
    </vt:vector>
  </TitlesOfParts>
  <Manager/>
  <Company>growthinstitute.com</Company>
  <LinksUpToDate>false</LinksUpToDate>
  <SharedDoc>false</SharedDoc>
  <HyperlinkBase/>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GGI ExO Tools - Staff-on-Demand</dc:title>
  <dc:subject/>
  <dc:creator>Gary Ralston</dc:creator>
  <cp:keywords/>
  <dc:description>Gazelles Growth Institute - ExO Tools Staff-on-Demand form
Form created/curated for Gazelles Growth Institute (growthinstitute.com) by Ann and Gary Ralston (ralstonconsulting.com)
Thanks to our contributors: 
Andrea Argomedo-Halliday
Ann Ralston
Emilie Sydney-Smith
Gary Ralston
Kai Netthoefel
Kent Langley
Kevin Allen
Péter Kristóf
Ralf Bamert
License:
Work licensed under Creative Commons Attribution-NoDerivatives 4.0 International License. By Growth Institute Inc. For a copy of this license, http://creativecommons.org/licenses/by-nd/4.0/ Rev 1.0 2018-05-29  
Repositories:
	•	GITHUB - https://github.com/exofoundation/ExO-Tool-Kit/releases</dc:description>
  <cp:lastModifiedBy>Gary Ralston</cp:lastModifiedBy>
  <cp:revision>41</cp:revision>
  <cp:lastPrinted>2018-05-30T20:09:59Z</cp:lastPrinted>
  <dcterms:modified xsi:type="dcterms:W3CDTF">2018-05-31T14:25:12Z</dcterms:modified>
  <cp:category/>
</cp:coreProperties>
</file>