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77" r:id="rId4"/>
    <p:sldId id="270" r:id="rId5"/>
    <p:sldId id="280" r:id="rId6"/>
    <p:sldId id="281" r:id="rId7"/>
    <p:sldId id="259" r:id="rId8"/>
    <p:sldId id="279" r:id="rId9"/>
    <p:sldId id="266" r:id="rId10"/>
    <p:sldId id="267" r:id="rId11"/>
    <p:sldId id="271" r:id="rId12"/>
    <p:sldId id="282" r:id="rId13"/>
    <p:sldId id="278" r:id="rId14"/>
    <p:sldId id="272" r:id="rId15"/>
    <p:sldId id="273" r:id="rId16"/>
    <p:sldId id="274" r:id="rId17"/>
    <p:sldId id="275" r:id="rId18"/>
    <p:sldId id="276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7C394-B06A-4470-93EF-9F031B074DC5}" type="datetimeFigureOut">
              <a:rPr lang="en-ZA" smtClean="0"/>
              <a:t>2021/08/30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DF34B-5942-4E8D-AE7F-36A2B8088F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318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F79B-7B62-4E33-85E9-26DF34B080B5}" type="datetimeFigureOut">
              <a:rPr lang="en-ZA" smtClean="0"/>
              <a:t>2021/08/30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2604-D823-485F-874D-FBC464BF2E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284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F79B-7B62-4E33-85E9-26DF34B080B5}" type="datetimeFigureOut">
              <a:rPr lang="en-ZA" smtClean="0"/>
              <a:t>2021/08/30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2604-D823-485F-874D-FBC464BF2E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591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F79B-7B62-4E33-85E9-26DF34B080B5}" type="datetimeFigureOut">
              <a:rPr lang="en-ZA" smtClean="0"/>
              <a:t>2021/08/30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2604-D823-485F-874D-FBC464BF2E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7056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Users\jverwoerdt\Desktop\power point\cover page - Including results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9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59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Users\jverwoerdt\Desktop\power point\POWER POINT TEMPLATES - FOR APPROVAL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509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Users\jverwoerdt\Desktop\Comms Designs\Grey matter\layou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20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F79B-7B62-4E33-85E9-26DF34B080B5}" type="datetimeFigureOut">
              <a:rPr lang="en-ZA" smtClean="0"/>
              <a:t>2021/08/30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2604-D823-485F-874D-FBC464BF2E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637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F79B-7B62-4E33-85E9-26DF34B080B5}" type="datetimeFigureOut">
              <a:rPr lang="en-ZA" smtClean="0"/>
              <a:t>2021/08/30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2604-D823-485F-874D-FBC464BF2E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046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F79B-7B62-4E33-85E9-26DF34B080B5}" type="datetimeFigureOut">
              <a:rPr lang="en-ZA" smtClean="0"/>
              <a:t>2021/08/30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2604-D823-485F-874D-FBC464BF2E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6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F79B-7B62-4E33-85E9-26DF34B080B5}" type="datetimeFigureOut">
              <a:rPr lang="en-ZA" smtClean="0"/>
              <a:t>2021/08/30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2604-D823-485F-874D-FBC464BF2E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816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F79B-7B62-4E33-85E9-26DF34B080B5}" type="datetimeFigureOut">
              <a:rPr lang="en-ZA" smtClean="0"/>
              <a:t>2021/08/30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2604-D823-485F-874D-FBC464BF2E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8389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F79B-7B62-4E33-85E9-26DF34B080B5}" type="datetimeFigureOut">
              <a:rPr lang="en-ZA" smtClean="0"/>
              <a:t>2021/08/30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2604-D823-485F-874D-FBC464BF2E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31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F79B-7B62-4E33-85E9-26DF34B080B5}" type="datetimeFigureOut">
              <a:rPr lang="en-ZA" smtClean="0"/>
              <a:t>2021/08/30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2604-D823-485F-874D-FBC464BF2E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808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F79B-7B62-4E33-85E9-26DF34B080B5}" type="datetimeFigureOut">
              <a:rPr lang="en-ZA" smtClean="0"/>
              <a:t>2021/08/30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2604-D823-485F-874D-FBC464BF2E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796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9F79B-7B62-4E33-85E9-26DF34B080B5}" type="datetimeFigureOut">
              <a:rPr lang="en-ZA" smtClean="0"/>
              <a:t>2021/08/30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2604-D823-485F-874D-FBC464BF2E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41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features/gitlab-ci-cd" TargetMode="External"/><Relationship Id="rId2" Type="http://schemas.openxmlformats.org/officeDocument/2006/relationships/hyperlink" Target="https://asciinema.org/a/368473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hyperlink" Target="https://www.docker/a/36847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2"/>
          <p:cNvSpPr txBox="1">
            <a:spLocks/>
          </p:cNvSpPr>
          <p:nvPr/>
        </p:nvSpPr>
        <p:spPr bwMode="auto">
          <a:xfrm>
            <a:off x="2956276" y="2382930"/>
            <a:ext cx="4186646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ZA" altLang="en-US" sz="2000" b="1" dirty="0">
                <a:solidFill>
                  <a:schemeClr val="accent2"/>
                </a:solidFill>
                <a:latin typeface="+mj-lt"/>
              </a:rPr>
              <a:t>Continuous Integration/Deployment</a:t>
            </a:r>
            <a:br>
              <a:rPr lang="en-ZA" altLang="en-US" sz="2000" b="1" dirty="0">
                <a:solidFill>
                  <a:schemeClr val="accent2"/>
                </a:solidFill>
                <a:latin typeface="+mj-lt"/>
              </a:rPr>
            </a:br>
            <a:r>
              <a:rPr lang="en-ZA" altLang="en-US" sz="2000" b="1" dirty="0">
                <a:solidFill>
                  <a:schemeClr val="accent2"/>
                </a:solidFill>
                <a:latin typeface="+mj-lt"/>
              </a:rPr>
              <a:t>	    with Gitlab CLI</a:t>
            </a:r>
          </a:p>
        </p:txBody>
      </p:sp>
      <p:sp>
        <p:nvSpPr>
          <p:cNvPr id="9219" name="Subtitle 2"/>
          <p:cNvSpPr txBox="1">
            <a:spLocks/>
          </p:cNvSpPr>
          <p:nvPr/>
        </p:nvSpPr>
        <p:spPr bwMode="auto">
          <a:xfrm>
            <a:off x="4138153" y="3389302"/>
            <a:ext cx="1822891" cy="95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ZA" altLang="en-US" sz="2000" dirty="0">
                <a:solidFill>
                  <a:schemeClr val="accent2"/>
                </a:solidFill>
                <a:latin typeface="+mj-lt"/>
              </a:rPr>
              <a:t>August 2021</a:t>
            </a:r>
            <a:endParaRPr lang="en-ZA" altLang="en-US" sz="2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D57C64-9730-4040-B20E-B08323669DD7}"/>
              </a:ext>
            </a:extLst>
          </p:cNvPr>
          <p:cNvSpPr/>
          <p:nvPr/>
        </p:nvSpPr>
        <p:spPr>
          <a:xfrm>
            <a:off x="0" y="4983812"/>
            <a:ext cx="45229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altLang="en-US" b="1" dirty="0">
                <a:solidFill>
                  <a:schemeClr val="accent2"/>
                </a:solidFill>
                <a:latin typeface="+mj-lt"/>
              </a:rPr>
              <a:t>Phumudzo V Neluheni: Collections Optimisation</a:t>
            </a:r>
            <a:br>
              <a:rPr lang="en-ZA" altLang="en-US" b="1" dirty="0">
                <a:solidFill>
                  <a:schemeClr val="accent2"/>
                </a:solidFill>
                <a:latin typeface="+mj-lt"/>
              </a:rPr>
            </a:br>
            <a:r>
              <a:rPr lang="en-ZA" altLang="en-US" b="1" dirty="0">
                <a:solidFill>
                  <a:schemeClr val="accent2"/>
                </a:solidFill>
                <a:latin typeface="+mj-lt"/>
              </a:rPr>
              <a:t>Bevan H Tucker: </a:t>
            </a:r>
            <a:r>
              <a:rPr lang="en-ZA" altLang="en-US" b="1">
                <a:solidFill>
                  <a:schemeClr val="accent2"/>
                </a:solidFill>
                <a:latin typeface="+mj-lt"/>
              </a:rPr>
              <a:t>Collections Optimisation</a:t>
            </a:r>
            <a:endParaRPr lang="en-ZA" altLang="en-US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FE6ED-398C-441B-9313-EBA65432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297" y="5918301"/>
            <a:ext cx="2846364" cy="694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5F07FC-08A6-4660-B9CF-22AD9130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3" y="148871"/>
            <a:ext cx="1543050" cy="8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8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481944" y="188686"/>
            <a:ext cx="66595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ZA" altLang="en-US" sz="2000" b="1" dirty="0">
                <a:solidFill>
                  <a:schemeClr val="bg1"/>
                </a:solidFill>
                <a:latin typeface="+mj-lt"/>
              </a:rPr>
              <a:t>Continuous Delivery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ZA" altLang="en-US" sz="2000" b="1" dirty="0">
                <a:solidFill>
                  <a:schemeClr val="bg1"/>
                </a:solidFill>
                <a:latin typeface="+mj-lt"/>
              </a:rPr>
              <a:t>Definition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22781F-A45A-405B-8198-60672ED27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70" y="1788431"/>
            <a:ext cx="9067459" cy="29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8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554514" y="116660"/>
            <a:ext cx="66595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+mj-lt"/>
              </a:rPr>
              <a:t>Continuous Delivery/ Deployment</a:t>
            </a:r>
            <a:br>
              <a:rPr lang="en-US" altLang="en-US" sz="2000" b="1" dirty="0">
                <a:solidFill>
                  <a:schemeClr val="bg1"/>
                </a:solidFill>
                <a:latin typeface="+mj-lt"/>
              </a:rPr>
            </a:br>
            <a:r>
              <a:rPr lang="en-US" altLang="en-US" sz="2000" b="1" dirty="0">
                <a:solidFill>
                  <a:schemeClr val="bg1"/>
                </a:solidFill>
                <a:latin typeface="+mj-lt"/>
              </a:rPr>
              <a:t>How and Why?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778EA0-A4F2-4BB1-8796-C3CC9AD93243}"/>
              </a:ext>
            </a:extLst>
          </p:cNvPr>
          <p:cNvSpPr/>
          <p:nvPr/>
        </p:nvSpPr>
        <p:spPr>
          <a:xfrm>
            <a:off x="338345" y="1474707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latin typeface="+mj-lt"/>
              </a:rPr>
              <a:t>How:</a:t>
            </a:r>
            <a:endParaRPr lang="en-US" altLang="en-US" sz="1600" dirty="0">
              <a:latin typeface="+mj-lt"/>
            </a:endParaRPr>
          </a:p>
          <a:p>
            <a:pPr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+mj-lt"/>
              </a:rPr>
              <a:t>Continuously integrating the processes done by the ream</a:t>
            </a:r>
          </a:p>
          <a:p>
            <a:pPr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+mj-lt"/>
              </a:rPr>
              <a:t>Run automated tests</a:t>
            </a:r>
          </a:p>
          <a:p>
            <a:pPr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+mj-lt"/>
              </a:rPr>
              <a:t>Push build to production-like environment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+mj-lt"/>
              </a:rPr>
              <a:t>	 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latin typeface="+mj-lt"/>
              </a:rPr>
              <a:t>Why:</a:t>
            </a:r>
          </a:p>
          <a:p>
            <a:pPr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+mj-lt"/>
              </a:rPr>
              <a:t>Decrease deployment risks</a:t>
            </a:r>
          </a:p>
          <a:p>
            <a:pPr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+mj-lt"/>
              </a:rPr>
              <a:t>Change the version in production more rapidly</a:t>
            </a:r>
          </a:p>
          <a:p>
            <a:pPr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+mj-lt"/>
              </a:rPr>
              <a:t>Deliver new features and get feedback more rapidly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en-US" sz="17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524B3A-444B-43F5-8BA2-8B8DB363D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296" y="950913"/>
            <a:ext cx="6307704" cy="495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1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554514" y="116660"/>
            <a:ext cx="66595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+mj-lt"/>
              </a:rPr>
              <a:t>Continuous Delivery/ Deployment</a:t>
            </a:r>
            <a:br>
              <a:rPr lang="en-US" altLang="en-US" sz="2000" b="1" dirty="0">
                <a:solidFill>
                  <a:schemeClr val="bg1"/>
                </a:solidFill>
                <a:latin typeface="+mj-lt"/>
              </a:rPr>
            </a:br>
            <a:r>
              <a:rPr lang="en-US" altLang="en-US" sz="20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1F455-4959-4284-91FE-D291516BE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82" y="990600"/>
            <a:ext cx="83534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4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554515" y="199556"/>
            <a:ext cx="6659563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ZA" alt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Gitlab CI</a:t>
            </a:r>
            <a:br>
              <a:rPr lang="en-ZA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ZA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What and why?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0E8924-F2D2-4A7D-985A-B2E80F78107A}"/>
              </a:ext>
            </a:extLst>
          </p:cNvPr>
          <p:cNvSpPr/>
          <p:nvPr/>
        </p:nvSpPr>
        <p:spPr>
          <a:xfrm>
            <a:off x="424070" y="1767006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ZA" altLang="en-US" sz="1600" b="1" dirty="0">
                <a:latin typeface="+mj-lt"/>
              </a:rPr>
              <a:t>What:</a:t>
            </a:r>
            <a:endParaRPr lang="en-ZA" altLang="en-US" sz="1600" dirty="0">
              <a:latin typeface="+mj-lt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Fully integrated with GitLab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Build script fully hosted in repo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Git hooks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Hosted (free) on premise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Actively maintained</a:t>
            </a:r>
          </a:p>
          <a:p>
            <a:pPr>
              <a:spcBef>
                <a:spcPct val="0"/>
              </a:spcBef>
              <a:defRPr/>
            </a:pPr>
            <a:r>
              <a:rPr lang="en-ZA" altLang="en-US" sz="1600" dirty="0">
                <a:latin typeface="+mj-lt"/>
              </a:rPr>
              <a:t>	 </a:t>
            </a:r>
          </a:p>
          <a:p>
            <a:pPr>
              <a:spcBef>
                <a:spcPct val="0"/>
              </a:spcBef>
              <a:defRPr/>
            </a:pPr>
            <a:r>
              <a:rPr lang="en-ZA" altLang="en-US" sz="1600" b="1" dirty="0">
                <a:latin typeface="+mj-lt"/>
              </a:rPr>
              <a:t>Why: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Code and scripts in the same repo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Easy to start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Scalable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Isolated test environment</a:t>
            </a:r>
          </a:p>
          <a:p>
            <a:pPr>
              <a:spcBef>
                <a:spcPct val="0"/>
              </a:spcBef>
              <a:defRPr/>
            </a:pPr>
            <a:endParaRPr lang="en-ZA" altLang="en-US" b="1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4319F9-648B-4C61-944B-478C1A5FC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805" y="947800"/>
            <a:ext cx="4048125" cy="156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192F26-0DB1-4793-BC09-182170916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674" y="2766531"/>
            <a:ext cx="6282792" cy="28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9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554515" y="199556"/>
            <a:ext cx="6659563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ZA" alt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Gitlab CI</a:t>
            </a:r>
            <a:br>
              <a:rPr lang="en-ZA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ZA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Pipelines and stages?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4319F9-648B-4C61-944B-478C1A5FC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805" y="947800"/>
            <a:ext cx="4048125" cy="1562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EF05E9-D0FD-4418-8AE1-23CE8E5EA73F}"/>
              </a:ext>
            </a:extLst>
          </p:cNvPr>
          <p:cNvSpPr txBox="1"/>
          <p:nvPr/>
        </p:nvSpPr>
        <p:spPr>
          <a:xfrm>
            <a:off x="112643" y="1550814"/>
            <a:ext cx="712304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altLang="en-US" sz="1600" dirty="0">
                <a:latin typeface="Arial" panose="020B0604020202020204" pitchFamily="34" charset="0"/>
              </a:rPr>
              <a:t>A pipeline is a group of jobs that get executed in stages(batches)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altLang="en-US" sz="1600" dirty="0">
                <a:latin typeface="Arial" panose="020B0604020202020204" pitchFamily="34" charset="0"/>
              </a:rPr>
              <a:t>All the jobs in a stage are executed in parallel, and if they all succeed, the pipeline moves on to the next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altLang="en-US" sz="1600" dirty="0">
                <a:latin typeface="Arial" panose="020B0604020202020204" pitchFamily="34" charset="0"/>
              </a:rPr>
              <a:t>If one of the jobs fails, the next stage is not executed</a:t>
            </a:r>
          </a:p>
          <a:p>
            <a:endParaRPr lang="en-ZA"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93B20-A020-4F34-9382-C4AE665F8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44" y="2868786"/>
            <a:ext cx="10218056" cy="2719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8D8199-D53C-4654-A497-B8DC6DFB2CE0}"/>
              </a:ext>
            </a:extLst>
          </p:cNvPr>
          <p:cNvSpPr txBox="1"/>
          <p:nvPr/>
        </p:nvSpPr>
        <p:spPr>
          <a:xfrm>
            <a:off x="3062514" y="5588000"/>
            <a:ext cx="71230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en-US" sz="1600" dirty="0">
                <a:latin typeface="Arial" panose="020B0604020202020204" pitchFamily="34" charset="0"/>
              </a:rPr>
              <a:t>Pipelines get defined in </a:t>
            </a:r>
            <a:r>
              <a:rPr lang="en-ZA" altLang="en-US" sz="1600" dirty="0" err="1">
                <a:latin typeface="Arial" panose="020B0604020202020204" pitchFamily="34" charset="0"/>
              </a:rPr>
              <a:t>gitlab</a:t>
            </a:r>
            <a:r>
              <a:rPr lang="en-ZA" altLang="en-US" sz="1600" dirty="0">
                <a:latin typeface="Arial" panose="020B0604020202020204" pitchFamily="34" charset="0"/>
              </a:rPr>
              <a:t>-ci </a:t>
            </a:r>
            <a:r>
              <a:rPr lang="en-ZA" altLang="en-US" sz="1600" dirty="0" err="1">
                <a:latin typeface="Arial" panose="020B0604020202020204" pitchFamily="34" charset="0"/>
              </a:rPr>
              <a:t>yaml</a:t>
            </a:r>
            <a:r>
              <a:rPr lang="en-ZA" altLang="en-US" sz="1600" dirty="0">
                <a:latin typeface="Arial" panose="020B0604020202020204" pitchFamily="34" charset="0"/>
              </a:rPr>
              <a:t> by specifying jobs in stages</a:t>
            </a:r>
          </a:p>
          <a:p>
            <a:endParaRPr lang="en-ZA" sz="900" dirty="0"/>
          </a:p>
        </p:txBody>
      </p:sp>
    </p:spTree>
    <p:extLst>
      <p:ext uri="{BB962C8B-B14F-4D97-AF65-F5344CB8AC3E}">
        <p14:creationId xmlns:p14="http://schemas.microsoft.com/office/powerpoint/2010/main" val="736651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554515" y="199556"/>
            <a:ext cx="6659563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ZA" alt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Gitlab CI</a:t>
            </a:r>
            <a:br>
              <a:rPr lang="en-ZA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ZA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UI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DEBF5-701E-40A9-9831-1C0D2773A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168"/>
            <a:ext cx="11887200" cy="50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3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554515" y="199556"/>
            <a:ext cx="6659563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ZA" alt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Gitlab CI</a:t>
            </a:r>
            <a:br>
              <a:rPr lang="en-ZA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ZA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Runners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3788536-C709-44D0-B19B-461CA49D0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51769"/>
            <a:ext cx="12192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10287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ZA" altLang="en-US" sz="1600" dirty="0">
                <a:latin typeface="+mj-lt"/>
              </a:rPr>
              <a:t>Gitlab is an application, that processes builds</a:t>
            </a:r>
          </a:p>
          <a:p>
            <a:pPr>
              <a:spcBef>
                <a:spcPct val="0"/>
              </a:spcBef>
              <a:defRPr/>
            </a:pPr>
            <a:r>
              <a:rPr lang="en-ZA" altLang="en-US" sz="1600" dirty="0">
                <a:latin typeface="+mj-lt"/>
              </a:rPr>
              <a:t>Receives commands from Gitlab CI</a:t>
            </a:r>
          </a:p>
          <a:p>
            <a:pPr>
              <a:spcBef>
                <a:spcPct val="0"/>
              </a:spcBef>
              <a:defRPr/>
            </a:pPr>
            <a:r>
              <a:rPr lang="en-ZA" altLang="en-US" sz="1600" dirty="0">
                <a:latin typeface="+mj-lt"/>
              </a:rPr>
              <a:t>It is possible to tag runners so jobs run on runners which can process them (</a:t>
            </a:r>
            <a:r>
              <a:rPr lang="en-ZA" altLang="en-US" sz="1600" dirty="0" err="1">
                <a:latin typeface="+mj-lt"/>
              </a:rPr>
              <a:t>eg</a:t>
            </a:r>
            <a:r>
              <a:rPr lang="en-ZA" altLang="en-US" sz="1600" dirty="0">
                <a:latin typeface="+mj-lt"/>
              </a:rPr>
              <a:t> different OS)</a:t>
            </a:r>
          </a:p>
          <a:p>
            <a:pPr>
              <a:spcBef>
                <a:spcPct val="0"/>
              </a:spcBef>
              <a:defRPr/>
            </a:pPr>
            <a:r>
              <a:rPr lang="en-ZA" altLang="en-US" sz="1600" dirty="0">
                <a:latin typeface="+mj-lt"/>
              </a:rPr>
              <a:t>Works with Linux and Windows</a:t>
            </a:r>
          </a:p>
          <a:p>
            <a:pPr>
              <a:spcBef>
                <a:spcPct val="0"/>
              </a:spcBef>
              <a:defRPr/>
            </a:pPr>
            <a:r>
              <a:rPr lang="en-ZA" altLang="en-US" sz="1600" dirty="0">
                <a:latin typeface="+mj-lt"/>
              </a:rPr>
              <a:t>Works as a docker container</a:t>
            </a:r>
          </a:p>
          <a:p>
            <a:pPr>
              <a:spcBef>
                <a:spcPct val="0"/>
              </a:spcBef>
              <a:defRPr/>
            </a:pPr>
            <a:r>
              <a:rPr lang="en-ZA" altLang="en-US" sz="1600" dirty="0">
                <a:latin typeface="+mj-lt"/>
              </a:rPr>
              <a:t>Shared or specific</a:t>
            </a:r>
          </a:p>
          <a:p>
            <a:pPr lvl="1">
              <a:spcBef>
                <a:spcPct val="0"/>
              </a:spcBef>
              <a:defRPr/>
            </a:pPr>
            <a:r>
              <a:rPr lang="en-ZA" altLang="en-US" sz="1600" dirty="0">
                <a:latin typeface="+mj-lt"/>
              </a:rPr>
              <a:t>Docker – In Docker container</a:t>
            </a:r>
          </a:p>
          <a:p>
            <a:pPr lvl="1">
              <a:spcBef>
                <a:spcPct val="0"/>
              </a:spcBef>
              <a:defRPr/>
            </a:pPr>
            <a:r>
              <a:rPr lang="en-ZA" altLang="en-US" sz="1600" dirty="0">
                <a:latin typeface="+mj-lt"/>
              </a:rPr>
              <a:t>Shell – locally</a:t>
            </a:r>
          </a:p>
          <a:p>
            <a:pPr lvl="1">
              <a:spcBef>
                <a:spcPct val="0"/>
              </a:spcBef>
              <a:defRPr/>
            </a:pPr>
            <a:r>
              <a:rPr lang="en-ZA" altLang="en-US" sz="1600" dirty="0">
                <a:latin typeface="+mj-lt"/>
              </a:rPr>
              <a:t>Docker SSH – In Docker container over SSH</a:t>
            </a:r>
          </a:p>
          <a:p>
            <a:pPr lvl="1">
              <a:spcBef>
                <a:spcPct val="0"/>
              </a:spcBef>
              <a:defRPr/>
            </a:pPr>
            <a:r>
              <a:rPr lang="en-ZA" altLang="en-US" sz="1600" dirty="0">
                <a:latin typeface="+mj-lt"/>
              </a:rPr>
              <a:t>SSH – remote using SSH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8A16C4-DF3F-4A7E-A851-7539701B7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46" y="4364693"/>
            <a:ext cx="8496300" cy="147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6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554515" y="199556"/>
            <a:ext cx="6659563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ZA" alt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Gitlab CI</a:t>
            </a:r>
            <a:br>
              <a:rPr lang="en-ZA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ZA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Pros and Cons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3788536-C709-44D0-B19B-461CA49D0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5898"/>
            <a:ext cx="121920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10287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ZA" altLang="en-US" sz="2000" b="1" dirty="0">
                <a:latin typeface="+mj-lt"/>
              </a:rPr>
              <a:t>Pros</a:t>
            </a:r>
          </a:p>
          <a:p>
            <a:pPr lvl="1">
              <a:spcBef>
                <a:spcPct val="0"/>
              </a:spcBef>
              <a:defRPr/>
            </a:pPr>
            <a:r>
              <a:rPr lang="en-ZA" altLang="en-US" sz="1600" dirty="0">
                <a:latin typeface="+mj-lt"/>
              </a:rPr>
              <a:t>Parallel Builds</a:t>
            </a:r>
          </a:p>
          <a:p>
            <a:pPr lvl="1">
              <a:spcBef>
                <a:spcPct val="0"/>
              </a:spcBef>
              <a:defRPr/>
            </a:pPr>
            <a:r>
              <a:rPr lang="en-ZA" altLang="en-US" sz="1600" dirty="0">
                <a:latin typeface="+mj-lt"/>
              </a:rPr>
              <a:t>Docker Integration</a:t>
            </a:r>
          </a:p>
          <a:p>
            <a:pPr lvl="1">
              <a:spcBef>
                <a:spcPct val="0"/>
              </a:spcBef>
              <a:defRPr/>
            </a:pPr>
            <a:r>
              <a:rPr lang="en-ZA" altLang="en-US" sz="1600" dirty="0">
                <a:latin typeface="+mj-lt"/>
              </a:rPr>
              <a:t>Fully Integrated in Gitlab</a:t>
            </a:r>
          </a:p>
          <a:p>
            <a:pPr lvl="1">
              <a:spcBef>
                <a:spcPct val="0"/>
              </a:spcBef>
              <a:defRPr/>
            </a:pPr>
            <a:r>
              <a:rPr lang="en-ZA" altLang="en-US" sz="1600" dirty="0">
                <a:latin typeface="+mj-lt"/>
              </a:rPr>
              <a:t>Configurability per branch already on jobs-level</a:t>
            </a:r>
          </a:p>
          <a:p>
            <a:pPr lvl="1">
              <a:spcBef>
                <a:spcPct val="0"/>
              </a:spcBef>
              <a:defRPr/>
            </a:pPr>
            <a:r>
              <a:rPr lang="en-ZA" altLang="en-US" sz="1600" dirty="0">
                <a:latin typeface="+mj-lt"/>
              </a:rPr>
              <a:t>Permission inheritance (Repository Manager)</a:t>
            </a:r>
          </a:p>
          <a:p>
            <a:pPr>
              <a:spcBef>
                <a:spcPct val="0"/>
              </a:spcBef>
              <a:defRPr/>
            </a:pPr>
            <a:r>
              <a:rPr lang="en-ZA" altLang="en-US" sz="2000" b="1" dirty="0">
                <a:latin typeface="+mj-lt"/>
              </a:rPr>
              <a:t>Cons</a:t>
            </a: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ZA" altLang="en-US" sz="1600" dirty="0">
                <a:solidFill>
                  <a:prstClr val="black"/>
                </a:solidFill>
                <a:latin typeface="Calibri Light" panose="020F0302020204030204"/>
              </a:rPr>
              <a:t>Integrated only in Gitlab</a:t>
            </a:r>
          </a:p>
          <a:p>
            <a:pPr>
              <a:spcBef>
                <a:spcPct val="0"/>
              </a:spcBef>
              <a:defRPr/>
            </a:pPr>
            <a:endParaRPr lang="en-ZA" altLang="en-US" sz="2000" u="sng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6A515-D775-48AD-89F8-58B89643C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926" y="3080969"/>
            <a:ext cx="3176147" cy="187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6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481944" y="188686"/>
            <a:ext cx="6659563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ZA" alt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Gitlab CI</a:t>
            </a:r>
            <a:br>
              <a:rPr lang="en-ZA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ZA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Other Features?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0E8924-F2D2-4A7D-985A-B2E80F78107A}"/>
              </a:ext>
            </a:extLst>
          </p:cNvPr>
          <p:cNvSpPr/>
          <p:nvPr/>
        </p:nvSpPr>
        <p:spPr>
          <a:xfrm>
            <a:off x="424070" y="2280864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ZA" altLang="en-US" dirty="0">
                <a:latin typeface="+mj-lt"/>
              </a:rPr>
              <a:t>Environments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ZA" altLang="en-US" dirty="0">
                <a:latin typeface="+mj-lt"/>
              </a:rPr>
              <a:t>Auto DevOps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ZA" altLang="en-US" dirty="0">
                <a:latin typeface="+mj-lt"/>
              </a:rPr>
              <a:t>Review Processes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ZA" altLang="en-US" dirty="0">
                <a:latin typeface="+mj-lt"/>
              </a:rPr>
              <a:t>Trigger Pipelines through the Gitlab API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ZA" altLang="en-US" dirty="0">
                <a:latin typeface="+mj-lt"/>
              </a:rPr>
              <a:t>Trigger Pipelines on a schedule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ZA" altLang="en-US" dirty="0">
                <a:latin typeface="+mj-lt"/>
              </a:rPr>
              <a:t>Deploy Boards – Check current health</a:t>
            </a:r>
          </a:p>
          <a:p>
            <a:pPr>
              <a:spcBef>
                <a:spcPct val="0"/>
              </a:spcBef>
              <a:defRPr/>
            </a:pPr>
            <a:r>
              <a:rPr lang="en-ZA" altLang="en-US" sz="1600" dirty="0"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F0C50-3907-4131-8401-26ADBCAAD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807" y="881062"/>
            <a:ext cx="3133725" cy="509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521443-CE1A-4252-AF47-61FE50EE163E}"/>
              </a:ext>
            </a:extLst>
          </p:cNvPr>
          <p:cNvSpPr txBox="1"/>
          <p:nvPr/>
        </p:nvSpPr>
        <p:spPr>
          <a:xfrm>
            <a:off x="3385401" y="5326109"/>
            <a:ext cx="3439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/>
              <a:t>BUT NOT TODAY !!!</a:t>
            </a:r>
          </a:p>
        </p:txBody>
      </p:sp>
    </p:spTree>
    <p:extLst>
      <p:ext uri="{BB962C8B-B14F-4D97-AF65-F5344CB8AC3E}">
        <p14:creationId xmlns:p14="http://schemas.microsoft.com/office/powerpoint/2010/main" val="3978284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D9ABBA-E789-4D90-9C47-761F2D6B2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076739"/>
            <a:ext cx="6819900" cy="47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4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"/>
          <p:cNvSpPr txBox="1">
            <a:spLocks noChangeArrowheads="1"/>
          </p:cNvSpPr>
          <p:nvPr/>
        </p:nvSpPr>
        <p:spPr bwMode="auto">
          <a:xfrm>
            <a:off x="1160829" y="3013501"/>
            <a:ext cx="101883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10287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  <a:defRPr/>
            </a:pPr>
            <a:r>
              <a:rPr lang="en-ZA" altLang="en-US" sz="2400" dirty="0">
                <a:latin typeface="+mj-lt"/>
              </a:rPr>
              <a:t>The aim is to improve efficiency by allowing seamless collaboration between process owners</a:t>
            </a: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5181601" y="266398"/>
            <a:ext cx="18287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ZA" altLang="en-US" sz="2000" b="1" dirty="0">
                <a:solidFill>
                  <a:schemeClr val="bg1"/>
                </a:solidFill>
                <a:latin typeface="+mj-lt"/>
              </a:rPr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2780712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554515" y="199556"/>
            <a:ext cx="66595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ZA" alt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Sources</a:t>
            </a:r>
            <a:endParaRPr lang="en-ZA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3788536-C709-44D0-B19B-461CA49D0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540" y="2429066"/>
            <a:ext cx="121920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10287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ZA" altLang="en-US" sz="1800" b="1" dirty="0">
                <a:latin typeface="+mj-lt"/>
                <a:hlinkClick r:id="rId2"/>
              </a:rPr>
              <a:t>https://asciinema.org/a/368473</a:t>
            </a:r>
            <a:endParaRPr lang="en-ZA" altLang="en-US" sz="1800" b="1" dirty="0">
              <a:latin typeface="+mj-lt"/>
            </a:endParaRPr>
          </a:p>
          <a:p>
            <a:pPr>
              <a:spcBef>
                <a:spcPct val="0"/>
              </a:spcBef>
              <a:defRPr/>
            </a:pPr>
            <a:r>
              <a:rPr lang="en-ZA" altLang="en-US" sz="1800" b="1" dirty="0">
                <a:latin typeface="+mj-lt"/>
                <a:hlinkClick r:id="rId3"/>
              </a:rPr>
              <a:t>https://about.gitlab.com/features/gitlab-ci-cd</a:t>
            </a:r>
            <a:endParaRPr lang="en-ZA" altLang="en-US" sz="1800" b="1" dirty="0">
              <a:latin typeface="+mj-lt"/>
            </a:endParaRPr>
          </a:p>
          <a:p>
            <a:pPr>
              <a:spcBef>
                <a:spcPct val="0"/>
              </a:spcBef>
              <a:defRPr/>
            </a:pPr>
            <a:r>
              <a:rPr lang="en-ZA" altLang="en-US" sz="1800" b="1" dirty="0">
                <a:latin typeface="+mj-lt"/>
                <a:hlinkClick r:id="rId4"/>
              </a:rPr>
              <a:t>https://www.docker.com</a:t>
            </a:r>
            <a:endParaRPr lang="en-ZA" altLang="en-US" sz="1800" b="1" dirty="0">
              <a:latin typeface="+mj-lt"/>
            </a:endParaRPr>
          </a:p>
          <a:p>
            <a:pPr>
              <a:spcBef>
                <a:spcPct val="0"/>
              </a:spcBef>
              <a:defRPr/>
            </a:pPr>
            <a:endParaRPr lang="en-ZA" alt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6A515-D775-48AD-89F8-58B89643C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26" y="3813381"/>
            <a:ext cx="3176147" cy="187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3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"/>
          <p:cNvSpPr txBox="1">
            <a:spLocks noChangeArrowheads="1"/>
          </p:cNvSpPr>
          <p:nvPr/>
        </p:nvSpPr>
        <p:spPr bwMode="auto">
          <a:xfrm>
            <a:off x="410817" y="1997839"/>
            <a:ext cx="1178118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10287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ZA" altLang="en-US" sz="1800" u="sng" dirty="0">
                <a:latin typeface="+mj-lt"/>
              </a:rPr>
              <a:t>Introduction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Continuous Integration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Continuous Delivery and Deployment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About Gitlab</a:t>
            </a:r>
            <a:endParaRPr lang="en-ZA" altLang="en-US" sz="1800" dirty="0">
              <a:latin typeface="+mj-lt"/>
            </a:endParaRP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ZA" altLang="en-US" sz="1800" u="sng" dirty="0">
                <a:latin typeface="+mj-lt"/>
              </a:rPr>
              <a:t>Gitlab CI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About Gitlab CI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Stages and Pipeline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UI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Runners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CI as Code	 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ZA" altLang="en-US" sz="1600" dirty="0">
                <a:latin typeface="+mj-lt"/>
              </a:rPr>
              <a:t>.</a:t>
            </a: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4976192" y="279650"/>
            <a:ext cx="18287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ZA" altLang="en-US" sz="2000" b="1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2589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554515" y="199556"/>
            <a:ext cx="66595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ZA" altLang="en-US" sz="2000" b="1" dirty="0">
                <a:solidFill>
                  <a:schemeClr val="bg1"/>
                </a:solidFill>
                <a:latin typeface="+mj-lt"/>
              </a:rPr>
              <a:t>Gitlab</a:t>
            </a:r>
            <a:br>
              <a:rPr lang="en-ZA" altLang="en-US" sz="2000" b="1" dirty="0">
                <a:solidFill>
                  <a:schemeClr val="bg1"/>
                </a:solidFill>
                <a:latin typeface="+mj-lt"/>
              </a:rPr>
            </a:br>
            <a:r>
              <a:rPr lang="en-ZA" altLang="en-US" sz="2000" b="1" dirty="0">
                <a:solidFill>
                  <a:schemeClr val="bg1"/>
                </a:solidFill>
                <a:latin typeface="+mj-lt"/>
              </a:rPr>
              <a:t>What is it?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0E8924-F2D2-4A7D-985A-B2E80F78107A}"/>
              </a:ext>
            </a:extLst>
          </p:cNvPr>
          <p:cNvSpPr/>
          <p:nvPr/>
        </p:nvSpPr>
        <p:spPr>
          <a:xfrm>
            <a:off x="424070" y="1459230"/>
            <a:ext cx="6096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ZA" altLang="en-US" sz="1600" b="1" dirty="0">
                <a:latin typeface="+mj-lt"/>
              </a:rPr>
              <a:t>How:</a:t>
            </a:r>
            <a:endParaRPr lang="en-ZA" altLang="en-US" sz="1600" dirty="0">
              <a:latin typeface="+mj-lt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Git based hosting and collaboration platform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Hosted on prem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Actively maintained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Keep builds fast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Keep the build on the CI Machine (Server)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Test in a clone or production environment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Make it fast for everyone to get the latest executable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Make the process transparent for everyone</a:t>
            </a:r>
          </a:p>
          <a:p>
            <a:pPr>
              <a:spcBef>
                <a:spcPct val="0"/>
              </a:spcBef>
              <a:defRPr/>
            </a:pPr>
            <a:r>
              <a:rPr lang="en-ZA" altLang="en-US" sz="1600" dirty="0">
                <a:latin typeface="+mj-lt"/>
              </a:rPr>
              <a:t>	 </a:t>
            </a:r>
          </a:p>
          <a:p>
            <a:pPr>
              <a:spcBef>
                <a:spcPct val="0"/>
              </a:spcBef>
              <a:defRPr/>
            </a:pPr>
            <a:r>
              <a:rPr lang="en-ZA" altLang="en-US" sz="1600" b="1" dirty="0">
                <a:latin typeface="+mj-lt"/>
              </a:rPr>
              <a:t>Why: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Detect development problems earlier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Reduce risk of cost, schedule and budget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Find and remove bugs earlier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Deliver new features and get user feedback more rapidly</a:t>
            </a:r>
          </a:p>
          <a:p>
            <a:pPr>
              <a:spcBef>
                <a:spcPct val="0"/>
              </a:spcBef>
              <a:defRPr/>
            </a:pPr>
            <a:endParaRPr lang="en-ZA" altLang="en-US" b="1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4319F9-648B-4C61-944B-478C1A5FC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70" y="1097445"/>
            <a:ext cx="4048125" cy="156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192F26-0DB1-4793-BC09-182170916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931" y="2534920"/>
            <a:ext cx="6282792" cy="28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6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481944" y="188686"/>
            <a:ext cx="66595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ZA" altLang="en-US" sz="2000" b="1" dirty="0">
                <a:solidFill>
                  <a:schemeClr val="bg1"/>
                </a:solidFill>
                <a:latin typeface="+mj-lt"/>
              </a:rPr>
              <a:t>General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F829C-B0DA-4675-9EE2-F6C1B4C51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886" y="1364932"/>
            <a:ext cx="6851677" cy="41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5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481944" y="188686"/>
            <a:ext cx="66595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ZA" altLang="en-US" sz="2000" b="1" dirty="0">
                <a:solidFill>
                  <a:schemeClr val="bg1"/>
                </a:solidFill>
                <a:latin typeface="+mj-lt"/>
              </a:rPr>
              <a:t>General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797B7-F4ED-40B6-9D54-44EF1EB2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237" y="1364932"/>
            <a:ext cx="6350976" cy="41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9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481944" y="188686"/>
            <a:ext cx="66595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ZA" altLang="en-US" sz="2000" b="1" dirty="0">
                <a:solidFill>
                  <a:schemeClr val="bg1"/>
                </a:solidFill>
                <a:latin typeface="+mj-lt"/>
              </a:rPr>
              <a:t>General Commands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1FA57-2337-44AD-87BB-4D8600072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4" y="1364932"/>
            <a:ext cx="6909012" cy="41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0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481944" y="188686"/>
            <a:ext cx="66595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ZA" altLang="en-US" sz="2000" b="1" dirty="0">
                <a:solidFill>
                  <a:schemeClr val="bg1"/>
                </a:solidFill>
                <a:latin typeface="+mj-lt"/>
              </a:rPr>
              <a:t>Continuous Integration</a:t>
            </a:r>
            <a:br>
              <a:rPr lang="en-ZA" altLang="en-US" sz="2000" b="1" dirty="0">
                <a:solidFill>
                  <a:schemeClr val="bg1"/>
                </a:solidFill>
                <a:latin typeface="+mj-lt"/>
              </a:rPr>
            </a:br>
            <a:r>
              <a:rPr lang="en-ZA" altLang="en-US" sz="2000" b="1" dirty="0" err="1">
                <a:solidFill>
                  <a:schemeClr val="bg1"/>
                </a:solidFill>
                <a:latin typeface="+mj-lt"/>
              </a:rPr>
              <a:t>Defintion</a:t>
            </a:r>
            <a:endParaRPr lang="en-ZA" alt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3E5306-706B-4A76-BCD6-D9700B47A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73" y="2162628"/>
            <a:ext cx="8279453" cy="229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7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495196" y="173176"/>
            <a:ext cx="66595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ZA" altLang="en-US" sz="2000" b="1" dirty="0">
                <a:solidFill>
                  <a:schemeClr val="bg1"/>
                </a:solidFill>
                <a:latin typeface="+mj-lt"/>
              </a:rPr>
              <a:t>Continuous Integration</a:t>
            </a:r>
            <a:br>
              <a:rPr lang="en-ZA" altLang="en-US" sz="2000" b="1" dirty="0">
                <a:solidFill>
                  <a:schemeClr val="bg1"/>
                </a:solidFill>
                <a:latin typeface="+mj-lt"/>
              </a:rPr>
            </a:br>
            <a:r>
              <a:rPr lang="en-ZA" altLang="en-US" sz="2000" b="1" dirty="0">
                <a:solidFill>
                  <a:schemeClr val="bg1"/>
                </a:solidFill>
                <a:latin typeface="+mj-lt"/>
              </a:rPr>
              <a:t>How and Why?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0E8924-F2D2-4A7D-985A-B2E80F78107A}"/>
              </a:ext>
            </a:extLst>
          </p:cNvPr>
          <p:cNvSpPr/>
          <p:nvPr/>
        </p:nvSpPr>
        <p:spPr>
          <a:xfrm>
            <a:off x="424070" y="1459230"/>
            <a:ext cx="6096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ZA" altLang="en-US" sz="1600" b="1" dirty="0">
                <a:latin typeface="+mj-lt"/>
              </a:rPr>
              <a:t>How:</a:t>
            </a:r>
            <a:endParaRPr lang="en-ZA" altLang="en-US" sz="1600" dirty="0">
              <a:latin typeface="+mj-lt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Maintain a single </a:t>
            </a:r>
            <a:r>
              <a:rPr lang="en-ZA" altLang="en-US" sz="1600" dirty="0" err="1">
                <a:latin typeface="+mj-lt"/>
              </a:rPr>
              <a:t>soure</a:t>
            </a:r>
            <a:r>
              <a:rPr lang="en-ZA" altLang="en-US" sz="1600" dirty="0">
                <a:latin typeface="+mj-lt"/>
              </a:rPr>
              <a:t> repository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Automate the build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Make the build self-testing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Keep builds fast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Keep the build on the CI Machine (Server)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Test in a clone or production environment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Make it fast for everyone to get the latest executable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Make the process transparent for everyone</a:t>
            </a:r>
          </a:p>
          <a:p>
            <a:pPr>
              <a:spcBef>
                <a:spcPct val="0"/>
              </a:spcBef>
              <a:defRPr/>
            </a:pPr>
            <a:r>
              <a:rPr lang="en-ZA" altLang="en-US" sz="1600" dirty="0">
                <a:latin typeface="+mj-lt"/>
              </a:rPr>
              <a:t>	 </a:t>
            </a:r>
          </a:p>
          <a:p>
            <a:pPr>
              <a:spcBef>
                <a:spcPct val="0"/>
              </a:spcBef>
              <a:defRPr/>
            </a:pPr>
            <a:r>
              <a:rPr lang="en-ZA" altLang="en-US" sz="1600" b="1" dirty="0">
                <a:latin typeface="+mj-lt"/>
              </a:rPr>
              <a:t>Why: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Detect development problems earlier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Reduce risk of cost, schedule and budget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Find and remove bugs earlier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ZA" altLang="en-US" sz="1600" dirty="0">
                <a:latin typeface="+mj-lt"/>
              </a:rPr>
              <a:t>Deliver new features and get user feedback more rapidly</a:t>
            </a:r>
          </a:p>
          <a:p>
            <a:pPr>
              <a:spcBef>
                <a:spcPct val="0"/>
              </a:spcBef>
              <a:defRPr/>
            </a:pPr>
            <a:endParaRPr lang="en-ZA" altLang="en-US" b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F0C50-3907-4131-8401-26ADBCAAD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807" y="881062"/>
            <a:ext cx="31337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2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591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Phumudzo Neluheni</dc:creator>
  <cp:lastModifiedBy>Phumudzo Neluheni</cp:lastModifiedBy>
  <cp:revision>32</cp:revision>
  <dcterms:created xsi:type="dcterms:W3CDTF">2021-08-30T06:40:02Z</dcterms:created>
  <dcterms:modified xsi:type="dcterms:W3CDTF">2021-08-30T21:11:46Z</dcterms:modified>
</cp:coreProperties>
</file>