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92" r:id="rId2"/>
    <p:sldId id="257" r:id="rId3"/>
    <p:sldId id="293" r:id="rId4"/>
    <p:sldId id="294" r:id="rId5"/>
    <p:sldId id="297" r:id="rId6"/>
    <p:sldId id="295" r:id="rId7"/>
    <p:sldId id="298" r:id="rId8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08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3F895F72-22BC-FEE0-EC93-AAB2FA2B72D3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s-E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F417E08-6864-FA3D-7765-97E801D296C0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3884608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s-E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52150B5D-0E05-4784-B631-7782064563CE}" type="datetime1">
              <a:rPr lang="es-ES"/>
              <a:pPr lvl="0"/>
              <a:t>18/10/2022</a:t>
            </a:fld>
            <a:endParaRPr lang="es-ES"/>
          </a:p>
        </p:txBody>
      </p:sp>
      <p:sp>
        <p:nvSpPr>
          <p:cNvPr id="4" name="Marcador de imagen de diapositiva 3">
            <a:extLst>
              <a:ext uri="{FF2B5EF4-FFF2-40B4-BE49-F238E27FC236}">
                <a16:creationId xmlns:a16="http://schemas.microsoft.com/office/drawing/2014/main" id="{BF5005C2-A6F1-B662-866E-44B791B18B2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099"/>
          </a:xfrm>
          <a:prstGeom prst="rect">
            <a:avLst/>
          </a:prstGeom>
          <a:noFill/>
          <a:ln w="12701">
            <a:solidFill>
              <a:srgbClr val="000000"/>
            </a:solidFill>
            <a:prstDash val="solid"/>
          </a:ln>
        </p:spPr>
      </p:sp>
      <p:sp>
        <p:nvSpPr>
          <p:cNvPr id="5" name="Marcador de notas 4">
            <a:extLst>
              <a:ext uri="{FF2B5EF4-FFF2-40B4-BE49-F238E27FC236}">
                <a16:creationId xmlns:a16="http://schemas.microsoft.com/office/drawing/2014/main" id="{CA7C2BC8-1422-C5B2-4983-ABF42BD9E703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A2DE687-4963-3142-0DEE-B2DD79BE2199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s-E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0A301F8-5852-E1CF-6AF2-BCCBCE9B80D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s-E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A70D0290-6484-4EEC-AA20-70E1783F7006}" type="slidenum"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588390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lvl="0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s-ES" sz="1200" b="0" i="0" u="none" strike="noStrike" kern="1200" cap="none" spc="0" baseline="0">
        <a:solidFill>
          <a:srgbClr val="000000"/>
        </a:solidFill>
        <a:uFillTx/>
        <a:latin typeface="Calibri"/>
      </a:defRPr>
    </a:lvl1pPr>
    <a:lvl2pPr marL="457200" marR="0" lvl="1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s-ES" sz="1200" b="0" i="0" u="none" strike="noStrike" kern="1200" cap="none" spc="0" baseline="0">
        <a:solidFill>
          <a:srgbClr val="000000"/>
        </a:solidFill>
        <a:uFillTx/>
        <a:latin typeface="Calibri"/>
      </a:defRPr>
    </a:lvl2pPr>
    <a:lvl3pPr marL="914400" marR="0" lvl="2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s-ES" sz="1200" b="0" i="0" u="none" strike="noStrike" kern="1200" cap="none" spc="0" baseline="0">
        <a:solidFill>
          <a:srgbClr val="000000"/>
        </a:solidFill>
        <a:uFillTx/>
        <a:latin typeface="Calibri"/>
      </a:defRPr>
    </a:lvl3pPr>
    <a:lvl4pPr marL="1371600" marR="0" lvl="3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s-ES" sz="1200" b="0" i="0" u="none" strike="noStrike" kern="1200" cap="none" spc="0" baseline="0">
        <a:solidFill>
          <a:srgbClr val="000000"/>
        </a:solidFill>
        <a:uFillTx/>
        <a:latin typeface="Calibri"/>
      </a:defRPr>
    </a:lvl4pPr>
    <a:lvl5pPr marL="1828800" marR="0" lvl="4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s-ES" sz="1200" b="0" i="0" u="none" strike="noStrike" kern="1200" cap="none" spc="0" baseline="0">
        <a:solidFill>
          <a:srgbClr val="000000"/>
        </a:solidFill>
        <a:uFillTx/>
        <a:latin typeface="Calibri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2D6BE8AF-8186-B5B1-3DF1-02F9B9AB09B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3AF6C173-4662-65C9-1A30-C40B977B2C7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C37D886-F26D-7C31-4588-A99CF75D0D9B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1262896C-DFFD-4505-9FA7-738C33F755EA}" type="slidenum">
              <a:t>1</a:t>
            </a:fld>
            <a:endParaRPr lang="es-E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2D6BE8AF-8186-B5B1-3DF1-02F9B9AB09B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3AF6C173-4662-65C9-1A30-C40B977B2C7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C37D886-F26D-7C31-4588-A99CF75D0D9B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1262896C-DFFD-4505-9FA7-738C33F755EA}" type="slidenum">
              <a:t>7</a:t>
            </a:fld>
            <a:endParaRPr lang="es-E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783614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2084FE-EB8D-D229-DA73-924058940688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24003" y="1122361"/>
            <a:ext cx="9144000" cy="2387598"/>
          </a:xfrm>
        </p:spPr>
        <p:txBody>
          <a:bodyPr anchor="b" anchorCtr="1"/>
          <a:lstStyle>
            <a:lvl1pPr algn="ctr">
              <a:defRPr sz="6000"/>
            </a:lvl1pPr>
          </a:lstStyle>
          <a:p>
            <a:pPr lvl="0"/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71F346A-FA2A-459E-3667-73D4C8A0BC85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24003" y="3602041"/>
            <a:ext cx="9144000" cy="1655758"/>
          </a:xfrm>
        </p:spPr>
        <p:txBody>
          <a:bodyPr anchorCtr="1"/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F08A8BD-CAD2-0358-D3A9-E5783E9C9078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s-ES"/>
              <a:t>15/06/2022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01C602E-A3D4-A814-B52E-8384DF6C4AD8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s-ES"/>
              <a:t>Cuadro de Mandos Para Visualizar Algoritmos Distribuidos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4A34F70-8861-6E2A-B3D5-6ABA80314EF7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E81C46E-DA22-4D7C-99A8-13CF5FC3B6FF}" type="slidenum"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47340048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74AEAD-0B4A-C7A2-278C-5C2B198162EA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9C017AC-A1A8-CE4E-2B18-8E0E7EEBA803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9BCF822-EA36-28AF-B993-7512238F91DC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s-ES"/>
              <a:t>15/06/2022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06BE07C-84BF-5A95-DE42-B42A2231CD27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s-ES"/>
              <a:t>Cuadro de Mandos Para Visualizar Algoritmos Distribuidos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CCA1269-40F8-C7FA-F5E7-D2DD00DD6E8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B40CBFE-055D-4A42-B236-199CFCA41B81}" type="slidenum"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97344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9E6C707-A5E9-401D-4B06-B667F0109605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8724903" y="365129"/>
            <a:ext cx="2628899" cy="5811834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A16932D-0542-062A-292F-B73A4309C175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838203" y="365129"/>
            <a:ext cx="7734296" cy="581183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E7A74D6-9A30-D37C-266C-912997BC23F0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s-ES"/>
              <a:t>15/06/2022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5EF018C-9DC1-2FB3-87FC-87F33AACE173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s-ES"/>
              <a:t>Cuadro de Mandos Para Visualizar Algoritmos Distribuidos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2DB3438-A85B-8F8B-2EF9-C6783F63DEA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A807954-2797-416C-8ADF-8E1029A6F4BA}" type="slidenum"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97759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14EA02-A7C5-8591-880F-6C41C74AA6B9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8391E3A-6CB4-3B9F-265C-A8AD69FE6BB0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B3061F6-94AC-2790-4E76-2D07BCF96D35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s-ES"/>
              <a:t>15/06/2022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0BE566B-4F71-7DA5-D083-15873B71AB10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s-ES"/>
              <a:t>Cuadro de Mandos Para Visualizar Algoritmos Distribuidos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5518D6D-E74A-0DC6-2321-44D4BBA169EB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FDD5E43-0776-462F-811E-90256BD505AF}" type="slidenum"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9450168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153CA5-4F85-F0DC-D8B2-BE76A2818DF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1847" y="1709735"/>
            <a:ext cx="10515600" cy="2852735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3BDBE65-1623-69A7-EA6F-0B9435A2C51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1847" y="4589465"/>
            <a:ext cx="10515600" cy="1500182"/>
          </a:xfrm>
        </p:spPr>
        <p:txBody>
          <a:bodyPr/>
          <a:lstStyle>
            <a:lvl1pPr marL="0" indent="0">
              <a:buNone/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35E24EE-37B9-3DA7-4D2C-E19DA3BF6064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s-ES"/>
              <a:t>15/06/2022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24DC1C2-1D62-D2CE-6D5E-0C05A37813E3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s-ES"/>
              <a:t>Cuadro de Mandos Para Visualizar Algoritmos Distribuidos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79BB8A3-42D8-D01A-1A59-0F7D05C06B95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252A1FC-5F08-4817-89AC-16138431E75B}" type="slidenum"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27263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5DAC9D-2F99-9406-D159-C0BFBD45FF99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FDE93E9-11DE-FB74-D147-5E40B33C9F74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562B9A5-AE1A-F174-77E9-B0076592157E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172200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0654995-26DF-7D83-398F-02BEBE6746F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s-ES"/>
              <a:t>15/06/2022</a:t>
            </a:r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9153B30-4152-E8CD-4B30-4C47C4DCA4D3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s-ES"/>
              <a:t>Cuadro de Mandos Para Visualizar Algoritmos Distribuidos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766FF2B-C488-B1C7-34DF-016166189D2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6EE707B-4541-4DDF-9BC2-0CF285F91DD1}" type="slidenum"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64909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78CB18-7908-5139-89AF-75F1E88D8A5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365129"/>
            <a:ext cx="10515600" cy="13255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198E52F-E9A1-DE4A-80CB-CBA7B163DE4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9784" y="1681160"/>
            <a:ext cx="5157782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9FC91A6-B395-5FAB-C2FB-DDD820E7F014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839784" y="2505071"/>
            <a:ext cx="5157782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BABED3B-6472-9D8F-8CEB-4F0A39420F8A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6172200" y="1681160"/>
            <a:ext cx="5183184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223304F-E808-5C15-7E1A-CD29F8D2B327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6172200" y="2505071"/>
            <a:ext cx="5183184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8E77BDF-C0A3-5DA7-02CA-F25574D5A24B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s-ES"/>
              <a:t>15/06/2022</a:t>
            </a:r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1DB74A5-8089-49C1-F235-EAB038B741C6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s-ES"/>
              <a:t>Cuadro de Mandos Para Visualizar Algoritmos Distribuidos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1878FE4-A8C9-78A6-02BB-A67AA2A04B4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914F83A-CC3E-42C2-9114-630F579F4164}" type="slidenum"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7763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D0F755-610B-9F87-5427-EE8D067B486D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7666758-E129-CC7C-9523-5685ADA19FDF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s-ES"/>
              <a:t>15/06/2022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ABEF79A-F29F-C01A-96E9-D416167D96D2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s-ES"/>
              <a:t>Cuadro de Mandos Para Visualizar Algoritmos Distribuidos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99813AE-F1FD-EE49-B307-231E02EDDBB7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BBAB986-065E-41B1-8F36-2F1450F7C3ED}" type="slidenum"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27961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3B3E988-2720-496C-8E9B-524AE9987C60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s-ES"/>
              <a:t>15/06/2022</a:t>
            </a: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3C1666A-4490-46DC-A3D3-88685B85D68F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s-ES"/>
              <a:t>Cuadro de Mandos Para Visualizar Algoritmos Distribuidos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36A76C8-B747-09D2-A9BA-3E560A90D01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452AE90-A57F-42F7-97E7-55016EF77B93}" type="slidenum"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96705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5A4BA0-8F24-5C36-BDC8-5CC6FF8C511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1BF81D1-8B50-22F0-28FE-E6E8C5850E04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29AF921-CA0B-9D75-E3DB-99DEA745EA15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FF7B018-8AB3-3D1D-29D0-4659C2EFFC2D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s-ES"/>
              <a:t>15/06/2022</a:t>
            </a:r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435D188-D045-3C62-438F-98B2A329E772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s-ES"/>
              <a:t>Cuadro de Mandos Para Visualizar Algoritmos Distribuidos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AF4E4C5-5001-12B8-FA91-35DCAA95735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98B141B-D77E-4B93-AFC7-BDE166E16BFB}" type="slidenum"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72562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34628C-84DF-3089-D1DC-56B723A631B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7C0E524-927C-3F96-61A7-EFC985CAAD8C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pPr lvl="0"/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A14E142-42B7-E583-EF6E-FC779ADEFAE3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2C7A4F9-3BC1-0CA5-93C5-31654F9AD99B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s-ES"/>
              <a:t>15/06/2022</a:t>
            </a:r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5F6B198-178A-A052-D79D-B763C965E6A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s-ES"/>
              <a:t>Cuadro de Mandos Para Visualizar Algoritmos Distribuidos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B8C6298-86BA-8EC2-F800-694E13F5F295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DA80C59-CE77-417B-BE5B-C9E26A3BF1B8}" type="slidenum"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25628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20D6449-F195-5FD3-0027-D74E2B1C150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365129"/>
            <a:ext cx="10515600" cy="13255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lvl="0"/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E90C3AE-80A1-FB0B-6DE0-53C7F6AE84F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3" y="1825627"/>
            <a:ext cx="10515600" cy="435133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ECAECEE-29EC-DDD3-13C5-964D14A9329E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s-ES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r>
              <a:rPr lang="es-ES"/>
              <a:t>15/06/2022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A2EC4CE-2950-61EE-9A35-24E6D1123ADF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s-ES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r>
              <a:rPr lang="es-ES"/>
              <a:t>Cuadro de Mandos Para Visualizar Algoritmos Distribuidos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0A5868B-233C-1C0C-49C0-0986A7E1E253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s-ES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DC2DA7D0-9EB9-4BAA-BDEE-2A2BF6622C5B}" type="slidenum"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lvl="0" indent="0" algn="l" defTabSz="914400" rtl="0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es-ES" sz="4400" b="0" i="0" u="none" strike="noStrike" kern="1200" cap="none" spc="0" baseline="0">
          <a:solidFill>
            <a:srgbClr val="000000"/>
          </a:solidFill>
          <a:uFillTx/>
          <a:latin typeface="Calibri Light"/>
        </a:defRPr>
      </a:lvl1pPr>
    </p:titleStyle>
    <p:bodyStyle>
      <a:lvl1pPr marL="228600" marR="0" lvl="0" indent="-228600" algn="l" defTabSz="914400" rtl="0" fontAlgn="auto" hangingPunct="1">
        <a:lnSpc>
          <a:spcPct val="90000"/>
        </a:lnSpc>
        <a:spcBef>
          <a:spcPts val="1000"/>
        </a:spcBef>
        <a:spcAft>
          <a:spcPts val="0"/>
        </a:spcAft>
        <a:buSzPct val="100000"/>
        <a:buFont typeface="Arial" pitchFamily="34"/>
        <a:buChar char="•"/>
        <a:tabLst/>
        <a:defRPr lang="es-ES" sz="2800" b="0" i="0" u="none" strike="noStrike" kern="1200" cap="none" spc="0" baseline="0">
          <a:solidFill>
            <a:srgbClr val="000000"/>
          </a:solidFill>
          <a:uFillTx/>
          <a:latin typeface="Calibri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s-ES" sz="2400" b="0" i="0" u="none" strike="noStrike" kern="1200" cap="none" spc="0" baseline="0">
          <a:solidFill>
            <a:srgbClr val="000000"/>
          </a:solidFill>
          <a:uFillTx/>
          <a:latin typeface="Calibri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s-ES" sz="2000" b="0" i="0" u="none" strike="noStrike" kern="1200" cap="none" spc="0" baseline="0">
          <a:solidFill>
            <a:srgbClr val="000000"/>
          </a:solidFill>
          <a:uFillTx/>
          <a:latin typeface="Calibri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s-E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s-E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rchive.ics.uci.edu/ml/datasets/Dry+Bean+Dataset" TargetMode="Externa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E02DA4-C68F-43B7-7434-3A6CC092E167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2446312" y="1658483"/>
            <a:ext cx="7299362" cy="2387598"/>
          </a:xfrm>
        </p:spPr>
        <p:txBody>
          <a:bodyPr/>
          <a:lstStyle/>
          <a:p>
            <a:pPr lvl="0"/>
            <a:r>
              <a:rPr lang="en-GB" sz="4800" dirty="0">
                <a:latin typeface="Fira Sans SemiBold" pitchFamily="34"/>
                <a:ea typeface="Fira Sans SemiBold" pitchFamily="34"/>
              </a:rPr>
              <a:t>Practical Application 1</a:t>
            </a:r>
            <a:br>
              <a:rPr lang="en-GB" sz="4800" dirty="0">
                <a:latin typeface="Fira Sans SemiBold" pitchFamily="34"/>
                <a:ea typeface="Fira Sans SemiBold" pitchFamily="34"/>
              </a:rPr>
            </a:br>
            <a:r>
              <a:rPr lang="en-GB" sz="3200" dirty="0">
                <a:latin typeface="Fira Sans SemiBold" pitchFamily="34"/>
                <a:ea typeface="Fira Sans SemiBold" pitchFamily="34"/>
              </a:rPr>
              <a:t>Machine Learning</a:t>
            </a:r>
          </a:p>
        </p:txBody>
      </p:sp>
      <p:pic>
        <p:nvPicPr>
          <p:cNvPr id="3" name="Imagen 3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03CC5AF5-3191-5105-F94B-36C2124CD6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115" y="212067"/>
            <a:ext cx="3115059" cy="1446416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4" name="Imagen 4" descr="Diagrama&#10;&#10;Descripción generada automáticamente">
            <a:extLst>
              <a:ext uri="{FF2B5EF4-FFF2-40B4-BE49-F238E27FC236}">
                <a16:creationId xmlns:a16="http://schemas.microsoft.com/office/drawing/2014/main" id="{8A40AFD7-60C6-492E-8346-A6A1DD4F3F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81967" y="335164"/>
            <a:ext cx="1122846" cy="1122846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5" name="CuadroTexto 7">
            <a:extLst>
              <a:ext uri="{FF2B5EF4-FFF2-40B4-BE49-F238E27FC236}">
                <a16:creationId xmlns:a16="http://schemas.microsoft.com/office/drawing/2014/main" id="{A4C05BAB-608C-7597-4BB7-DA6FD53497D8}"/>
              </a:ext>
            </a:extLst>
          </p:cNvPr>
          <p:cNvSpPr txBox="1"/>
          <p:nvPr/>
        </p:nvSpPr>
        <p:spPr>
          <a:xfrm>
            <a:off x="2446312" y="4437593"/>
            <a:ext cx="7299362" cy="61555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Jan Cerezo </a:t>
            </a:r>
            <a:r>
              <a:rPr lang="es-ES" sz="180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Pomykol</a:t>
            </a:r>
            <a:endParaRPr lang="es-ES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600" b="0" i="0" u="none" strike="noStrike" kern="1200" cap="none" spc="0" baseline="0" dirty="0">
                <a:solidFill>
                  <a:srgbClr val="000000"/>
                </a:solidFill>
                <a:uFillTx/>
                <a:latin typeface="Fira Mono" pitchFamily="49"/>
                <a:ea typeface="Fira Mono" pitchFamily="49"/>
              </a:rPr>
              <a:t>j.cerezo@alumnos.upm.es</a:t>
            </a:r>
          </a:p>
        </p:txBody>
      </p:sp>
      <p:cxnSp>
        <p:nvCxnSpPr>
          <p:cNvPr id="7" name="Conector recto 10">
            <a:extLst>
              <a:ext uri="{FF2B5EF4-FFF2-40B4-BE49-F238E27FC236}">
                <a16:creationId xmlns:a16="http://schemas.microsoft.com/office/drawing/2014/main" id="{5E5D7338-AF96-E585-6878-DC95BC362F0C}"/>
              </a:ext>
            </a:extLst>
          </p:cNvPr>
          <p:cNvCxnSpPr/>
          <p:nvPr/>
        </p:nvCxnSpPr>
        <p:spPr>
          <a:xfrm>
            <a:off x="10345859" y="427509"/>
            <a:ext cx="0" cy="961903"/>
          </a:xfrm>
          <a:prstGeom prst="straightConnector1">
            <a:avLst/>
          </a:prstGeom>
          <a:noFill/>
          <a:ln w="19046" cap="flat">
            <a:solidFill>
              <a:srgbClr val="A5A5A5"/>
            </a:solidFill>
            <a:prstDash val="solid"/>
            <a:miter/>
          </a:ln>
        </p:spPr>
      </p:cxnSp>
      <p:sp>
        <p:nvSpPr>
          <p:cNvPr id="8" name="CuadroTexto 13">
            <a:extLst>
              <a:ext uri="{FF2B5EF4-FFF2-40B4-BE49-F238E27FC236}">
                <a16:creationId xmlns:a16="http://schemas.microsoft.com/office/drawing/2014/main" id="{D9322ACD-E0CB-7CB9-047B-555F45E4CE2E}"/>
              </a:ext>
            </a:extLst>
          </p:cNvPr>
          <p:cNvSpPr txBox="1"/>
          <p:nvPr/>
        </p:nvSpPr>
        <p:spPr>
          <a:xfrm>
            <a:off x="10486906" y="435309"/>
            <a:ext cx="1575456" cy="95410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400" b="0" i="0" u="none" strike="noStrike" kern="1200" cap="none" spc="0" baseline="0">
                <a:solidFill>
                  <a:srgbClr val="3B3838"/>
                </a:solidFill>
                <a:uFillTx/>
                <a:latin typeface="Fira Sans Light" pitchFamily="34"/>
                <a:ea typeface="Fira Sans Light" pitchFamily="34"/>
              </a:rPr>
              <a:t>Escuela Técnica Superior de Ingenieros Informáticos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44A2C7-E317-F7DF-6C1C-3DE9E5108B7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75393" y="1205343"/>
            <a:ext cx="10515600" cy="1094216"/>
          </a:xfrm>
        </p:spPr>
        <p:txBody>
          <a:bodyPr/>
          <a:lstStyle/>
          <a:p>
            <a:pPr lvl="0"/>
            <a:r>
              <a:rPr lang="en-GB" sz="4000" b="1" dirty="0">
                <a:latin typeface="Fira Sans SemiBold" pitchFamily="34"/>
                <a:ea typeface="Fira Sans SemiBold" pitchFamily="34"/>
              </a:rPr>
              <a:t>Problem Description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A8BE4B0-8C37-12F1-7BB1-60B8A99F122F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475393" y="2281117"/>
            <a:ext cx="4620607" cy="3894054"/>
          </a:xfrm>
        </p:spPr>
        <p:txBody>
          <a:bodyPr/>
          <a:lstStyle/>
          <a:p>
            <a:pPr marL="0" lvl="0" indent="0">
              <a:buNone/>
            </a:pPr>
            <a:r>
              <a:rPr lang="en-GB" sz="2400" b="1" dirty="0"/>
              <a:t>Dry Bean Dataset</a:t>
            </a:r>
            <a:r>
              <a:rPr lang="en-GB" sz="2400" dirty="0"/>
              <a:t>:</a:t>
            </a:r>
          </a:p>
          <a:p>
            <a:pPr lvl="0"/>
            <a:r>
              <a:rPr lang="en-GB" sz="2400" dirty="0"/>
              <a:t>13611 instances</a:t>
            </a:r>
          </a:p>
          <a:p>
            <a:pPr lvl="0"/>
            <a:r>
              <a:rPr lang="en-GB" sz="2400" dirty="0"/>
              <a:t>16 variables</a:t>
            </a:r>
          </a:p>
          <a:p>
            <a:pPr lvl="0"/>
            <a:r>
              <a:rPr lang="en-GB" sz="2400" dirty="0"/>
              <a:t>7 classes</a:t>
            </a:r>
          </a:p>
          <a:p>
            <a:pPr lvl="0"/>
            <a:endParaRPr lang="es-ES" sz="2400" dirty="0"/>
          </a:p>
        </p:txBody>
      </p:sp>
      <p:pic>
        <p:nvPicPr>
          <p:cNvPr id="4" name="Imagen 3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E5585852-95F6-C36D-2101-832A63BAFF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15" y="212067"/>
            <a:ext cx="2356555" cy="1094216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5" name="Imagen 4" descr="Diagrama&#10;&#10;Descripción generada automáticamente">
            <a:extLst>
              <a:ext uri="{FF2B5EF4-FFF2-40B4-BE49-F238E27FC236}">
                <a16:creationId xmlns:a16="http://schemas.microsoft.com/office/drawing/2014/main" id="{7CD40F25-D679-4BDD-2A0C-FDE85CECEA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76909" y="212067"/>
            <a:ext cx="1011728" cy="1011728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2E6018B-6FDD-45F8-01EB-A8A09F397EA8}"/>
              </a:ext>
            </a:extLst>
          </p:cNvPr>
          <p:cNvSpPr txBox="1"/>
          <p:nvPr/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200" b="0" i="0" u="none" strike="noStrike" kern="1200" cap="none" spc="0" baseline="0" dirty="0">
                <a:solidFill>
                  <a:srgbClr val="898989"/>
                </a:solidFill>
                <a:uFillTx/>
                <a:latin typeface="Calibri"/>
              </a:rPr>
              <a:t>Practical Application 1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970553B-82F6-D9E0-22E7-9A4EE68425C4}"/>
              </a:ext>
            </a:extLst>
          </p:cNvPr>
          <p:cNvSpPr txBox="1"/>
          <p:nvPr/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5E66E5BE-B621-4124-9D16-D30C4E693356}" type="slidenum">
              <a:t>2</a:t>
            </a:fld>
            <a:endParaRPr lang="es-ES" sz="1200" b="0" i="0" u="none" strike="noStrike" kern="1200" cap="none" spc="0" baseline="0">
              <a:solidFill>
                <a:srgbClr val="898989"/>
              </a:solidFill>
              <a:uFillTx/>
              <a:latin typeface="Calibri"/>
            </a:endParaRPr>
          </a:p>
        </p:txBody>
      </p:sp>
      <p:cxnSp>
        <p:nvCxnSpPr>
          <p:cNvPr id="8" name="Conector recto 8">
            <a:extLst>
              <a:ext uri="{FF2B5EF4-FFF2-40B4-BE49-F238E27FC236}">
                <a16:creationId xmlns:a16="http://schemas.microsoft.com/office/drawing/2014/main" id="{3E29D35E-40A9-BA98-37A0-E6CE54FFF18F}"/>
              </a:ext>
            </a:extLst>
          </p:cNvPr>
          <p:cNvCxnSpPr/>
          <p:nvPr/>
        </p:nvCxnSpPr>
        <p:spPr>
          <a:xfrm>
            <a:off x="1235034" y="2078184"/>
            <a:ext cx="9619012" cy="0"/>
          </a:xfrm>
          <a:prstGeom prst="straightConnector1">
            <a:avLst/>
          </a:prstGeom>
          <a:noFill/>
          <a:ln w="12701" cap="flat">
            <a:solidFill>
              <a:srgbClr val="A5A5A5"/>
            </a:solidFill>
            <a:prstDash val="solid"/>
            <a:miter/>
          </a:ln>
        </p:spPr>
      </p:cxnSp>
      <p:sp>
        <p:nvSpPr>
          <p:cNvPr id="9" name="CuadroTexto 8">
            <a:extLst>
              <a:ext uri="{FF2B5EF4-FFF2-40B4-BE49-F238E27FC236}">
                <a16:creationId xmlns:a16="http://schemas.microsoft.com/office/drawing/2014/main" id="{E3964FB7-4C8A-C5B3-BA28-74B4C5EB2940}"/>
              </a:ext>
            </a:extLst>
          </p:cNvPr>
          <p:cNvSpPr txBox="1"/>
          <p:nvPr/>
        </p:nvSpPr>
        <p:spPr>
          <a:xfrm>
            <a:off x="5251746" y="2210630"/>
            <a:ext cx="216922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Area</a:t>
            </a:r>
          </a:p>
          <a:p>
            <a:r>
              <a:rPr lang="en-GB" sz="1400" dirty="0"/>
              <a:t>Perimeter</a:t>
            </a:r>
          </a:p>
          <a:p>
            <a:r>
              <a:rPr lang="en-GB" sz="1400" dirty="0"/>
              <a:t>Major axis length</a:t>
            </a:r>
          </a:p>
          <a:p>
            <a:r>
              <a:rPr lang="en-GB" sz="1400" dirty="0"/>
              <a:t>Minor axis length</a:t>
            </a:r>
          </a:p>
          <a:p>
            <a:r>
              <a:rPr lang="en-GB" sz="1400" dirty="0"/>
              <a:t>Aspect ratio</a:t>
            </a:r>
          </a:p>
          <a:p>
            <a:r>
              <a:rPr lang="en-GB" sz="1400" dirty="0"/>
              <a:t>Eccentricity</a:t>
            </a:r>
          </a:p>
          <a:p>
            <a:r>
              <a:rPr lang="en-GB" sz="1400" dirty="0"/>
              <a:t>Convex area</a:t>
            </a:r>
          </a:p>
          <a:p>
            <a:r>
              <a:rPr lang="en-GB" sz="1400" dirty="0"/>
              <a:t>Equivalent diameter</a:t>
            </a:r>
          </a:p>
          <a:p>
            <a:r>
              <a:rPr lang="en-GB" sz="1400" dirty="0"/>
              <a:t>Extent</a:t>
            </a:r>
          </a:p>
          <a:p>
            <a:r>
              <a:rPr lang="en-GB" sz="1400" dirty="0"/>
              <a:t>Solidity</a:t>
            </a:r>
          </a:p>
          <a:p>
            <a:r>
              <a:rPr lang="en-GB" sz="1400" dirty="0"/>
              <a:t>Roundness</a:t>
            </a:r>
          </a:p>
          <a:p>
            <a:r>
              <a:rPr lang="en-GB" sz="1400" dirty="0"/>
              <a:t>Compactness</a:t>
            </a:r>
          </a:p>
          <a:p>
            <a:r>
              <a:rPr lang="en-GB" sz="1400" dirty="0"/>
              <a:t>ShapeFactor1</a:t>
            </a:r>
          </a:p>
          <a:p>
            <a:r>
              <a:rPr lang="en-GB" sz="1400" dirty="0"/>
              <a:t>ShapeFactor2</a:t>
            </a:r>
          </a:p>
          <a:p>
            <a:r>
              <a:rPr lang="en-GB" sz="1400" dirty="0"/>
              <a:t>ShapeFactor3</a:t>
            </a:r>
          </a:p>
          <a:p>
            <a:r>
              <a:rPr lang="en-GB" sz="1400" dirty="0"/>
              <a:t>ShapeFactor4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6A5FAAC2-B0F5-03FD-D2A3-5BAECD59F9A3}"/>
              </a:ext>
            </a:extLst>
          </p:cNvPr>
          <p:cNvSpPr txBox="1"/>
          <p:nvPr/>
        </p:nvSpPr>
        <p:spPr>
          <a:xfrm>
            <a:off x="7986476" y="2210630"/>
            <a:ext cx="2169226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err="1"/>
              <a:t>Seker</a:t>
            </a:r>
            <a:endParaRPr lang="en-GB" sz="1400" dirty="0"/>
          </a:p>
          <a:p>
            <a:r>
              <a:rPr lang="en-GB" sz="1400" dirty="0" err="1"/>
              <a:t>Barbunya</a:t>
            </a:r>
            <a:endParaRPr lang="en-GB" sz="1400" dirty="0"/>
          </a:p>
          <a:p>
            <a:r>
              <a:rPr lang="en-GB" sz="1400" dirty="0"/>
              <a:t>Bombay</a:t>
            </a:r>
          </a:p>
          <a:p>
            <a:r>
              <a:rPr lang="en-GB" sz="1400" dirty="0"/>
              <a:t>Cali</a:t>
            </a:r>
          </a:p>
          <a:p>
            <a:r>
              <a:rPr lang="en-GB" sz="1400" dirty="0" err="1"/>
              <a:t>Dermosan</a:t>
            </a:r>
            <a:endParaRPr lang="en-GB" sz="1400" dirty="0"/>
          </a:p>
          <a:p>
            <a:r>
              <a:rPr lang="en-GB" sz="1400" dirty="0" err="1"/>
              <a:t>Horoz</a:t>
            </a:r>
            <a:endParaRPr lang="en-GB" sz="1400" dirty="0"/>
          </a:p>
          <a:p>
            <a:r>
              <a:rPr lang="en-GB" sz="1400" dirty="0"/>
              <a:t>Sira</a:t>
            </a:r>
          </a:p>
        </p:txBody>
      </p:sp>
      <p:pic>
        <p:nvPicPr>
          <p:cNvPr id="12" name="Imagen 11" descr="Un plato con frutas&#10;&#10;Descripción generada automáticamente con confianza media">
            <a:extLst>
              <a:ext uri="{FF2B5EF4-FFF2-40B4-BE49-F238E27FC236}">
                <a16:creationId xmlns:a16="http://schemas.microsoft.com/office/drawing/2014/main" id="{5CFB7600-115A-C3A5-3816-7662B68688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131" y="4306701"/>
            <a:ext cx="2850617" cy="1580797"/>
          </a:xfrm>
          <a:prstGeom prst="rect">
            <a:avLst/>
          </a:prstGeom>
        </p:spPr>
      </p:pic>
      <p:sp>
        <p:nvSpPr>
          <p:cNvPr id="11" name="CuadroTexto 10">
            <a:hlinkClick r:id="rId5"/>
            <a:extLst>
              <a:ext uri="{FF2B5EF4-FFF2-40B4-BE49-F238E27FC236}">
                <a16:creationId xmlns:a16="http://schemas.microsoft.com/office/drawing/2014/main" id="{A8F67FE0-416D-0D0C-F5BE-22B685E1D703}"/>
              </a:ext>
            </a:extLst>
          </p:cNvPr>
          <p:cNvSpPr txBox="1"/>
          <p:nvPr/>
        </p:nvSpPr>
        <p:spPr>
          <a:xfrm>
            <a:off x="1475392" y="5941509"/>
            <a:ext cx="58516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>
                <a:hlinkClick r:id="rId5"/>
              </a:rPr>
              <a:t>https://archive.ics.uci.edu/ml/datasets/Dry+Bean+Dataset#</a:t>
            </a:r>
            <a:endParaRPr lang="es-ES" sz="1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44A2C7-E317-F7DF-6C1C-3DE9E5108B7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75393" y="1205343"/>
            <a:ext cx="10515600" cy="1094216"/>
          </a:xfrm>
        </p:spPr>
        <p:txBody>
          <a:bodyPr/>
          <a:lstStyle/>
          <a:p>
            <a:pPr lvl="0"/>
            <a:r>
              <a:rPr lang="en-GB" sz="4000" b="1" dirty="0">
                <a:latin typeface="Fira Sans SemiBold" pitchFamily="34"/>
                <a:ea typeface="Fira Sans SemiBold" pitchFamily="34"/>
              </a:rPr>
              <a:t>Methodology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A8BE4B0-8C37-12F1-7BB1-60B8A99F122F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475393" y="2281117"/>
            <a:ext cx="9201515" cy="3894054"/>
          </a:xfrm>
        </p:spPr>
        <p:txBody>
          <a:bodyPr>
            <a:normAutofit lnSpcReduction="10000"/>
          </a:bodyPr>
          <a:lstStyle/>
          <a:p>
            <a:pPr lvl="0"/>
            <a:r>
              <a:rPr lang="en-GB" sz="2400" dirty="0">
                <a:latin typeface="+mn-lt"/>
                <a:cs typeface="Calibri" panose="020F0502020204030204" pitchFamily="34" charset="0"/>
              </a:rPr>
              <a:t>Software: </a:t>
            </a:r>
            <a:r>
              <a:rPr lang="en-GB" sz="2400" b="1" dirty="0">
                <a:latin typeface="+mn-lt"/>
                <a:cs typeface="Calibri" panose="020F0502020204030204" pitchFamily="34" charset="0"/>
              </a:rPr>
              <a:t>Weka </a:t>
            </a:r>
          </a:p>
          <a:p>
            <a:pPr lvl="0"/>
            <a:r>
              <a:rPr lang="en-GB" sz="2400" dirty="0">
                <a:latin typeface="+mn-lt"/>
                <a:cs typeface="Calibri" panose="020F0502020204030204" pitchFamily="34" charset="0"/>
              </a:rPr>
              <a:t>Classification algorithms:</a:t>
            </a:r>
          </a:p>
          <a:p>
            <a:pPr lvl="1"/>
            <a:r>
              <a:rPr lang="en-GB" sz="2000" dirty="0">
                <a:latin typeface="+mn-lt"/>
                <a:cs typeface="Calibri" panose="020F0502020204030204" pitchFamily="34" charset="0"/>
              </a:rPr>
              <a:t>k-Nearest Neighbour</a:t>
            </a:r>
          </a:p>
          <a:p>
            <a:pPr lvl="1"/>
            <a:r>
              <a:rPr lang="en-GB" sz="1600" dirty="0">
                <a:effectLst/>
                <a:latin typeface="+mn-lt"/>
                <a:cs typeface="Calibri" panose="020F0502020204030204" pitchFamily="34" charset="0"/>
              </a:rPr>
              <a:t>Rule Induction – RIPPER</a:t>
            </a:r>
          </a:p>
          <a:p>
            <a:pPr lvl="1"/>
            <a:r>
              <a:rPr lang="en-GB" sz="1600" dirty="0">
                <a:effectLst/>
                <a:latin typeface="+mn-lt"/>
                <a:cs typeface="Calibri" panose="020F0502020204030204" pitchFamily="34" charset="0"/>
              </a:rPr>
              <a:t>Support Vector Machine</a:t>
            </a:r>
            <a:endParaRPr lang="en-GB" sz="1600" dirty="0">
              <a:latin typeface="+mn-lt"/>
              <a:cs typeface="Calibri" panose="020F0502020204030204" pitchFamily="34" charset="0"/>
            </a:endParaRPr>
          </a:p>
          <a:p>
            <a:pPr lvl="1"/>
            <a:r>
              <a:rPr lang="en-GB" sz="1600" dirty="0">
                <a:effectLst/>
                <a:latin typeface="+mn-lt"/>
                <a:cs typeface="Calibri" panose="020F0502020204030204" pitchFamily="34" charset="0"/>
              </a:rPr>
              <a:t>Neural Network</a:t>
            </a:r>
          </a:p>
          <a:p>
            <a:pPr lvl="1"/>
            <a:r>
              <a:rPr lang="en-GB" sz="1600" dirty="0">
                <a:effectLst/>
                <a:latin typeface="+mn-lt"/>
                <a:cs typeface="Calibri" panose="020F0502020204030204" pitchFamily="34" charset="0"/>
              </a:rPr>
              <a:t>Classification Tree</a:t>
            </a:r>
            <a:r>
              <a:rPr lang="en-GB" sz="1600" dirty="0">
                <a:latin typeface="+mn-lt"/>
                <a:cs typeface="Calibri" panose="020F0502020204030204" pitchFamily="34" charset="0"/>
              </a:rPr>
              <a:t> – C4.5</a:t>
            </a:r>
          </a:p>
          <a:p>
            <a:r>
              <a:rPr lang="en-GB" sz="2400" dirty="0">
                <a:latin typeface="+mn-lt"/>
                <a:cs typeface="Calibri" panose="020F0502020204030204" pitchFamily="34" charset="0"/>
              </a:rPr>
              <a:t>Feature Subset Selection:</a:t>
            </a:r>
          </a:p>
          <a:p>
            <a:pPr lvl="1"/>
            <a:r>
              <a:rPr lang="en-GB" sz="1600" dirty="0">
                <a:effectLst/>
                <a:latin typeface="+mn-lt"/>
              </a:rPr>
              <a:t>No FSS</a:t>
            </a:r>
            <a:endParaRPr lang="en-GB" sz="1600" dirty="0">
              <a:effectLst/>
              <a:latin typeface="+mn-lt"/>
              <a:cs typeface="Calibri" panose="020F0502020204030204" pitchFamily="34" charset="0"/>
            </a:endParaRPr>
          </a:p>
          <a:p>
            <a:pPr lvl="1"/>
            <a:r>
              <a:rPr lang="en-GB" sz="1600" dirty="0">
                <a:effectLst/>
                <a:latin typeface="+mn-lt"/>
              </a:rPr>
              <a:t>Univariant Filter</a:t>
            </a:r>
            <a:endParaRPr lang="en-GB" sz="1600" dirty="0">
              <a:latin typeface="+mn-lt"/>
              <a:cs typeface="Calibri" panose="020F0502020204030204" pitchFamily="34" charset="0"/>
            </a:endParaRPr>
          </a:p>
          <a:p>
            <a:pPr lvl="1"/>
            <a:r>
              <a:rPr lang="en-GB" sz="1600" dirty="0">
                <a:effectLst/>
                <a:latin typeface="+mn-lt"/>
              </a:rPr>
              <a:t>Multivariant Filter</a:t>
            </a:r>
            <a:endParaRPr lang="en-GB" sz="1600" dirty="0">
              <a:effectLst/>
              <a:latin typeface="+mn-lt"/>
              <a:cs typeface="Calibri" panose="020F0502020204030204" pitchFamily="34" charset="0"/>
            </a:endParaRPr>
          </a:p>
          <a:p>
            <a:pPr lvl="1"/>
            <a:r>
              <a:rPr lang="en-GB" sz="1600" dirty="0">
                <a:effectLst/>
                <a:latin typeface="+mn-lt"/>
              </a:rPr>
              <a:t>Wrapper Approach</a:t>
            </a:r>
            <a:endParaRPr lang="en-GB" sz="2000" dirty="0">
              <a:latin typeface="+mn-lt"/>
              <a:cs typeface="Calibri" panose="020F0502020204030204" pitchFamily="34" charset="0"/>
            </a:endParaRPr>
          </a:p>
          <a:p>
            <a:endParaRPr lang="es-ES" sz="2400" dirty="0">
              <a:latin typeface="Arial" panose="020B0604020202020204" pitchFamily="34" charset="0"/>
            </a:endParaRPr>
          </a:p>
        </p:txBody>
      </p:sp>
      <p:pic>
        <p:nvPicPr>
          <p:cNvPr id="4" name="Imagen 3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E5585852-95F6-C36D-2101-832A63BAFF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15" y="212067"/>
            <a:ext cx="2356555" cy="1094216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5" name="Imagen 4" descr="Diagrama&#10;&#10;Descripción generada automáticamente">
            <a:extLst>
              <a:ext uri="{FF2B5EF4-FFF2-40B4-BE49-F238E27FC236}">
                <a16:creationId xmlns:a16="http://schemas.microsoft.com/office/drawing/2014/main" id="{7CD40F25-D679-4BDD-2A0C-FDE85CECEA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76909" y="212067"/>
            <a:ext cx="1011728" cy="1011728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2E6018B-6FDD-45F8-01EB-A8A09F397EA8}"/>
              </a:ext>
            </a:extLst>
          </p:cNvPr>
          <p:cNvSpPr txBox="1"/>
          <p:nvPr/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200" b="0" i="0" u="none" strike="noStrike" kern="1200" cap="none" spc="0" baseline="0" dirty="0">
                <a:solidFill>
                  <a:srgbClr val="898989"/>
                </a:solidFill>
                <a:uFillTx/>
                <a:latin typeface="Calibri"/>
              </a:rPr>
              <a:t>Practical Application 1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970553B-82F6-D9E0-22E7-9A4EE68425C4}"/>
              </a:ext>
            </a:extLst>
          </p:cNvPr>
          <p:cNvSpPr txBox="1"/>
          <p:nvPr/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5E66E5BE-B621-4124-9D16-D30C4E693356}" type="slidenum">
              <a:t>3</a:t>
            </a:fld>
            <a:endParaRPr lang="es-ES" sz="1200" b="0" i="0" u="none" strike="noStrike" kern="1200" cap="none" spc="0" baseline="0">
              <a:solidFill>
                <a:srgbClr val="898989"/>
              </a:solidFill>
              <a:uFillTx/>
              <a:latin typeface="Calibri"/>
            </a:endParaRPr>
          </a:p>
        </p:txBody>
      </p:sp>
      <p:cxnSp>
        <p:nvCxnSpPr>
          <p:cNvPr id="8" name="Conector recto 8">
            <a:extLst>
              <a:ext uri="{FF2B5EF4-FFF2-40B4-BE49-F238E27FC236}">
                <a16:creationId xmlns:a16="http://schemas.microsoft.com/office/drawing/2014/main" id="{3E29D35E-40A9-BA98-37A0-E6CE54FFF18F}"/>
              </a:ext>
            </a:extLst>
          </p:cNvPr>
          <p:cNvCxnSpPr/>
          <p:nvPr/>
        </p:nvCxnSpPr>
        <p:spPr>
          <a:xfrm>
            <a:off x="1235034" y="2078184"/>
            <a:ext cx="9619012" cy="0"/>
          </a:xfrm>
          <a:prstGeom prst="straightConnector1">
            <a:avLst/>
          </a:prstGeom>
          <a:noFill/>
          <a:ln w="12701" cap="flat">
            <a:solidFill>
              <a:srgbClr val="A5A5A5"/>
            </a:solidFill>
            <a:prstDash val="solid"/>
            <a:miter/>
          </a:ln>
        </p:spPr>
      </p:cxnSp>
      <p:pic>
        <p:nvPicPr>
          <p:cNvPr id="10" name="Imagen 9" descr="Ave de color blanco&#10;&#10;Descripción generada automáticamente con confianza media">
            <a:extLst>
              <a:ext uri="{FF2B5EF4-FFF2-40B4-BE49-F238E27FC236}">
                <a16:creationId xmlns:a16="http://schemas.microsoft.com/office/drawing/2014/main" id="{4DE0D730-6B4E-0506-2C9C-86ABF56846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3" y="2230247"/>
            <a:ext cx="953795" cy="500983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1FBA1BF8-ADF6-14C7-C849-785A57E305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9441" y="2856999"/>
            <a:ext cx="5337467" cy="1470955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11869905-5D44-9E18-6DA6-2C2870B3655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39441" y="4558442"/>
            <a:ext cx="5514605" cy="1215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881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44A2C7-E317-F7DF-6C1C-3DE9E5108B7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75393" y="1205343"/>
            <a:ext cx="10515600" cy="1094216"/>
          </a:xfrm>
        </p:spPr>
        <p:txBody>
          <a:bodyPr/>
          <a:lstStyle/>
          <a:p>
            <a:pPr lvl="0"/>
            <a:r>
              <a:rPr lang="en-GB" sz="4000" b="1" dirty="0">
                <a:latin typeface="Fira Sans SemiBold" pitchFamily="34"/>
                <a:ea typeface="Fira Sans SemiBold" pitchFamily="34"/>
              </a:rPr>
              <a:t>Results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A8BE4B0-8C37-12F1-7BB1-60B8A99F122F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475393" y="2281117"/>
            <a:ext cx="9201515" cy="3894054"/>
          </a:xfrm>
        </p:spPr>
        <p:txBody>
          <a:bodyPr/>
          <a:lstStyle/>
          <a:p>
            <a:pPr marL="0" lvl="0" indent="0">
              <a:buNone/>
            </a:pPr>
            <a:r>
              <a:rPr lang="en-GB" sz="2400" dirty="0"/>
              <a:t>Selected attributes</a:t>
            </a:r>
          </a:p>
        </p:txBody>
      </p:sp>
      <p:pic>
        <p:nvPicPr>
          <p:cNvPr id="4" name="Imagen 3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E5585852-95F6-C36D-2101-832A63BAFF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15" y="212067"/>
            <a:ext cx="2356555" cy="1094216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5" name="Imagen 4" descr="Diagrama&#10;&#10;Descripción generada automáticamente">
            <a:extLst>
              <a:ext uri="{FF2B5EF4-FFF2-40B4-BE49-F238E27FC236}">
                <a16:creationId xmlns:a16="http://schemas.microsoft.com/office/drawing/2014/main" id="{7CD40F25-D679-4BDD-2A0C-FDE85CECEA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76909" y="212067"/>
            <a:ext cx="1011728" cy="1011728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2E6018B-6FDD-45F8-01EB-A8A09F397EA8}"/>
              </a:ext>
            </a:extLst>
          </p:cNvPr>
          <p:cNvSpPr txBox="1"/>
          <p:nvPr/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200" b="0" i="0" u="none" strike="noStrike" kern="1200" cap="none" spc="0" baseline="0" dirty="0">
                <a:solidFill>
                  <a:srgbClr val="898989"/>
                </a:solidFill>
                <a:uFillTx/>
                <a:latin typeface="Calibri"/>
              </a:rPr>
              <a:t>Practical Application 1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970553B-82F6-D9E0-22E7-9A4EE68425C4}"/>
              </a:ext>
            </a:extLst>
          </p:cNvPr>
          <p:cNvSpPr txBox="1"/>
          <p:nvPr/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5E66E5BE-B621-4124-9D16-D30C4E693356}" type="slidenum">
              <a:t>4</a:t>
            </a:fld>
            <a:endParaRPr lang="es-ES" sz="1200" b="0" i="0" u="none" strike="noStrike" kern="1200" cap="none" spc="0" baseline="0">
              <a:solidFill>
                <a:srgbClr val="898989"/>
              </a:solidFill>
              <a:uFillTx/>
              <a:latin typeface="Calibri"/>
            </a:endParaRPr>
          </a:p>
        </p:txBody>
      </p:sp>
      <p:cxnSp>
        <p:nvCxnSpPr>
          <p:cNvPr id="8" name="Conector recto 8">
            <a:extLst>
              <a:ext uri="{FF2B5EF4-FFF2-40B4-BE49-F238E27FC236}">
                <a16:creationId xmlns:a16="http://schemas.microsoft.com/office/drawing/2014/main" id="{3E29D35E-40A9-BA98-37A0-E6CE54FFF18F}"/>
              </a:ext>
            </a:extLst>
          </p:cNvPr>
          <p:cNvCxnSpPr/>
          <p:nvPr/>
        </p:nvCxnSpPr>
        <p:spPr>
          <a:xfrm>
            <a:off x="1235034" y="2078184"/>
            <a:ext cx="9619012" cy="0"/>
          </a:xfrm>
          <a:prstGeom prst="straightConnector1">
            <a:avLst/>
          </a:prstGeom>
          <a:noFill/>
          <a:ln w="12701" cap="flat">
            <a:solidFill>
              <a:srgbClr val="A5A5A5"/>
            </a:solidFill>
            <a:prstDash val="solid"/>
            <a:miter/>
          </a:ln>
        </p:spPr>
      </p:cxnSp>
      <p:pic>
        <p:nvPicPr>
          <p:cNvPr id="11" name="Imagen 10">
            <a:extLst>
              <a:ext uri="{FF2B5EF4-FFF2-40B4-BE49-F238E27FC236}">
                <a16:creationId xmlns:a16="http://schemas.microsoft.com/office/drawing/2014/main" id="{1C18F7B1-3141-586C-4625-5DC299B331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4767" y="2281117"/>
            <a:ext cx="3342466" cy="3962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8994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44A2C7-E317-F7DF-6C1C-3DE9E5108B7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75393" y="1205343"/>
            <a:ext cx="10515600" cy="1094216"/>
          </a:xfrm>
        </p:spPr>
        <p:txBody>
          <a:bodyPr/>
          <a:lstStyle/>
          <a:p>
            <a:pPr lvl="0"/>
            <a:r>
              <a:rPr lang="en-GB" sz="4000" b="1" dirty="0">
                <a:latin typeface="Fira Sans SemiBold" pitchFamily="34"/>
                <a:ea typeface="Fira Sans SemiBold" pitchFamily="34"/>
              </a:rPr>
              <a:t>Results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A8BE4B0-8C37-12F1-7BB1-60B8A99F122F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475393" y="2281117"/>
            <a:ext cx="9201515" cy="1792119"/>
          </a:xfrm>
        </p:spPr>
        <p:txBody>
          <a:bodyPr/>
          <a:lstStyle/>
          <a:p>
            <a:pPr marL="0" lvl="0" indent="0">
              <a:buNone/>
            </a:pPr>
            <a:r>
              <a:rPr lang="en-GB" sz="2400" dirty="0"/>
              <a:t>Classifier scores</a:t>
            </a:r>
          </a:p>
        </p:txBody>
      </p:sp>
      <p:pic>
        <p:nvPicPr>
          <p:cNvPr id="4" name="Imagen 3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E5585852-95F6-C36D-2101-832A63BAFF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15" y="212067"/>
            <a:ext cx="2356555" cy="1094216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5" name="Imagen 4" descr="Diagrama&#10;&#10;Descripción generada automáticamente">
            <a:extLst>
              <a:ext uri="{FF2B5EF4-FFF2-40B4-BE49-F238E27FC236}">
                <a16:creationId xmlns:a16="http://schemas.microsoft.com/office/drawing/2014/main" id="{7CD40F25-D679-4BDD-2A0C-FDE85CECEA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76909" y="212067"/>
            <a:ext cx="1011728" cy="1011728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2E6018B-6FDD-45F8-01EB-A8A09F397EA8}"/>
              </a:ext>
            </a:extLst>
          </p:cNvPr>
          <p:cNvSpPr txBox="1"/>
          <p:nvPr/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200" b="0" i="0" u="none" strike="noStrike" kern="1200" cap="none" spc="0" baseline="0" dirty="0">
                <a:solidFill>
                  <a:srgbClr val="898989"/>
                </a:solidFill>
                <a:uFillTx/>
                <a:latin typeface="Calibri"/>
              </a:rPr>
              <a:t>Practical Application 1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970553B-82F6-D9E0-22E7-9A4EE68425C4}"/>
              </a:ext>
            </a:extLst>
          </p:cNvPr>
          <p:cNvSpPr txBox="1"/>
          <p:nvPr/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5E66E5BE-B621-4124-9D16-D30C4E693356}" type="slidenum">
              <a:t>5</a:t>
            </a:fld>
            <a:endParaRPr lang="es-ES" sz="1200" b="0" i="0" u="none" strike="noStrike" kern="1200" cap="none" spc="0" baseline="0">
              <a:solidFill>
                <a:srgbClr val="898989"/>
              </a:solidFill>
              <a:uFillTx/>
              <a:latin typeface="Calibri"/>
            </a:endParaRPr>
          </a:p>
        </p:txBody>
      </p:sp>
      <p:cxnSp>
        <p:nvCxnSpPr>
          <p:cNvPr id="8" name="Conector recto 8">
            <a:extLst>
              <a:ext uri="{FF2B5EF4-FFF2-40B4-BE49-F238E27FC236}">
                <a16:creationId xmlns:a16="http://schemas.microsoft.com/office/drawing/2014/main" id="{3E29D35E-40A9-BA98-37A0-E6CE54FFF18F}"/>
              </a:ext>
            </a:extLst>
          </p:cNvPr>
          <p:cNvCxnSpPr/>
          <p:nvPr/>
        </p:nvCxnSpPr>
        <p:spPr>
          <a:xfrm>
            <a:off x="1235034" y="2078184"/>
            <a:ext cx="9619012" cy="0"/>
          </a:xfrm>
          <a:prstGeom prst="straightConnector1">
            <a:avLst/>
          </a:prstGeom>
          <a:noFill/>
          <a:ln w="12701" cap="flat">
            <a:solidFill>
              <a:srgbClr val="A5A5A5"/>
            </a:solidFill>
            <a:prstDash val="solid"/>
            <a:miter/>
          </a:ln>
        </p:spPr>
      </p:cxnSp>
      <p:sp>
        <p:nvSpPr>
          <p:cNvPr id="12" name="Marcador de contenido 2">
            <a:extLst>
              <a:ext uri="{FF2B5EF4-FFF2-40B4-BE49-F238E27FC236}">
                <a16:creationId xmlns:a16="http://schemas.microsoft.com/office/drawing/2014/main" id="{F108F1C3-AE1F-8ADC-9E50-47C01E70E6B0}"/>
              </a:ext>
            </a:extLst>
          </p:cNvPr>
          <p:cNvSpPr txBox="1">
            <a:spLocks/>
          </p:cNvSpPr>
          <p:nvPr/>
        </p:nvSpPr>
        <p:spPr>
          <a:xfrm>
            <a:off x="1475392" y="4206392"/>
            <a:ext cx="9201515" cy="179211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>
            <a:lvl1pPr marL="228600" marR="0" lvl="0" indent="-228600" algn="l" defTabSz="914400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s-ES" sz="2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  <a:lvl2pPr marL="685800" marR="0" lvl="1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s-ES" sz="2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2pPr>
            <a:lvl3pPr marL="1143000" marR="0" lvl="2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s-ES" sz="20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3pPr>
            <a:lvl4pPr marL="1600200" marR="0" lvl="3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s-E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4pPr>
            <a:lvl5pPr marL="2057400" marR="0" lvl="4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s-E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/>
              <a:buNone/>
            </a:pPr>
            <a:r>
              <a:rPr lang="en-GB" sz="2400" dirty="0"/>
              <a:t>Training time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6ACEF8F3-47F4-B498-F4EF-45C98408D6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0931" y="2239229"/>
            <a:ext cx="5807460" cy="2021461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901A15B3-7166-8680-33C7-D3DAB882C8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70932" y="4302578"/>
            <a:ext cx="5011812" cy="2016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1707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44A2C7-E317-F7DF-6C1C-3DE9E5108B7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75393" y="1205343"/>
            <a:ext cx="10515600" cy="1094216"/>
          </a:xfrm>
        </p:spPr>
        <p:txBody>
          <a:bodyPr/>
          <a:lstStyle/>
          <a:p>
            <a:pPr lvl="0"/>
            <a:r>
              <a:rPr lang="en-GB" sz="4000" b="1" dirty="0">
                <a:latin typeface="Fira Sans SemiBold" pitchFamily="34"/>
                <a:ea typeface="Fira Sans SemiBold" pitchFamily="34"/>
              </a:rPr>
              <a:t>Results</a:t>
            </a:r>
          </a:p>
        </p:txBody>
      </p:sp>
      <p:pic>
        <p:nvPicPr>
          <p:cNvPr id="4" name="Imagen 3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E5585852-95F6-C36D-2101-832A63BAFF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15" y="212067"/>
            <a:ext cx="2356555" cy="1094216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5" name="Imagen 4" descr="Diagrama&#10;&#10;Descripción generada automáticamente">
            <a:extLst>
              <a:ext uri="{FF2B5EF4-FFF2-40B4-BE49-F238E27FC236}">
                <a16:creationId xmlns:a16="http://schemas.microsoft.com/office/drawing/2014/main" id="{7CD40F25-D679-4BDD-2A0C-FDE85CECEA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76909" y="212067"/>
            <a:ext cx="1011728" cy="1011728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2E6018B-6FDD-45F8-01EB-A8A09F397EA8}"/>
              </a:ext>
            </a:extLst>
          </p:cNvPr>
          <p:cNvSpPr txBox="1"/>
          <p:nvPr/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200" b="0" i="0" u="none" strike="noStrike" kern="1200" cap="none" spc="0" baseline="0" dirty="0">
                <a:solidFill>
                  <a:srgbClr val="898989"/>
                </a:solidFill>
                <a:uFillTx/>
                <a:latin typeface="Calibri"/>
              </a:rPr>
              <a:t>Practical Application 1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970553B-82F6-D9E0-22E7-9A4EE68425C4}"/>
              </a:ext>
            </a:extLst>
          </p:cNvPr>
          <p:cNvSpPr txBox="1"/>
          <p:nvPr/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5E66E5BE-B621-4124-9D16-D30C4E693356}" type="slidenum">
              <a:t>6</a:t>
            </a:fld>
            <a:endParaRPr lang="es-ES" sz="1200" b="0" i="0" u="none" strike="noStrike" kern="1200" cap="none" spc="0" baseline="0">
              <a:solidFill>
                <a:srgbClr val="898989"/>
              </a:solidFill>
              <a:uFillTx/>
              <a:latin typeface="Calibri"/>
            </a:endParaRPr>
          </a:p>
        </p:txBody>
      </p:sp>
      <p:cxnSp>
        <p:nvCxnSpPr>
          <p:cNvPr id="8" name="Conector recto 8">
            <a:extLst>
              <a:ext uri="{FF2B5EF4-FFF2-40B4-BE49-F238E27FC236}">
                <a16:creationId xmlns:a16="http://schemas.microsoft.com/office/drawing/2014/main" id="{3E29D35E-40A9-BA98-37A0-E6CE54FFF18F}"/>
              </a:ext>
            </a:extLst>
          </p:cNvPr>
          <p:cNvCxnSpPr/>
          <p:nvPr/>
        </p:nvCxnSpPr>
        <p:spPr>
          <a:xfrm>
            <a:off x="1235034" y="2078184"/>
            <a:ext cx="9619012" cy="0"/>
          </a:xfrm>
          <a:prstGeom prst="straightConnector1">
            <a:avLst/>
          </a:prstGeom>
          <a:noFill/>
          <a:ln w="12701" cap="flat">
            <a:solidFill>
              <a:srgbClr val="A5A5A5"/>
            </a:solidFill>
            <a:prstDash val="solid"/>
            <a:miter/>
          </a:ln>
        </p:spPr>
      </p:cxnSp>
      <p:pic>
        <p:nvPicPr>
          <p:cNvPr id="14" name="Imagen 13" descr="Texto&#10;&#10;Descripción generada automáticamente">
            <a:extLst>
              <a:ext uri="{FF2B5EF4-FFF2-40B4-BE49-F238E27FC236}">
                <a16:creationId xmlns:a16="http://schemas.microsoft.com/office/drawing/2014/main" id="{52D01B74-DB45-4499-4F66-7B73467668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1301" y="2299559"/>
            <a:ext cx="4818603" cy="3042334"/>
          </a:xfrm>
          <a:prstGeom prst="rect">
            <a:avLst/>
          </a:prstGeom>
        </p:spPr>
      </p:pic>
      <p:pic>
        <p:nvPicPr>
          <p:cNvPr id="16" name="Imagen 15" descr="Diagrama&#10;&#10;Descripción generada automáticamente">
            <a:extLst>
              <a:ext uri="{FF2B5EF4-FFF2-40B4-BE49-F238E27FC236}">
                <a16:creationId xmlns:a16="http://schemas.microsoft.com/office/drawing/2014/main" id="{32C8453F-B3AC-073B-0CCE-CBC29E349B2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170" y="2320740"/>
            <a:ext cx="5065370" cy="3042335"/>
          </a:xfrm>
          <a:prstGeom prst="rect">
            <a:avLst/>
          </a:prstGeom>
        </p:spPr>
      </p:pic>
      <p:sp>
        <p:nvSpPr>
          <p:cNvPr id="19" name="CuadroTexto 18">
            <a:extLst>
              <a:ext uri="{FF2B5EF4-FFF2-40B4-BE49-F238E27FC236}">
                <a16:creationId xmlns:a16="http://schemas.microsoft.com/office/drawing/2014/main" id="{7DBA0CE3-FF52-A30E-5049-3ED906C8F34B}"/>
              </a:ext>
            </a:extLst>
          </p:cNvPr>
          <p:cNvSpPr txBox="1"/>
          <p:nvPr/>
        </p:nvSpPr>
        <p:spPr>
          <a:xfrm>
            <a:off x="1964380" y="5490381"/>
            <a:ext cx="3094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Multilayer Perceptron Network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7EE20462-21A4-7575-CF9D-F98A15ECDD3C}"/>
              </a:ext>
            </a:extLst>
          </p:cNvPr>
          <p:cNvSpPr txBox="1"/>
          <p:nvPr/>
        </p:nvSpPr>
        <p:spPr>
          <a:xfrm>
            <a:off x="8081290" y="5467991"/>
            <a:ext cx="105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C4.5 Tree</a:t>
            </a:r>
          </a:p>
        </p:txBody>
      </p:sp>
    </p:spTree>
    <p:extLst>
      <p:ext uri="{BB962C8B-B14F-4D97-AF65-F5344CB8AC3E}">
        <p14:creationId xmlns:p14="http://schemas.microsoft.com/office/powerpoint/2010/main" val="39121716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E02DA4-C68F-43B7-7434-3A6CC092E167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2446312" y="1658483"/>
            <a:ext cx="7299362" cy="2387598"/>
          </a:xfrm>
        </p:spPr>
        <p:txBody>
          <a:bodyPr/>
          <a:lstStyle/>
          <a:p>
            <a:pPr lvl="0"/>
            <a:r>
              <a:rPr lang="en-GB" sz="4800" dirty="0">
                <a:latin typeface="Fira Sans SemiBold" pitchFamily="34"/>
                <a:ea typeface="Fira Sans SemiBold" pitchFamily="34"/>
              </a:rPr>
              <a:t>Practical Application 1</a:t>
            </a:r>
            <a:br>
              <a:rPr lang="en-GB" sz="4800" dirty="0">
                <a:latin typeface="Fira Sans SemiBold" pitchFamily="34"/>
                <a:ea typeface="Fira Sans SemiBold" pitchFamily="34"/>
              </a:rPr>
            </a:br>
            <a:r>
              <a:rPr lang="en-GB" sz="3200" dirty="0">
                <a:latin typeface="Fira Sans SemiBold" pitchFamily="34"/>
                <a:ea typeface="Fira Sans SemiBold" pitchFamily="34"/>
              </a:rPr>
              <a:t>Machine Learning</a:t>
            </a:r>
          </a:p>
        </p:txBody>
      </p:sp>
      <p:pic>
        <p:nvPicPr>
          <p:cNvPr id="3" name="Imagen 3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03CC5AF5-3191-5105-F94B-36C2124CD6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115" y="212067"/>
            <a:ext cx="3115059" cy="1446416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4" name="Imagen 4" descr="Diagrama&#10;&#10;Descripción generada automáticamente">
            <a:extLst>
              <a:ext uri="{FF2B5EF4-FFF2-40B4-BE49-F238E27FC236}">
                <a16:creationId xmlns:a16="http://schemas.microsoft.com/office/drawing/2014/main" id="{8A40AFD7-60C6-492E-8346-A6A1DD4F3F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81967" y="335164"/>
            <a:ext cx="1122846" cy="1122846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5" name="CuadroTexto 7">
            <a:extLst>
              <a:ext uri="{FF2B5EF4-FFF2-40B4-BE49-F238E27FC236}">
                <a16:creationId xmlns:a16="http://schemas.microsoft.com/office/drawing/2014/main" id="{A4C05BAB-608C-7597-4BB7-DA6FD53497D8}"/>
              </a:ext>
            </a:extLst>
          </p:cNvPr>
          <p:cNvSpPr txBox="1"/>
          <p:nvPr/>
        </p:nvSpPr>
        <p:spPr>
          <a:xfrm>
            <a:off x="2446312" y="4437593"/>
            <a:ext cx="7299362" cy="61555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Jan Cerezo </a:t>
            </a:r>
            <a:r>
              <a:rPr lang="es-ES" sz="180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Pomykol</a:t>
            </a:r>
            <a:endParaRPr lang="es-ES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600" b="0" i="0" u="none" strike="noStrike" kern="1200" cap="none" spc="0" baseline="0" dirty="0">
                <a:solidFill>
                  <a:srgbClr val="000000"/>
                </a:solidFill>
                <a:uFillTx/>
                <a:latin typeface="Fira Mono" pitchFamily="49"/>
                <a:ea typeface="Fira Mono" pitchFamily="49"/>
              </a:rPr>
              <a:t>j.cerezo@alumnos.upm.es</a:t>
            </a:r>
          </a:p>
        </p:txBody>
      </p:sp>
      <p:cxnSp>
        <p:nvCxnSpPr>
          <p:cNvPr id="7" name="Conector recto 10">
            <a:extLst>
              <a:ext uri="{FF2B5EF4-FFF2-40B4-BE49-F238E27FC236}">
                <a16:creationId xmlns:a16="http://schemas.microsoft.com/office/drawing/2014/main" id="{5E5D7338-AF96-E585-6878-DC95BC362F0C}"/>
              </a:ext>
            </a:extLst>
          </p:cNvPr>
          <p:cNvCxnSpPr/>
          <p:nvPr/>
        </p:nvCxnSpPr>
        <p:spPr>
          <a:xfrm>
            <a:off x="10345859" y="427509"/>
            <a:ext cx="0" cy="961903"/>
          </a:xfrm>
          <a:prstGeom prst="straightConnector1">
            <a:avLst/>
          </a:prstGeom>
          <a:noFill/>
          <a:ln w="19046" cap="flat">
            <a:solidFill>
              <a:srgbClr val="A5A5A5"/>
            </a:solidFill>
            <a:prstDash val="solid"/>
            <a:miter/>
          </a:ln>
        </p:spPr>
      </p:cxnSp>
      <p:sp>
        <p:nvSpPr>
          <p:cNvPr id="8" name="CuadroTexto 13">
            <a:extLst>
              <a:ext uri="{FF2B5EF4-FFF2-40B4-BE49-F238E27FC236}">
                <a16:creationId xmlns:a16="http://schemas.microsoft.com/office/drawing/2014/main" id="{D9322ACD-E0CB-7CB9-047B-555F45E4CE2E}"/>
              </a:ext>
            </a:extLst>
          </p:cNvPr>
          <p:cNvSpPr txBox="1"/>
          <p:nvPr/>
        </p:nvSpPr>
        <p:spPr>
          <a:xfrm>
            <a:off x="10486906" y="435309"/>
            <a:ext cx="1575456" cy="95410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400" b="0" i="0" u="none" strike="noStrike" kern="1200" cap="none" spc="0" baseline="0">
                <a:solidFill>
                  <a:srgbClr val="3B3838"/>
                </a:solidFill>
                <a:uFillTx/>
                <a:latin typeface="Fira Sans Light" pitchFamily="34"/>
                <a:ea typeface="Fira Sans Light" pitchFamily="34"/>
              </a:rPr>
              <a:t>Escuela Técnica Superior de Ingenieros Informáticos</a:t>
            </a:r>
          </a:p>
        </p:txBody>
      </p:sp>
    </p:spTree>
    <p:extLst>
      <p:ext uri="{BB962C8B-B14F-4D97-AF65-F5344CB8AC3E}">
        <p14:creationId xmlns:p14="http://schemas.microsoft.com/office/powerpoint/2010/main" val="220978204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</TotalTime>
  <Words>180</Words>
  <Application>Microsoft Office PowerPoint</Application>
  <PresentationFormat>Panorámica</PresentationFormat>
  <Paragraphs>70</Paragraphs>
  <Slides>7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 Light</vt:lpstr>
      <vt:lpstr>Fira Mono</vt:lpstr>
      <vt:lpstr>Fira Sans Light</vt:lpstr>
      <vt:lpstr>Fira Sans SemiBold</vt:lpstr>
      <vt:lpstr>Tema de Office</vt:lpstr>
      <vt:lpstr>Practical Application 1 Machine Learning</vt:lpstr>
      <vt:lpstr>Problem Description</vt:lpstr>
      <vt:lpstr>Methodology</vt:lpstr>
      <vt:lpstr>Results</vt:lpstr>
      <vt:lpstr>Results</vt:lpstr>
      <vt:lpstr>Results</vt:lpstr>
      <vt:lpstr>Practical Application 1 Machine Learning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Cuadro de Mandos para Visualizar Algoritmos Distribuidos</dc:title>
  <dc:creator>j.cerezo@alumnos.upm.es</dc:creator>
  <cp:lastModifiedBy>j.cerezo@alumnos.upm.es</cp:lastModifiedBy>
  <cp:revision>17</cp:revision>
  <dcterms:created xsi:type="dcterms:W3CDTF">2022-06-15T17:02:28Z</dcterms:created>
  <dcterms:modified xsi:type="dcterms:W3CDTF">2022-10-18T17:17:45Z</dcterms:modified>
</cp:coreProperties>
</file>