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9EB9-26AA-43BD-B312-A91C6C86C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F8C35-57B1-4921-921C-659D29DF8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57507F-242D-4304-8654-F5BF1C93571F}"/>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5" name="Footer Placeholder 4">
            <a:extLst>
              <a:ext uri="{FF2B5EF4-FFF2-40B4-BE49-F238E27FC236}">
                <a16:creationId xmlns:a16="http://schemas.microsoft.com/office/drawing/2014/main" id="{0551B9DF-549C-4A67-95B0-40214819D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AC4E9-9580-4262-9DD0-7C8A59C4785C}"/>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229484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00F-0E08-4159-99BA-CF5B877E29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49F7E-EAB5-4CCF-8002-9C3786344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ED50E-008B-40CA-851F-35767E98670A}"/>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5" name="Footer Placeholder 4">
            <a:extLst>
              <a:ext uri="{FF2B5EF4-FFF2-40B4-BE49-F238E27FC236}">
                <a16:creationId xmlns:a16="http://schemas.microsoft.com/office/drawing/2014/main" id="{A911E2D9-F357-4D8F-8832-DD2266F98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C2825-B383-4012-B834-B915756A3822}"/>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143928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E9890-6A02-4DC5-BC01-1A8AEE2F7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707BA2-4B09-47A1-ABE3-038F35D73F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FFE20-208A-49A0-86C1-881F53E6724E}"/>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5" name="Footer Placeholder 4">
            <a:extLst>
              <a:ext uri="{FF2B5EF4-FFF2-40B4-BE49-F238E27FC236}">
                <a16:creationId xmlns:a16="http://schemas.microsoft.com/office/drawing/2014/main" id="{CCA93AAA-8FDA-43AA-9A9D-07C561BB9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11797-8913-4266-AA53-498EA50EE8EE}"/>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197019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4F67-0576-4771-BDFC-D26E890BFF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2CFCE-7F80-4BB8-B155-F3486231AE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08AA0-0942-4B54-A705-A78ABDB3E076}"/>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5" name="Footer Placeholder 4">
            <a:extLst>
              <a:ext uri="{FF2B5EF4-FFF2-40B4-BE49-F238E27FC236}">
                <a16:creationId xmlns:a16="http://schemas.microsoft.com/office/drawing/2014/main" id="{5D592397-3EDA-4C4E-A913-EC115D86D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076E2-7EE9-448A-A9B4-79666EE3886D}"/>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403825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B0E6-7B86-4927-B411-9F1C7EFCA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DE36D9-DF5E-4D49-A60C-83F8AA1CB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6904C1-D07C-480A-870C-8EBE5D21DBC8}"/>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5" name="Footer Placeholder 4">
            <a:extLst>
              <a:ext uri="{FF2B5EF4-FFF2-40B4-BE49-F238E27FC236}">
                <a16:creationId xmlns:a16="http://schemas.microsoft.com/office/drawing/2014/main" id="{53B45091-C6C7-4463-B017-9A76257FB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BABE0-F3A9-4345-B8EF-62D8C2FDCCB6}"/>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242924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28AF-2C4F-44B1-8B11-8121C1B32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3FED5-0A20-40DB-8B8C-8032A2E0B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B15F9-43BF-412D-839B-C795B7ACF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6A83C3-0BD6-45BE-9EB8-960A8ACCCFAD}"/>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6" name="Footer Placeholder 5">
            <a:extLst>
              <a:ext uri="{FF2B5EF4-FFF2-40B4-BE49-F238E27FC236}">
                <a16:creationId xmlns:a16="http://schemas.microsoft.com/office/drawing/2014/main" id="{8B00B4A7-0594-4903-AA54-D66CCA291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C7D0D-AFA2-4D56-AC08-1A5B8EE0A353}"/>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8672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406A-6095-4364-A9C1-BC93CE74CC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0D4302-F5FC-4016-80DE-9EDA1FDBF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C6C73-656C-4D5B-94EF-A7CB86D392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85FE41-B289-4992-9C2F-A39B11692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CBFB4-CF82-4402-96E5-D2DBCDBBE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470FF-6A9F-427B-9197-48407C3B710D}"/>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8" name="Footer Placeholder 7">
            <a:extLst>
              <a:ext uri="{FF2B5EF4-FFF2-40B4-BE49-F238E27FC236}">
                <a16:creationId xmlns:a16="http://schemas.microsoft.com/office/drawing/2014/main" id="{99E79B56-AC5A-4D14-A6DC-F65B146F9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BD1618-12E1-4B40-830B-2431EED9CF39}"/>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64652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A896-D63E-4167-B46F-16E063804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EB4A70-A934-415A-B724-D6493CFF60AC}"/>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4" name="Footer Placeholder 3">
            <a:extLst>
              <a:ext uri="{FF2B5EF4-FFF2-40B4-BE49-F238E27FC236}">
                <a16:creationId xmlns:a16="http://schemas.microsoft.com/office/drawing/2014/main" id="{1DE0F64A-47D5-4894-AFA7-57F30E0053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9A4E10-46C1-47F5-8ED2-197E734814AC}"/>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89833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8A4D1-2AD7-4290-8594-2FF4375CE7FA}"/>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3" name="Footer Placeholder 2">
            <a:extLst>
              <a:ext uri="{FF2B5EF4-FFF2-40B4-BE49-F238E27FC236}">
                <a16:creationId xmlns:a16="http://schemas.microsoft.com/office/drawing/2014/main" id="{7C19546A-78D3-43C2-BBDD-65FE212F1F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0FC207-4ED8-4081-9CC9-B26BAAA87D71}"/>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220958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372A-35BF-4DFA-A819-F4E5B6268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A891A7-29C7-4523-851F-C284A648F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457F29-39C3-4FBA-930F-490F3F0C7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FAB32-AB96-4667-9340-17907DEA194B}"/>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6" name="Footer Placeholder 5">
            <a:extLst>
              <a:ext uri="{FF2B5EF4-FFF2-40B4-BE49-F238E27FC236}">
                <a16:creationId xmlns:a16="http://schemas.microsoft.com/office/drawing/2014/main" id="{5E9ACA6E-1213-43CF-A364-1F3153F48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5AF00-AB8D-4091-9824-87504E24751A}"/>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253789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A4F6-4ECC-47FB-B5F5-600239165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164921-32D1-40FF-A44A-CC24CA9FE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98E37-D253-48B0-B74D-74689D33B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04B99-AB85-4324-9672-87A1482CA253}"/>
              </a:ext>
            </a:extLst>
          </p:cNvPr>
          <p:cNvSpPr>
            <a:spLocks noGrp="1"/>
          </p:cNvSpPr>
          <p:nvPr>
            <p:ph type="dt" sz="half" idx="10"/>
          </p:nvPr>
        </p:nvSpPr>
        <p:spPr/>
        <p:txBody>
          <a:bodyPr/>
          <a:lstStyle/>
          <a:p>
            <a:fld id="{7E5EAA8C-76BF-423B-BFE6-704F843BD14A}" type="datetimeFigureOut">
              <a:rPr lang="en-US" smtClean="0"/>
              <a:t>5/4/2020</a:t>
            </a:fld>
            <a:endParaRPr lang="en-US"/>
          </a:p>
        </p:txBody>
      </p:sp>
      <p:sp>
        <p:nvSpPr>
          <p:cNvPr id="6" name="Footer Placeholder 5">
            <a:extLst>
              <a:ext uri="{FF2B5EF4-FFF2-40B4-BE49-F238E27FC236}">
                <a16:creationId xmlns:a16="http://schemas.microsoft.com/office/drawing/2014/main" id="{58E59DF7-A80C-429E-9E05-E2DE9F615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3200F-686E-4886-BE94-B1DBB2882782}"/>
              </a:ext>
            </a:extLst>
          </p:cNvPr>
          <p:cNvSpPr>
            <a:spLocks noGrp="1"/>
          </p:cNvSpPr>
          <p:nvPr>
            <p:ph type="sldNum" sz="quarter" idx="12"/>
          </p:nvPr>
        </p:nvSpPr>
        <p:spPr/>
        <p:txBody>
          <a:bodyPr/>
          <a:lstStyle/>
          <a:p>
            <a:fld id="{93112092-F7E9-4425-AB64-7EE9B03B62E1}" type="slidenum">
              <a:rPr lang="en-US" smtClean="0"/>
              <a:t>‹#›</a:t>
            </a:fld>
            <a:endParaRPr lang="en-US"/>
          </a:p>
        </p:txBody>
      </p:sp>
    </p:spTree>
    <p:extLst>
      <p:ext uri="{BB962C8B-B14F-4D97-AF65-F5344CB8AC3E}">
        <p14:creationId xmlns:p14="http://schemas.microsoft.com/office/powerpoint/2010/main" val="323216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21ACD-E252-427C-A79C-F3546FEA7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8DD224-82E0-42B7-AF01-1A2254B6E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E5359-BAFD-4CEC-A2CC-F1B3148DA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EAA8C-76BF-423B-BFE6-704F843BD14A}" type="datetimeFigureOut">
              <a:rPr lang="en-US" smtClean="0"/>
              <a:t>5/4/2020</a:t>
            </a:fld>
            <a:endParaRPr lang="en-US"/>
          </a:p>
        </p:txBody>
      </p:sp>
      <p:sp>
        <p:nvSpPr>
          <p:cNvPr id="5" name="Footer Placeholder 4">
            <a:extLst>
              <a:ext uri="{FF2B5EF4-FFF2-40B4-BE49-F238E27FC236}">
                <a16:creationId xmlns:a16="http://schemas.microsoft.com/office/drawing/2014/main" id="{EB487DEB-77DB-4618-9E1E-310A5AF35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4A9C08-E93C-4B98-8050-6D09C296E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12092-F7E9-4425-AB64-7EE9B03B62E1}" type="slidenum">
              <a:rPr lang="en-US" smtClean="0"/>
              <a:t>‹#›</a:t>
            </a:fld>
            <a:endParaRPr lang="en-US"/>
          </a:p>
        </p:txBody>
      </p:sp>
    </p:spTree>
    <p:extLst>
      <p:ext uri="{BB962C8B-B14F-4D97-AF65-F5344CB8AC3E}">
        <p14:creationId xmlns:p14="http://schemas.microsoft.com/office/powerpoint/2010/main" val="2868001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604D7F-2A90-4E09-BFA8-1ADB3119581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D84EF24-7BE9-48BE-A896-C31C6FD2026B}"/>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EDA of Indian Premier League</a:t>
            </a:r>
          </a:p>
        </p:txBody>
      </p:sp>
      <p:sp>
        <p:nvSpPr>
          <p:cNvPr id="3" name="Subtitle 2">
            <a:extLst>
              <a:ext uri="{FF2B5EF4-FFF2-40B4-BE49-F238E27FC236}">
                <a16:creationId xmlns:a16="http://schemas.microsoft.com/office/drawing/2014/main" id="{C81517F3-6DAD-48C9-B680-6B5B06BA6FF3}"/>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IPL 2008 to 2018</a:t>
            </a:r>
          </a:p>
        </p:txBody>
      </p:sp>
    </p:spTree>
    <p:extLst>
      <p:ext uri="{BB962C8B-B14F-4D97-AF65-F5344CB8AC3E}">
        <p14:creationId xmlns:p14="http://schemas.microsoft.com/office/powerpoint/2010/main" val="24557068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29BCF6-680B-4712-862F-4D10712F7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50" y="696163"/>
            <a:ext cx="11884450" cy="4959840"/>
          </a:xfrm>
          <a:prstGeom prst="rect">
            <a:avLst/>
          </a:prstGeom>
        </p:spPr>
      </p:pic>
      <p:sp>
        <p:nvSpPr>
          <p:cNvPr id="4" name="TextBox 3">
            <a:extLst>
              <a:ext uri="{FF2B5EF4-FFF2-40B4-BE49-F238E27FC236}">
                <a16:creationId xmlns:a16="http://schemas.microsoft.com/office/drawing/2014/main" id="{F0D3A0A5-90B6-4EA7-9F88-D6DBA05BC97E}"/>
              </a:ext>
            </a:extLst>
          </p:cNvPr>
          <p:cNvSpPr txBox="1"/>
          <p:nvPr/>
        </p:nvSpPr>
        <p:spPr>
          <a:xfrm>
            <a:off x="1189990" y="5656003"/>
            <a:ext cx="9812020" cy="369332"/>
          </a:xfrm>
          <a:prstGeom prst="rect">
            <a:avLst/>
          </a:prstGeom>
          <a:noFill/>
        </p:spPr>
        <p:txBody>
          <a:bodyPr wrap="square" rtlCol="0">
            <a:spAutoFit/>
          </a:bodyPr>
          <a:lstStyle/>
          <a:p>
            <a:pPr algn="ctr"/>
            <a:r>
              <a:rPr lang="en-US" dirty="0"/>
              <a:t>In the above graph, it’s clear that </a:t>
            </a:r>
            <a:r>
              <a:rPr lang="en-US" b="1" dirty="0"/>
              <a:t>Mumbai Indians</a:t>
            </a:r>
            <a:r>
              <a:rPr lang="en-US" dirty="0"/>
              <a:t> is leading here, followed by Chennai Super Kings.</a:t>
            </a:r>
          </a:p>
        </p:txBody>
      </p:sp>
      <p:sp>
        <p:nvSpPr>
          <p:cNvPr id="5" name="TextBox 4">
            <a:extLst>
              <a:ext uri="{FF2B5EF4-FFF2-40B4-BE49-F238E27FC236}">
                <a16:creationId xmlns:a16="http://schemas.microsoft.com/office/drawing/2014/main" id="{97236C4B-B91A-4E91-B44C-BB4F8F0065D7}"/>
              </a:ext>
            </a:extLst>
          </p:cNvPr>
          <p:cNvSpPr txBox="1"/>
          <p:nvPr/>
        </p:nvSpPr>
        <p:spPr>
          <a:xfrm>
            <a:off x="3083130" y="95250"/>
            <a:ext cx="7228004" cy="461665"/>
          </a:xfrm>
          <a:prstGeom prst="rect">
            <a:avLst/>
          </a:prstGeom>
          <a:noFill/>
        </p:spPr>
        <p:txBody>
          <a:bodyPr wrap="none" rtlCol="0">
            <a:spAutoFit/>
          </a:bodyPr>
          <a:lstStyle/>
          <a:p>
            <a:r>
              <a:rPr lang="en-US" sz="2400" dirty="0"/>
              <a:t>Which team has won the maximum matches played yet?</a:t>
            </a:r>
          </a:p>
        </p:txBody>
      </p:sp>
    </p:spTree>
    <p:extLst>
      <p:ext uri="{BB962C8B-B14F-4D97-AF65-F5344CB8AC3E}">
        <p14:creationId xmlns:p14="http://schemas.microsoft.com/office/powerpoint/2010/main" val="148868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3A0A5-90B6-4EA7-9F88-D6DBA05BC97E}"/>
              </a:ext>
            </a:extLst>
          </p:cNvPr>
          <p:cNvSpPr txBox="1"/>
          <p:nvPr/>
        </p:nvSpPr>
        <p:spPr>
          <a:xfrm>
            <a:off x="1189988" y="5893635"/>
            <a:ext cx="9812020" cy="646331"/>
          </a:xfrm>
          <a:prstGeom prst="rect">
            <a:avLst/>
          </a:prstGeom>
          <a:noFill/>
        </p:spPr>
        <p:txBody>
          <a:bodyPr wrap="square" rtlCol="0">
            <a:spAutoFit/>
          </a:bodyPr>
          <a:lstStyle/>
          <a:p>
            <a:pPr algn="ctr"/>
            <a:r>
              <a:rPr lang="en-US" dirty="0"/>
              <a:t>The above graph shows, we can narrate that MI has played maximum games and also won maximum in the above list.</a:t>
            </a:r>
          </a:p>
        </p:txBody>
      </p:sp>
      <p:pic>
        <p:nvPicPr>
          <p:cNvPr id="5" name="Picture 4">
            <a:extLst>
              <a:ext uri="{FF2B5EF4-FFF2-40B4-BE49-F238E27FC236}">
                <a16:creationId xmlns:a16="http://schemas.microsoft.com/office/drawing/2014/main" id="{F8698793-07DB-4F4A-9499-CF7543850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344" y="539808"/>
            <a:ext cx="8349308" cy="5353827"/>
          </a:xfrm>
          <a:prstGeom prst="rect">
            <a:avLst/>
          </a:prstGeom>
        </p:spPr>
      </p:pic>
      <p:sp>
        <p:nvSpPr>
          <p:cNvPr id="7" name="TextBox 6">
            <a:extLst>
              <a:ext uri="{FF2B5EF4-FFF2-40B4-BE49-F238E27FC236}">
                <a16:creationId xmlns:a16="http://schemas.microsoft.com/office/drawing/2014/main" id="{7DA75AC1-AE41-4EC0-A8AB-BA60D372DC7E}"/>
              </a:ext>
            </a:extLst>
          </p:cNvPr>
          <p:cNvSpPr txBox="1"/>
          <p:nvPr/>
        </p:nvSpPr>
        <p:spPr>
          <a:xfrm>
            <a:off x="1782670" y="199628"/>
            <a:ext cx="8626657" cy="461665"/>
          </a:xfrm>
          <a:prstGeom prst="rect">
            <a:avLst/>
          </a:prstGeom>
          <a:noFill/>
        </p:spPr>
        <p:txBody>
          <a:bodyPr wrap="none" rtlCol="0">
            <a:spAutoFit/>
          </a:bodyPr>
          <a:lstStyle/>
          <a:p>
            <a:r>
              <a:rPr lang="en-US" sz="2400" dirty="0"/>
              <a:t>Team wise performance, Total matches played vs matches they won</a:t>
            </a:r>
          </a:p>
        </p:txBody>
      </p:sp>
    </p:spTree>
    <p:extLst>
      <p:ext uri="{BB962C8B-B14F-4D97-AF65-F5344CB8AC3E}">
        <p14:creationId xmlns:p14="http://schemas.microsoft.com/office/powerpoint/2010/main" val="354138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DECDE-B441-478A-87A0-3381E1B07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598" y="614675"/>
            <a:ext cx="9144799" cy="5771886"/>
          </a:xfrm>
          <a:prstGeom prst="rect">
            <a:avLst/>
          </a:prstGeom>
        </p:spPr>
      </p:pic>
      <p:sp>
        <p:nvSpPr>
          <p:cNvPr id="4" name="TextBox 3">
            <a:extLst>
              <a:ext uri="{FF2B5EF4-FFF2-40B4-BE49-F238E27FC236}">
                <a16:creationId xmlns:a16="http://schemas.microsoft.com/office/drawing/2014/main" id="{F0D3A0A5-90B6-4EA7-9F88-D6DBA05BC97E}"/>
              </a:ext>
            </a:extLst>
          </p:cNvPr>
          <p:cNvSpPr txBox="1"/>
          <p:nvPr/>
        </p:nvSpPr>
        <p:spPr>
          <a:xfrm>
            <a:off x="1189987" y="6294229"/>
            <a:ext cx="9812020" cy="369332"/>
          </a:xfrm>
          <a:prstGeom prst="rect">
            <a:avLst/>
          </a:prstGeom>
          <a:noFill/>
        </p:spPr>
        <p:txBody>
          <a:bodyPr wrap="square" rtlCol="0">
            <a:spAutoFit/>
          </a:bodyPr>
          <a:lstStyle/>
          <a:p>
            <a:pPr algn="ctr"/>
            <a:r>
              <a:rPr lang="en-US" dirty="0"/>
              <a:t>In the above graph we have added one more layer which is loss in the game, and MI is not leading here.</a:t>
            </a:r>
          </a:p>
        </p:txBody>
      </p:sp>
      <p:sp>
        <p:nvSpPr>
          <p:cNvPr id="6" name="TextBox 5">
            <a:extLst>
              <a:ext uri="{FF2B5EF4-FFF2-40B4-BE49-F238E27FC236}">
                <a16:creationId xmlns:a16="http://schemas.microsoft.com/office/drawing/2014/main" id="{5D15A5E9-E644-4BBB-B505-330B742EF1FF}"/>
              </a:ext>
            </a:extLst>
          </p:cNvPr>
          <p:cNvSpPr txBox="1"/>
          <p:nvPr/>
        </p:nvSpPr>
        <p:spPr>
          <a:xfrm>
            <a:off x="824844" y="194439"/>
            <a:ext cx="10542309" cy="461665"/>
          </a:xfrm>
          <a:prstGeom prst="rect">
            <a:avLst/>
          </a:prstGeom>
          <a:noFill/>
        </p:spPr>
        <p:txBody>
          <a:bodyPr wrap="square" rtlCol="0">
            <a:spAutoFit/>
          </a:bodyPr>
          <a:lstStyle/>
          <a:p>
            <a:pPr algn="ctr"/>
            <a:r>
              <a:rPr lang="en-US" sz="2400" dirty="0"/>
              <a:t>Team wise performance, Total matches played vs matches they won vs Lost</a:t>
            </a:r>
          </a:p>
        </p:txBody>
      </p:sp>
    </p:spTree>
    <p:extLst>
      <p:ext uri="{BB962C8B-B14F-4D97-AF65-F5344CB8AC3E}">
        <p14:creationId xmlns:p14="http://schemas.microsoft.com/office/powerpoint/2010/main" val="416861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3A0A5-90B6-4EA7-9F88-D6DBA05BC97E}"/>
              </a:ext>
            </a:extLst>
          </p:cNvPr>
          <p:cNvSpPr txBox="1"/>
          <p:nvPr/>
        </p:nvSpPr>
        <p:spPr>
          <a:xfrm>
            <a:off x="1189989" y="5085218"/>
            <a:ext cx="9812020" cy="646331"/>
          </a:xfrm>
          <a:prstGeom prst="rect">
            <a:avLst/>
          </a:prstGeom>
          <a:noFill/>
        </p:spPr>
        <p:txBody>
          <a:bodyPr wrap="square" rtlCol="0">
            <a:spAutoFit/>
          </a:bodyPr>
          <a:lstStyle/>
          <a:p>
            <a:pPr algn="ctr"/>
            <a:r>
              <a:rPr lang="en-US"/>
              <a:t>CH Gayle is a player of </a:t>
            </a:r>
            <a:r>
              <a:rPr lang="en-US" b="1"/>
              <a:t>Royal Challengers Bangalore </a:t>
            </a:r>
            <a:r>
              <a:rPr lang="en-US"/>
              <a:t>and leads in this list but in the winning graph, RCB lands at 4th position and MI at first.</a:t>
            </a:r>
            <a:endParaRPr lang="en-US" dirty="0"/>
          </a:p>
        </p:txBody>
      </p:sp>
      <p:sp>
        <p:nvSpPr>
          <p:cNvPr id="6" name="TextBox 5">
            <a:extLst>
              <a:ext uri="{FF2B5EF4-FFF2-40B4-BE49-F238E27FC236}">
                <a16:creationId xmlns:a16="http://schemas.microsoft.com/office/drawing/2014/main" id="{EE2E975B-F317-4A4F-9156-74DBB639E615}"/>
              </a:ext>
            </a:extLst>
          </p:cNvPr>
          <p:cNvSpPr txBox="1"/>
          <p:nvPr/>
        </p:nvSpPr>
        <p:spPr>
          <a:xfrm>
            <a:off x="1890556" y="394216"/>
            <a:ext cx="8410887" cy="830997"/>
          </a:xfrm>
          <a:prstGeom prst="rect">
            <a:avLst/>
          </a:prstGeom>
          <a:noFill/>
        </p:spPr>
        <p:txBody>
          <a:bodyPr wrap="square" rtlCol="0">
            <a:spAutoFit/>
          </a:bodyPr>
          <a:lstStyle/>
          <a:p>
            <a:pPr algn="ctr"/>
            <a:r>
              <a:rPr lang="en-US" sz="2400"/>
              <a:t>Which player won the maximum number of times the </a:t>
            </a:r>
            <a:r>
              <a:rPr lang="en-US" sz="2400" b="1"/>
              <a:t>Player of the match </a:t>
            </a:r>
            <a:r>
              <a:rPr lang="en-US" sz="2400"/>
              <a:t>title?</a:t>
            </a:r>
            <a:endParaRPr lang="en-US" sz="2400" dirty="0"/>
          </a:p>
        </p:txBody>
      </p:sp>
      <p:pic>
        <p:nvPicPr>
          <p:cNvPr id="10" name="Picture 9">
            <a:extLst>
              <a:ext uri="{FF2B5EF4-FFF2-40B4-BE49-F238E27FC236}">
                <a16:creationId xmlns:a16="http://schemas.microsoft.com/office/drawing/2014/main" id="{ECF66CFD-C449-465B-9DBE-2CAD6A20F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786" y="1336272"/>
            <a:ext cx="5006426" cy="3637887"/>
          </a:xfrm>
          <a:prstGeom prst="rect">
            <a:avLst/>
          </a:prstGeom>
        </p:spPr>
      </p:pic>
    </p:spTree>
    <p:extLst>
      <p:ext uri="{BB962C8B-B14F-4D97-AF65-F5344CB8AC3E}">
        <p14:creationId xmlns:p14="http://schemas.microsoft.com/office/powerpoint/2010/main" val="3514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FF7D9-5ACF-41E4-A508-8A745F09E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737" y="840701"/>
            <a:ext cx="7394522" cy="4650164"/>
          </a:xfrm>
          <a:prstGeom prst="rect">
            <a:avLst/>
          </a:prstGeom>
        </p:spPr>
      </p:pic>
      <p:sp>
        <p:nvSpPr>
          <p:cNvPr id="4" name="TextBox 3">
            <a:extLst>
              <a:ext uri="{FF2B5EF4-FFF2-40B4-BE49-F238E27FC236}">
                <a16:creationId xmlns:a16="http://schemas.microsoft.com/office/drawing/2014/main" id="{F0D3A0A5-90B6-4EA7-9F88-D6DBA05BC97E}"/>
              </a:ext>
            </a:extLst>
          </p:cNvPr>
          <p:cNvSpPr txBox="1"/>
          <p:nvPr/>
        </p:nvSpPr>
        <p:spPr>
          <a:xfrm>
            <a:off x="1428511" y="5490865"/>
            <a:ext cx="9334974" cy="646331"/>
          </a:xfrm>
          <a:prstGeom prst="rect">
            <a:avLst/>
          </a:prstGeom>
          <a:noFill/>
        </p:spPr>
        <p:txBody>
          <a:bodyPr wrap="square" rtlCol="0">
            <a:spAutoFit/>
          </a:bodyPr>
          <a:lstStyle/>
          <a:p>
            <a:pPr algn="ctr"/>
            <a:r>
              <a:rPr lang="en-US" dirty="0"/>
              <a:t>It’s very clear that toss plays a very vital role in winning the match whenever teams won the toss </a:t>
            </a:r>
            <a:r>
              <a:rPr lang="en-US" dirty="0" err="1"/>
              <a:t>approx</a:t>
            </a:r>
            <a:r>
              <a:rPr lang="en-US" dirty="0"/>
              <a:t> 50% times they win. So, if the team won the toss half battle is already conquered.</a:t>
            </a:r>
          </a:p>
        </p:txBody>
      </p:sp>
      <p:sp>
        <p:nvSpPr>
          <p:cNvPr id="6" name="TextBox 5">
            <a:extLst>
              <a:ext uri="{FF2B5EF4-FFF2-40B4-BE49-F238E27FC236}">
                <a16:creationId xmlns:a16="http://schemas.microsoft.com/office/drawing/2014/main" id="{EE2E975B-F317-4A4F-9156-74DBB639E615}"/>
              </a:ext>
            </a:extLst>
          </p:cNvPr>
          <p:cNvSpPr txBox="1"/>
          <p:nvPr/>
        </p:nvSpPr>
        <p:spPr>
          <a:xfrm>
            <a:off x="1890556" y="379036"/>
            <a:ext cx="8410887" cy="461665"/>
          </a:xfrm>
          <a:prstGeom prst="rect">
            <a:avLst/>
          </a:prstGeom>
          <a:noFill/>
        </p:spPr>
        <p:txBody>
          <a:bodyPr wrap="square" rtlCol="0">
            <a:spAutoFit/>
          </a:bodyPr>
          <a:lstStyle/>
          <a:p>
            <a:pPr algn="ctr"/>
            <a:r>
              <a:rPr lang="en-US" sz="2400" dirty="0"/>
              <a:t>Does Toss makes any difference in the match result?</a:t>
            </a:r>
          </a:p>
        </p:txBody>
      </p:sp>
    </p:spTree>
    <p:extLst>
      <p:ext uri="{BB962C8B-B14F-4D97-AF65-F5344CB8AC3E}">
        <p14:creationId xmlns:p14="http://schemas.microsoft.com/office/powerpoint/2010/main" val="197584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B7D1F0-FA55-4FCE-B14F-85BF584F3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615" y="840701"/>
            <a:ext cx="8383847" cy="5272317"/>
          </a:xfrm>
          <a:prstGeom prst="rect">
            <a:avLst/>
          </a:prstGeom>
        </p:spPr>
      </p:pic>
      <p:sp>
        <p:nvSpPr>
          <p:cNvPr id="4" name="TextBox 3">
            <a:extLst>
              <a:ext uri="{FF2B5EF4-FFF2-40B4-BE49-F238E27FC236}">
                <a16:creationId xmlns:a16="http://schemas.microsoft.com/office/drawing/2014/main" id="{F0D3A0A5-90B6-4EA7-9F88-D6DBA05BC97E}"/>
              </a:ext>
            </a:extLst>
          </p:cNvPr>
          <p:cNvSpPr txBox="1"/>
          <p:nvPr/>
        </p:nvSpPr>
        <p:spPr>
          <a:xfrm>
            <a:off x="1428512" y="6017299"/>
            <a:ext cx="9334974" cy="646331"/>
          </a:xfrm>
          <a:prstGeom prst="rect">
            <a:avLst/>
          </a:prstGeom>
          <a:noFill/>
        </p:spPr>
        <p:txBody>
          <a:bodyPr wrap="square" rtlCol="0">
            <a:spAutoFit/>
          </a:bodyPr>
          <a:lstStyle/>
          <a:p>
            <a:pPr algn="ctr"/>
            <a:r>
              <a:rPr lang="en-US" dirty="0"/>
              <a:t>As the graph show, teams prefer to go for fielding first when they won the toss, as chasing the runs in this kind of format is easy.</a:t>
            </a:r>
          </a:p>
        </p:txBody>
      </p:sp>
      <p:sp>
        <p:nvSpPr>
          <p:cNvPr id="6" name="TextBox 5">
            <a:extLst>
              <a:ext uri="{FF2B5EF4-FFF2-40B4-BE49-F238E27FC236}">
                <a16:creationId xmlns:a16="http://schemas.microsoft.com/office/drawing/2014/main" id="{EE2E975B-F317-4A4F-9156-74DBB639E615}"/>
              </a:ext>
            </a:extLst>
          </p:cNvPr>
          <p:cNvSpPr txBox="1"/>
          <p:nvPr/>
        </p:nvSpPr>
        <p:spPr>
          <a:xfrm>
            <a:off x="1659534" y="379036"/>
            <a:ext cx="8872931" cy="461665"/>
          </a:xfrm>
          <a:prstGeom prst="rect">
            <a:avLst/>
          </a:prstGeom>
          <a:noFill/>
        </p:spPr>
        <p:txBody>
          <a:bodyPr wrap="square" rtlCol="0">
            <a:spAutoFit/>
          </a:bodyPr>
          <a:lstStyle/>
          <a:p>
            <a:pPr algn="ctr"/>
            <a:r>
              <a:rPr lang="en-US" sz="2400" dirty="0"/>
              <a:t>After winning toss what teams prefer to choose batting or fielding?</a:t>
            </a:r>
          </a:p>
        </p:txBody>
      </p:sp>
    </p:spTree>
    <p:extLst>
      <p:ext uri="{BB962C8B-B14F-4D97-AF65-F5344CB8AC3E}">
        <p14:creationId xmlns:p14="http://schemas.microsoft.com/office/powerpoint/2010/main" val="101088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1C845-BA6B-4383-9F18-0D88D396F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387" y="824653"/>
            <a:ext cx="4444118" cy="4321803"/>
          </a:xfrm>
          <a:prstGeom prst="rect">
            <a:avLst/>
          </a:prstGeom>
        </p:spPr>
      </p:pic>
      <p:sp>
        <p:nvSpPr>
          <p:cNvPr id="4" name="TextBox 3">
            <a:extLst>
              <a:ext uri="{FF2B5EF4-FFF2-40B4-BE49-F238E27FC236}">
                <a16:creationId xmlns:a16="http://schemas.microsoft.com/office/drawing/2014/main" id="{F0D3A0A5-90B6-4EA7-9F88-D6DBA05BC97E}"/>
              </a:ext>
            </a:extLst>
          </p:cNvPr>
          <p:cNvSpPr txBox="1"/>
          <p:nvPr/>
        </p:nvSpPr>
        <p:spPr>
          <a:xfrm>
            <a:off x="1428512" y="5222741"/>
            <a:ext cx="9334974" cy="923330"/>
          </a:xfrm>
          <a:prstGeom prst="rect">
            <a:avLst/>
          </a:prstGeom>
          <a:noFill/>
        </p:spPr>
        <p:txBody>
          <a:bodyPr wrap="square" rtlCol="0">
            <a:spAutoFit/>
          </a:bodyPr>
          <a:lstStyle/>
          <a:p>
            <a:pPr algn="ctr"/>
            <a:r>
              <a:rPr lang="en-US" b="1" dirty="0"/>
              <a:t>58.2% </a:t>
            </a:r>
            <a:r>
              <a:rPr lang="en-US" dirty="0"/>
              <a:t>times MI won the match when they field first, which concluded two things, one is that their bowlers are so efficient that they don't give many runs or the batsmen played well and chase any target given by opponents.</a:t>
            </a:r>
          </a:p>
        </p:txBody>
      </p:sp>
      <p:sp>
        <p:nvSpPr>
          <p:cNvPr id="6" name="TextBox 5">
            <a:extLst>
              <a:ext uri="{FF2B5EF4-FFF2-40B4-BE49-F238E27FC236}">
                <a16:creationId xmlns:a16="http://schemas.microsoft.com/office/drawing/2014/main" id="{EE2E975B-F317-4A4F-9156-74DBB639E615}"/>
              </a:ext>
            </a:extLst>
          </p:cNvPr>
          <p:cNvSpPr txBox="1"/>
          <p:nvPr/>
        </p:nvSpPr>
        <p:spPr>
          <a:xfrm>
            <a:off x="1659534" y="362988"/>
            <a:ext cx="8872930" cy="461665"/>
          </a:xfrm>
          <a:prstGeom prst="rect">
            <a:avLst/>
          </a:prstGeom>
          <a:noFill/>
        </p:spPr>
        <p:txBody>
          <a:bodyPr wrap="square" rtlCol="0">
            <a:spAutoFit/>
          </a:bodyPr>
          <a:lstStyle/>
          <a:p>
            <a:pPr algn="ctr"/>
            <a:r>
              <a:rPr lang="en-US" sz="2400" dirty="0"/>
              <a:t>What contributes to winning for Mumbai Indians, fielding or batting</a:t>
            </a:r>
          </a:p>
        </p:txBody>
      </p:sp>
    </p:spTree>
    <p:extLst>
      <p:ext uri="{BB962C8B-B14F-4D97-AF65-F5344CB8AC3E}">
        <p14:creationId xmlns:p14="http://schemas.microsoft.com/office/powerpoint/2010/main" val="274462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1F7F0-54A6-456D-8923-B8859479F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137883"/>
            <a:ext cx="11382375" cy="5311775"/>
          </a:xfrm>
          <a:prstGeom prst="rect">
            <a:avLst/>
          </a:prstGeom>
        </p:spPr>
      </p:pic>
      <p:sp>
        <p:nvSpPr>
          <p:cNvPr id="4" name="TextBox 3">
            <a:extLst>
              <a:ext uri="{FF2B5EF4-FFF2-40B4-BE49-F238E27FC236}">
                <a16:creationId xmlns:a16="http://schemas.microsoft.com/office/drawing/2014/main" id="{F0D3A0A5-90B6-4EA7-9F88-D6DBA05BC97E}"/>
              </a:ext>
            </a:extLst>
          </p:cNvPr>
          <p:cNvSpPr txBox="1"/>
          <p:nvPr/>
        </p:nvSpPr>
        <p:spPr>
          <a:xfrm>
            <a:off x="1428512" y="5609093"/>
            <a:ext cx="9334974" cy="369332"/>
          </a:xfrm>
          <a:prstGeom prst="rect">
            <a:avLst/>
          </a:prstGeom>
          <a:noFill/>
        </p:spPr>
        <p:txBody>
          <a:bodyPr wrap="square" rtlCol="0">
            <a:spAutoFit/>
          </a:bodyPr>
          <a:lstStyle/>
          <a:p>
            <a:pPr algn="ctr"/>
            <a:r>
              <a:rPr lang="en-US" dirty="0"/>
              <a:t>Yes, it is, see the straight line on the left, it tell the complete story.</a:t>
            </a:r>
          </a:p>
        </p:txBody>
      </p:sp>
      <p:sp>
        <p:nvSpPr>
          <p:cNvPr id="6" name="TextBox 5">
            <a:extLst>
              <a:ext uri="{FF2B5EF4-FFF2-40B4-BE49-F238E27FC236}">
                <a16:creationId xmlns:a16="http://schemas.microsoft.com/office/drawing/2014/main" id="{EE2E975B-F317-4A4F-9156-74DBB639E615}"/>
              </a:ext>
            </a:extLst>
          </p:cNvPr>
          <p:cNvSpPr txBox="1"/>
          <p:nvPr/>
        </p:nvSpPr>
        <p:spPr>
          <a:xfrm>
            <a:off x="1890556" y="379036"/>
            <a:ext cx="8410887" cy="461665"/>
          </a:xfrm>
          <a:prstGeom prst="rect">
            <a:avLst/>
          </a:prstGeom>
          <a:noFill/>
        </p:spPr>
        <p:txBody>
          <a:bodyPr wrap="square" rtlCol="0">
            <a:spAutoFit/>
          </a:bodyPr>
          <a:lstStyle/>
          <a:p>
            <a:pPr algn="ctr"/>
            <a:r>
              <a:rPr lang="en-US" sz="2400" dirty="0"/>
              <a:t>Does MI has Home advantage?</a:t>
            </a:r>
          </a:p>
        </p:txBody>
      </p:sp>
    </p:spTree>
    <p:extLst>
      <p:ext uri="{BB962C8B-B14F-4D97-AF65-F5344CB8AC3E}">
        <p14:creationId xmlns:p14="http://schemas.microsoft.com/office/powerpoint/2010/main" val="353784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327</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EDA of Indian Premier League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of Indian Premier League</dc:title>
  <dc:creator>Gupta, Shubham</dc:creator>
  <cp:lastModifiedBy>Gupta, Shubham</cp:lastModifiedBy>
  <cp:revision>23</cp:revision>
  <dcterms:created xsi:type="dcterms:W3CDTF">2020-05-03T09:40:00Z</dcterms:created>
  <dcterms:modified xsi:type="dcterms:W3CDTF">2020-05-04T17:06:22Z</dcterms:modified>
</cp:coreProperties>
</file>