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tif" ContentType="image/tiff"/>
  <Override PartName="/ppt/media/image6.png" ContentType="image/png"/>
  <Override PartName="/ppt/media/image3.png" ContentType="image/png"/>
  <Override PartName="/ppt/media/image4.jpeg" ContentType="image/jpe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797675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3CEE86B-D760-4D58-B41C-654028B098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Img"/>
          </p:nvPr>
        </p:nvSpPr>
        <p:spPr>
          <a:xfrm>
            <a:off x="1166760" y="1241280"/>
            <a:ext cx="4462920" cy="3348720"/>
          </a:xfrm>
          <a:prstGeom prst="rect">
            <a:avLst/>
          </a:prstGeom>
          <a:ln w="0">
            <a:noFill/>
          </a:ln>
        </p:spPr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080" cy="390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7"/>
          </p:nvPr>
        </p:nvSpPr>
        <p:spPr>
          <a:xfrm>
            <a:off x="3850560" y="9430200"/>
            <a:ext cx="2944440" cy="49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ZA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40EBA6-383C-4EB7-8BAA-2C572C7388FF}" type="slidenum">
              <a:rPr b="0" lang="en-ZA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A20D87-D6D2-4AA2-86A3-3929133D7DB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615240" y="2962800"/>
            <a:ext cx="3290400" cy="22068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6906240" y="6338160"/>
            <a:ext cx="2099520" cy="34092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11"/>
          <p:cNvCxnSpPr/>
          <p:nvPr/>
        </p:nvCxnSpPr>
        <p:spPr>
          <a:xfrm>
            <a:off x="335880" y="6508800"/>
            <a:ext cx="6334920" cy="1440"/>
          </a:xfrm>
          <a:prstGeom prst="straightConnector1">
            <a:avLst/>
          </a:prstGeom>
          <a:ln w="12600">
            <a:solidFill>
              <a:srgbClr val="cf3f1e"/>
            </a:solidFill>
            <a:miter/>
          </a:ln>
        </p:spPr>
      </p:cxnSp>
      <p:pic>
        <p:nvPicPr>
          <p:cNvPr id="3" name="Picture 3" descr=""/>
          <p:cNvPicPr/>
          <p:nvPr/>
        </p:nvPicPr>
        <p:blipFill>
          <a:blip r:embed="rId4"/>
          <a:stretch/>
        </p:blipFill>
        <p:spPr>
          <a:xfrm>
            <a:off x="0" y="452880"/>
            <a:ext cx="9149400" cy="1825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6"/>
          <p:cNvCxnSpPr/>
          <p:nvPr/>
        </p:nvCxnSpPr>
        <p:spPr>
          <a:xfrm>
            <a:off x="458640" y="599400"/>
            <a:ext cx="7233840" cy="1080"/>
          </a:xfrm>
          <a:prstGeom prst="straightConnector1">
            <a:avLst/>
          </a:prstGeom>
          <a:ln w="12600">
            <a:solidFill>
              <a:srgbClr val="cf3f1e"/>
            </a:solidFill>
            <a:miter/>
          </a:ln>
        </p:spPr>
      </p:cxnSp>
      <p:pic>
        <p:nvPicPr>
          <p:cNvPr id="9" name="Picture 7" descr=""/>
          <p:cNvPicPr/>
          <p:nvPr/>
        </p:nvPicPr>
        <p:blipFill>
          <a:blip r:embed="rId2"/>
          <a:stretch/>
        </p:blipFill>
        <p:spPr>
          <a:xfrm>
            <a:off x="7724520" y="35280"/>
            <a:ext cx="1365120" cy="91548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8" descr=""/>
          <p:cNvPicPr/>
          <p:nvPr/>
        </p:nvPicPr>
        <p:blipFill>
          <a:blip r:embed="rId3"/>
          <a:stretch/>
        </p:blipFill>
        <p:spPr>
          <a:xfrm>
            <a:off x="6906240" y="6338160"/>
            <a:ext cx="2099520" cy="340920"/>
          </a:xfrm>
          <a:prstGeom prst="rect">
            <a:avLst/>
          </a:prstGeom>
          <a:ln w="0">
            <a:noFill/>
          </a:ln>
        </p:spPr>
      </p:pic>
      <p:cxnSp>
        <p:nvCxnSpPr>
          <p:cNvPr id="11" name="Straight Connector 9"/>
          <p:cNvCxnSpPr/>
          <p:nvPr/>
        </p:nvCxnSpPr>
        <p:spPr>
          <a:xfrm>
            <a:off x="658440" y="6509160"/>
            <a:ext cx="6012360" cy="1080"/>
          </a:xfrm>
          <a:prstGeom prst="straightConnector1">
            <a:avLst/>
          </a:prstGeom>
          <a:ln w="12600">
            <a:solidFill>
              <a:srgbClr val="cf3f1e"/>
            </a:solidFill>
            <a:miter/>
          </a:ln>
        </p:spPr>
      </p:cxnSp>
      <p:sp>
        <p:nvSpPr>
          <p:cNvPr id="12" name="PlaceHolder 1"/>
          <p:cNvSpPr>
            <a:spLocks noGrp="1"/>
          </p:cNvSpPr>
          <p:nvPr>
            <p:ph type="sldNum" idx="1"/>
          </p:nvPr>
        </p:nvSpPr>
        <p:spPr>
          <a:xfrm>
            <a:off x="203040" y="6369840"/>
            <a:ext cx="45468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E78416D-E0CC-4209-8DDD-458D9B5A7BB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22360" y="3429000"/>
            <a:ext cx="4182120" cy="98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66" strike="noStrike">
                <a:solidFill>
                  <a:schemeClr val="dk1"/>
                </a:solidFill>
                <a:latin typeface="Calibri"/>
                <a:ea typeface="MS PGothic"/>
              </a:rPr>
              <a:t>AI2050 Progress Update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122360" y="4814640"/>
            <a:ext cx="4581000" cy="29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66" strike="noStrike">
                <a:solidFill>
                  <a:schemeClr val="dk1"/>
                </a:solidFill>
                <a:latin typeface="Calibri"/>
                <a:ea typeface="MS PGothic"/>
              </a:rPr>
              <a:t>8 January 2025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5"/>
          </p:nvPr>
        </p:nvSpPr>
        <p:spPr>
          <a:xfrm>
            <a:off x="203040" y="6369840"/>
            <a:ext cx="45468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8C25C52-AD79-48D7-88EF-F32B1E077CE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6228360" cy="55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ZA" sz="2800" spc="-1" strike="noStrike">
                <a:solidFill>
                  <a:schemeClr val="dk1"/>
                </a:solidFill>
                <a:latin typeface="Calibri"/>
                <a:ea typeface="DejaVu Sans"/>
              </a:rPr>
              <a:t>Online Platform Development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TextBox 4"/>
          <p:cNvSpPr/>
          <p:nvPr/>
        </p:nvSpPr>
        <p:spPr>
          <a:xfrm>
            <a:off x="174240" y="4554000"/>
            <a:ext cx="77396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AWS Deployment 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EC2 vs ECS and EKS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Cost comparisons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Costs of each deployment were relatively similar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EKS selected: More flexibility, customizability, and automation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Picture 29" descr=""/>
          <p:cNvPicPr/>
          <p:nvPr/>
        </p:nvPicPr>
        <p:blipFill>
          <a:blip r:embed="rId1"/>
          <a:stretch/>
        </p:blipFill>
        <p:spPr>
          <a:xfrm>
            <a:off x="967320" y="902520"/>
            <a:ext cx="7247520" cy="343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6"/>
          </p:nvPr>
        </p:nvSpPr>
        <p:spPr>
          <a:xfrm>
            <a:off x="203040" y="6369840"/>
            <a:ext cx="45468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5860639-39E5-4CEF-814A-54DF1AA0ACC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6228360" cy="55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ZA" sz="2800" spc="-1" strike="noStrike">
                <a:solidFill>
                  <a:schemeClr val="dk1"/>
                </a:solidFill>
                <a:latin typeface="Calibri"/>
                <a:ea typeface="DejaVu Sans"/>
              </a:rPr>
              <a:t>Ingress Controller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TextBox 1"/>
          <p:cNvSpPr/>
          <p:nvPr/>
        </p:nvSpPr>
        <p:spPr>
          <a:xfrm>
            <a:off x="649800" y="4554000"/>
            <a:ext cx="679032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Simplifies management of complex ingress processes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Cost effective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When implemented correct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Handles various routing scenarios: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Host-based routing or path-based routing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  <a:ea typeface="DejaVu Sans"/>
              </a:rPr>
              <a:t>Load balancing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236240" y="914400"/>
            <a:ext cx="6771960" cy="374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Application>LibreOffice/24.2.7.2$Linux_X86_64 LibreOffice_project/420$Build-2</Application>
  <AppVersion>15.0000</AppVersion>
  <Words>324</Words>
  <Paragraphs>61</Paragraphs>
  <Company>University of Cape Town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2016-02-18T11:48:50Z</dcterms:created>
  <dc:creator>Richard Gessner</dc:creator>
  <dc:description/>
  <dc:language>en-ZA</dc:language>
  <cp:lastModifiedBy/>
  <cp:lastPrinted>2017-10-12T11:00:25Z</cp:lastPrinted>
  <dcterms:modified xsi:type="dcterms:W3CDTF">2025-01-08T06:56:28Z</dcterms:modified>
  <cp:revision>18</cp:revision>
  <dc:subject/>
  <dc:title>RMT Go/No-Go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0x0101000B031F1698E53144AC04716B6E9D1734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On-screen Show (4:3)</vt:lpwstr>
  </property>
  <property fmtid="{D5CDD505-2E9C-101B-9397-08002B2CF9AE}" pid="6" name="Slides">
    <vt:i4>7</vt:i4>
  </property>
</Properties>
</file>