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9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0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552FAA6-2D0E-4F6C-83D3-D599B429E94D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760" y="1241280"/>
            <a:ext cx="4463280" cy="334908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9680" y="4777920"/>
            <a:ext cx="5437440" cy="3908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11"/>
          </p:nvPr>
        </p:nvSpPr>
        <p:spPr>
          <a:xfrm>
            <a:off x="3850560" y="9430200"/>
            <a:ext cx="2944800" cy="497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ZA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5D2C00F-1E87-46C2-832F-E98858927E9B}" type="slidenum">
              <a:rPr lang="en-ZA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A919C1F-6F4D-429A-9EF4-F7AE8962AB4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t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/>
          <p:nvPr/>
        </p:nvPicPr>
        <p:blipFill>
          <a:blip r:embed="rId3"/>
          <a:stretch/>
        </p:blipFill>
        <p:spPr>
          <a:xfrm>
            <a:off x="615240" y="2962800"/>
            <a:ext cx="3290760" cy="2207160"/>
          </a:xfrm>
          <a:prstGeom prst="rect">
            <a:avLst/>
          </a:prstGeom>
          <a:ln w="0">
            <a:noFill/>
          </a:ln>
        </p:spPr>
      </p:pic>
      <p:pic>
        <p:nvPicPr>
          <p:cNvPr id="7" name="Picture 10"/>
          <p:cNvPicPr/>
          <p:nvPr/>
        </p:nvPicPr>
        <p:blipFill>
          <a:blip r:embed="rId4"/>
          <a:stretch/>
        </p:blipFill>
        <p:spPr>
          <a:xfrm>
            <a:off x="6906240" y="6338160"/>
            <a:ext cx="2099880" cy="341280"/>
          </a:xfrm>
          <a:prstGeom prst="rect">
            <a:avLst/>
          </a:prstGeom>
          <a:ln w="0">
            <a:noFill/>
          </a:ln>
        </p:spPr>
      </p:pic>
      <p:cxnSp>
        <p:nvCxnSpPr>
          <p:cNvPr id="2" name="Straight Connector 11"/>
          <p:cNvCxnSpPr/>
          <p:nvPr/>
        </p:nvCxnSpPr>
        <p:spPr>
          <a:xfrm>
            <a:off x="335880" y="6508800"/>
            <a:ext cx="6334560" cy="1080"/>
          </a:xfrm>
          <a:prstGeom prst="straightConnector1">
            <a:avLst/>
          </a:prstGeom>
          <a:ln w="12600">
            <a:solidFill>
              <a:srgbClr val="CF3F1E"/>
            </a:solidFill>
            <a:miter/>
          </a:ln>
        </p:spPr>
      </p:cxnSp>
      <p:pic>
        <p:nvPicPr>
          <p:cNvPr id="3" name="Picture 3"/>
          <p:cNvPicPr/>
          <p:nvPr/>
        </p:nvPicPr>
        <p:blipFill>
          <a:blip r:embed="rId5"/>
          <a:stretch/>
        </p:blipFill>
        <p:spPr>
          <a:xfrm>
            <a:off x="0" y="452880"/>
            <a:ext cx="9149760" cy="1825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8640" y="320040"/>
            <a:ext cx="4502520" cy="55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6"/>
          <p:cNvCxnSpPr/>
          <p:nvPr/>
        </p:nvCxnSpPr>
        <p:spPr>
          <a:xfrm>
            <a:off x="458640" y="599400"/>
            <a:ext cx="7233480" cy="720"/>
          </a:xfrm>
          <a:prstGeom prst="straightConnector1">
            <a:avLst/>
          </a:prstGeom>
          <a:ln w="12600">
            <a:solidFill>
              <a:srgbClr val="CF3F1E"/>
            </a:solidFill>
            <a:miter/>
          </a:ln>
        </p:spPr>
      </p:cxnSp>
      <p:pic>
        <p:nvPicPr>
          <p:cNvPr id="9" name="Picture 7"/>
          <p:cNvPicPr/>
          <p:nvPr/>
        </p:nvPicPr>
        <p:blipFill>
          <a:blip r:embed="rId3"/>
          <a:stretch/>
        </p:blipFill>
        <p:spPr>
          <a:xfrm>
            <a:off x="7724520" y="35280"/>
            <a:ext cx="1365480" cy="915840"/>
          </a:xfrm>
          <a:prstGeom prst="rect">
            <a:avLst/>
          </a:prstGeom>
          <a:ln w="0">
            <a:noFill/>
          </a:ln>
        </p:spPr>
      </p:pic>
      <p:pic>
        <p:nvPicPr>
          <p:cNvPr id="10" name="Picture 8"/>
          <p:cNvPicPr/>
          <p:nvPr/>
        </p:nvPicPr>
        <p:blipFill>
          <a:blip r:embed="rId4"/>
          <a:stretch/>
        </p:blipFill>
        <p:spPr>
          <a:xfrm>
            <a:off x="6906240" y="6338160"/>
            <a:ext cx="2099880" cy="341280"/>
          </a:xfrm>
          <a:prstGeom prst="rect">
            <a:avLst/>
          </a:prstGeom>
          <a:ln w="0">
            <a:noFill/>
          </a:ln>
        </p:spPr>
      </p:pic>
      <p:cxnSp>
        <p:nvCxnSpPr>
          <p:cNvPr id="11" name="Straight Connector 9"/>
          <p:cNvCxnSpPr/>
          <p:nvPr/>
        </p:nvCxnSpPr>
        <p:spPr>
          <a:xfrm>
            <a:off x="658440" y="6509160"/>
            <a:ext cx="6012000" cy="720"/>
          </a:xfrm>
          <a:prstGeom prst="straightConnector1">
            <a:avLst/>
          </a:prstGeom>
          <a:ln w="12600">
            <a:solidFill>
              <a:srgbClr val="CF3F1E"/>
            </a:solidFill>
            <a:miter/>
          </a:ln>
        </p:spPr>
      </p:cxnSp>
      <p:sp>
        <p:nvSpPr>
          <p:cNvPr id="12" name="PlaceHolder 1"/>
          <p:cNvSpPr>
            <a:spLocks noGrp="1"/>
          </p:cNvSpPr>
          <p:nvPr>
            <p:ph type="sldNum" idx="1"/>
          </p:nvPr>
        </p:nvSpPr>
        <p:spPr>
          <a:xfrm>
            <a:off x="203040" y="6369840"/>
            <a:ext cx="455040" cy="278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2552B676-60DA-4271-A68F-949DB8D2B8B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122360" y="3429000"/>
            <a:ext cx="4182480" cy="98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spc="69">
                <a:solidFill>
                  <a:schemeClr val="dk1"/>
                </a:solidFill>
                <a:latin typeface="Calibri"/>
                <a:ea typeface="MS PGothic"/>
              </a:rPr>
              <a:t>AI2050 Progress Update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122360" y="4814640"/>
            <a:ext cx="4581360" cy="30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69">
                <a:solidFill>
                  <a:schemeClr val="dk1"/>
                </a:solidFill>
                <a:latin typeface="Calibri"/>
                <a:ea typeface="MS PGothic"/>
              </a:rPr>
              <a:t>5 December 2024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ldNum" idx="5"/>
          </p:nvPr>
        </p:nvSpPr>
        <p:spPr>
          <a:xfrm>
            <a:off x="203040" y="6369840"/>
            <a:ext cx="455040" cy="278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B23FFB29-5A3A-46C8-A1DA-1FB294A45B0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title"/>
          </p:nvPr>
        </p:nvSpPr>
        <p:spPr>
          <a:xfrm>
            <a:off x="430920" y="129960"/>
            <a:ext cx="4502520" cy="558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ZA" sz="2800" b="0" strike="noStrike" spc="-1">
                <a:solidFill>
                  <a:schemeClr val="dk1"/>
                </a:solidFill>
                <a:latin typeface="Calibri"/>
              </a:rPr>
              <a:t>Project Milestones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Picture 8" descr="A diagram of a company&#10;&#10;Description automatically generated with medium confidence"/>
          <p:cNvPicPr/>
          <p:nvPr/>
        </p:nvPicPr>
        <p:blipFill>
          <a:blip r:embed="rId2"/>
          <a:srcRect t="23902" r="1226"/>
          <a:stretch/>
        </p:blipFill>
        <p:spPr>
          <a:xfrm>
            <a:off x="837360" y="850320"/>
            <a:ext cx="7468560" cy="3412080"/>
          </a:xfrm>
          <a:prstGeom prst="rect">
            <a:avLst/>
          </a:prstGeom>
          <a:ln w="0">
            <a:noFill/>
          </a:ln>
        </p:spPr>
      </p:pic>
      <p:sp>
        <p:nvSpPr>
          <p:cNvPr id="26" name="TextBox 10"/>
          <p:cNvSpPr/>
          <p:nvPr/>
        </p:nvSpPr>
        <p:spPr>
          <a:xfrm>
            <a:off x="-53640" y="4123080"/>
            <a:ext cx="9505800" cy="22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Dev Ops position filled – welcome to Edmore Mlotshwa.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Online platform delayed but AWS cloud infrastructure now in progress.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ZA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AI toolbox improvements ongoing: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ZA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Olinda pipeline complete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ZA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ZairaChem updates in progress (refactoring, interpretability, regression)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6"/>
          </p:nvPr>
        </p:nvSpPr>
        <p:spPr>
          <a:xfrm>
            <a:off x="203040" y="6369840"/>
            <a:ext cx="455040" cy="278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D7643C34-FE58-4B26-B58A-A40B0C2702C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title"/>
          </p:nvPr>
        </p:nvSpPr>
        <p:spPr>
          <a:xfrm>
            <a:off x="430920" y="129960"/>
            <a:ext cx="6228720" cy="558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ZA" sz="2800" b="0" strike="noStrike" spc="-1">
                <a:solidFill>
                  <a:schemeClr val="dk1"/>
                </a:solidFill>
                <a:latin typeface="Calibri"/>
              </a:rPr>
              <a:t>Online Platform Development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TextBox 4"/>
          <p:cNvSpPr/>
          <p:nvPr/>
        </p:nvSpPr>
        <p:spPr>
          <a:xfrm>
            <a:off x="628332" y="4554000"/>
            <a:ext cx="6831720" cy="1629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AWS Deployment types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EC2 vs ECS and EKS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Cost comparisons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Costs of each deployment were relatively similar</a:t>
            </a:r>
          </a:p>
          <a:p>
            <a:pPr marL="216000" indent="-216000"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 dirty="0">
                <a:solidFill>
                  <a:schemeClr val="dk1"/>
                </a:solidFill>
                <a:latin typeface="Calibri"/>
                <a:ea typeface="DejaVu Sans"/>
              </a:rPr>
              <a:t>EKS selected: More flexibility, customizability, and automation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Picture 29"/>
          <p:cNvPicPr/>
          <p:nvPr/>
        </p:nvPicPr>
        <p:blipFill>
          <a:blip r:embed="rId2"/>
          <a:stretch/>
        </p:blipFill>
        <p:spPr>
          <a:xfrm>
            <a:off x="967320" y="902520"/>
            <a:ext cx="7247880" cy="3437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sldNum" idx="7"/>
          </p:nvPr>
        </p:nvSpPr>
        <p:spPr>
          <a:xfrm>
            <a:off x="203040" y="6369840"/>
            <a:ext cx="455040" cy="278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5DB480A7-9895-4501-A2D4-7120C4C61DE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430920" y="129960"/>
            <a:ext cx="4502520" cy="558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ZA" sz="2800" b="0" strike="noStrike" spc="-1">
                <a:solidFill>
                  <a:schemeClr val="dk1"/>
                </a:solidFill>
                <a:latin typeface="Calibri"/>
              </a:rPr>
              <a:t>AI Toolbox: Olinda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" name="Group 4"/>
          <p:cNvGrpSpPr/>
          <p:nvPr/>
        </p:nvGrpSpPr>
        <p:grpSpPr>
          <a:xfrm>
            <a:off x="291600" y="689400"/>
            <a:ext cx="5907240" cy="2913480"/>
            <a:chOff x="291600" y="689400"/>
            <a:chExt cx="5907240" cy="2913480"/>
          </a:xfrm>
        </p:grpSpPr>
        <p:pic>
          <p:nvPicPr>
            <p:cNvPr id="34" name="Picture 5"/>
            <p:cNvPicPr/>
            <p:nvPr/>
          </p:nvPicPr>
          <p:blipFill>
            <a:blip r:embed="rId2"/>
            <a:srcRect l="72568" t="35155" r="13484" b="46352"/>
            <a:stretch/>
          </p:blipFill>
          <p:spPr>
            <a:xfrm>
              <a:off x="5290920" y="1595160"/>
              <a:ext cx="907920" cy="888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" name="Picture 6"/>
            <p:cNvPicPr/>
            <p:nvPr/>
          </p:nvPicPr>
          <p:blipFill>
            <a:blip r:embed="rId2"/>
            <a:srcRect l="86521" t="39424" r="8643" b="46264"/>
            <a:stretch/>
          </p:blipFill>
          <p:spPr>
            <a:xfrm>
              <a:off x="5020920" y="1802520"/>
              <a:ext cx="313200" cy="6876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36" name="Group 7"/>
            <p:cNvGrpSpPr/>
            <p:nvPr/>
          </p:nvGrpSpPr>
          <p:grpSpPr>
            <a:xfrm>
              <a:off x="291600" y="689400"/>
              <a:ext cx="5092920" cy="2913480"/>
              <a:chOff x="291600" y="689400"/>
              <a:chExt cx="5092920" cy="2913480"/>
            </a:xfrm>
          </p:grpSpPr>
          <p:grpSp>
            <p:nvGrpSpPr>
              <p:cNvPr id="37" name="Group 8"/>
              <p:cNvGrpSpPr/>
              <p:nvPr/>
            </p:nvGrpSpPr>
            <p:grpSpPr>
              <a:xfrm>
                <a:off x="291600" y="726840"/>
                <a:ext cx="5092920" cy="2876040"/>
                <a:chOff x="291600" y="726840"/>
                <a:chExt cx="5092920" cy="2876040"/>
              </a:xfrm>
            </p:grpSpPr>
            <p:pic>
              <p:nvPicPr>
                <p:cNvPr id="38" name="Picture 10"/>
                <p:cNvPicPr/>
                <p:nvPr/>
              </p:nvPicPr>
              <p:blipFill>
                <a:blip r:embed="rId2"/>
                <a:srcRect t="17131" r="27486" b="23127"/>
                <a:stretch/>
              </p:blipFill>
              <p:spPr>
                <a:xfrm>
                  <a:off x="291600" y="726840"/>
                  <a:ext cx="4728600" cy="287604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39" name="TextBox 11"/>
                <p:cNvSpPr/>
                <p:nvPr/>
              </p:nvSpPr>
              <p:spPr>
                <a:xfrm>
                  <a:off x="4392360" y="1434240"/>
                  <a:ext cx="382320" cy="4554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 defTabSz="914400">
                    <a:lnSpc>
                      <a:spcPct val="100000"/>
                    </a:lnSpc>
                  </a:pPr>
                  <a:r>
                    <a:rPr lang="en-US" sz="2400" b="1" strike="noStrike" spc="-1">
                      <a:solidFill>
                        <a:srgbClr val="FF0000"/>
                      </a:solidFill>
                      <a:latin typeface="Calibri"/>
                      <a:ea typeface="DejaVu Sans"/>
                    </a:rPr>
                    <a:t>X</a:t>
                  </a:r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0" name="TextBox 12"/>
                <p:cNvSpPr/>
                <p:nvPr/>
              </p:nvSpPr>
              <p:spPr>
                <a:xfrm>
                  <a:off x="5032800" y="1377720"/>
                  <a:ext cx="351720" cy="4554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 defTabSz="914400">
                    <a:lnSpc>
                      <a:spcPct val="100000"/>
                    </a:lnSpc>
                  </a:pPr>
                  <a:r>
                    <a:rPr lang="en-US" sz="2400" b="1" strike="noStrike" spc="-1">
                      <a:solidFill>
                        <a:srgbClr val="FF0000"/>
                      </a:solidFill>
                      <a:latin typeface="Calibri"/>
                      <a:ea typeface="DejaVu Sans"/>
                    </a:rPr>
                    <a:t>y</a:t>
                  </a:r>
                  <a:endParaRPr lang="en-US" sz="2400" b="0" strike="noStrike" spc="-1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41" name="Rectangle 9"/>
              <p:cNvSpPr/>
              <p:nvPr/>
            </p:nvSpPr>
            <p:spPr>
              <a:xfrm>
                <a:off x="4405680" y="689400"/>
                <a:ext cx="881640" cy="687600"/>
              </a:xfrm>
              <a:prstGeom prst="rect">
                <a:avLst/>
              </a:prstGeom>
              <a:solidFill>
                <a:schemeClr val="lt1"/>
              </a:solidFill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ZA" sz="1800" b="0" strike="noStrike" spc="-1">
                  <a:solidFill>
                    <a:schemeClr val="lt1"/>
                  </a:solidFill>
                  <a:latin typeface="Calibri"/>
                  <a:ea typeface="DejaVu Sans"/>
                </a:endParaRPr>
              </a:p>
            </p:txBody>
          </p:sp>
        </p:grpSp>
      </p:grpSp>
      <p:sp>
        <p:nvSpPr>
          <p:cNvPr id="42" name="TextBox 13"/>
          <p:cNvSpPr/>
          <p:nvPr/>
        </p:nvSpPr>
        <p:spPr>
          <a:xfrm>
            <a:off x="344160" y="4266000"/>
            <a:ext cx="5303520" cy="25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ZairaChem model learns relationship between X and y with sophisticated modelling pipeline.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Olinda model then learns the relationship between X and </a:t>
            </a:r>
            <a:r>
              <a:rPr lang="en-US" sz="2000" b="0" u="sng" strike="noStrike" spc="-1">
                <a:solidFill>
                  <a:schemeClr val="dk1"/>
                </a:solidFill>
                <a:uFillTx/>
                <a:latin typeface="Calibri"/>
                <a:ea typeface="DejaVu Sans"/>
              </a:rPr>
              <a:t>predicted ZairaChem value</a:t>
            </a:r>
            <a:r>
              <a:rPr lang="en-US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 (y’) with a simpler neural network.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Picture 14"/>
          <p:cNvPicPr/>
          <p:nvPr/>
        </p:nvPicPr>
        <p:blipFill>
          <a:blip r:embed="rId2"/>
          <a:srcRect l="77201" t="77671" r="16200" b="18877"/>
          <a:stretch/>
        </p:blipFill>
        <p:spPr>
          <a:xfrm>
            <a:off x="6573960" y="1611720"/>
            <a:ext cx="428400" cy="16416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15"/>
          <p:cNvPicPr/>
          <p:nvPr/>
        </p:nvPicPr>
        <p:blipFill>
          <a:blip r:embed="rId2"/>
          <a:srcRect l="72549" t="39424" r="8643" b="46264"/>
          <a:stretch/>
        </p:blipFill>
        <p:spPr>
          <a:xfrm>
            <a:off x="6220440" y="1806120"/>
            <a:ext cx="1224720" cy="687600"/>
          </a:xfrm>
          <a:prstGeom prst="rect">
            <a:avLst/>
          </a:prstGeom>
          <a:ln w="0">
            <a:noFill/>
          </a:ln>
        </p:spPr>
      </p:pic>
      <p:cxnSp>
        <p:nvCxnSpPr>
          <p:cNvPr id="45" name="Connector: Curved 16"/>
          <p:cNvCxnSpPr>
            <a:stCxn id="46" idx="2"/>
          </p:cNvCxnSpPr>
          <p:nvPr/>
        </p:nvCxnSpPr>
        <p:spPr>
          <a:xfrm rot="16200000" flipH="1">
            <a:off x="6396840" y="3599280"/>
            <a:ext cx="448560" cy="1465560"/>
          </a:xfrm>
          <a:prstGeom prst="curvedConnector3">
            <a:avLst>
              <a:gd name="adj1" fmla="val 100000"/>
            </a:avLst>
          </a:prstGeom>
          <a:ln w="28440">
            <a:solidFill>
              <a:srgbClr val="FF0000"/>
            </a:solidFill>
            <a:miter/>
            <a:tailEnd type="triangle" w="med" len="med"/>
          </a:ln>
        </p:spPr>
      </p:cxnSp>
      <p:pic>
        <p:nvPicPr>
          <p:cNvPr id="47" name="Picture 17"/>
          <p:cNvPicPr/>
          <p:nvPr/>
        </p:nvPicPr>
        <p:blipFill>
          <a:blip r:embed="rId2"/>
          <a:srcRect l="87691" t="39424" r="8643" b="46264"/>
          <a:stretch/>
        </p:blipFill>
        <p:spPr>
          <a:xfrm>
            <a:off x="7202520" y="2526120"/>
            <a:ext cx="236880" cy="68760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18"/>
          <p:cNvPicPr/>
          <p:nvPr/>
        </p:nvPicPr>
        <p:blipFill>
          <a:blip r:embed="rId2"/>
          <a:srcRect l="59091" t="39424" r="25800" b="46264"/>
          <a:stretch/>
        </p:blipFill>
        <p:spPr>
          <a:xfrm>
            <a:off x="5325120" y="2518560"/>
            <a:ext cx="983520" cy="687600"/>
          </a:xfrm>
          <a:prstGeom prst="rect">
            <a:avLst/>
          </a:prstGeom>
          <a:ln w="0">
            <a:noFill/>
          </a:ln>
        </p:spPr>
      </p:pic>
      <p:pic>
        <p:nvPicPr>
          <p:cNvPr id="49" name="Picture 19"/>
          <p:cNvPicPr/>
          <p:nvPr/>
        </p:nvPicPr>
        <p:blipFill>
          <a:blip r:embed="rId2"/>
          <a:srcRect l="59091" t="39424" r="25800" b="46264"/>
          <a:stretch/>
        </p:blipFill>
        <p:spPr>
          <a:xfrm>
            <a:off x="5325120" y="3055680"/>
            <a:ext cx="983520" cy="68760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20"/>
          <p:cNvPicPr/>
          <p:nvPr/>
        </p:nvPicPr>
        <p:blipFill>
          <a:blip r:embed="rId2"/>
          <a:srcRect l="87691" t="39424" r="8643" b="46264"/>
          <a:stretch/>
        </p:blipFill>
        <p:spPr>
          <a:xfrm>
            <a:off x="7202520" y="3056760"/>
            <a:ext cx="236880" cy="687600"/>
          </a:xfrm>
          <a:prstGeom prst="rect">
            <a:avLst/>
          </a:prstGeom>
          <a:ln w="0">
            <a:noFill/>
          </a:ln>
        </p:spPr>
      </p:pic>
      <p:cxnSp>
        <p:nvCxnSpPr>
          <p:cNvPr id="51" name="Straight Arrow Connector 21"/>
          <p:cNvCxnSpPr/>
          <p:nvPr/>
        </p:nvCxnSpPr>
        <p:spPr>
          <a:xfrm flipV="1">
            <a:off x="6309360" y="1944000"/>
            <a:ext cx="720" cy="1635840"/>
          </a:xfrm>
          <a:prstGeom prst="straightConnector1">
            <a:avLst/>
          </a:prstGeom>
          <a:ln w="6480">
            <a:solidFill>
              <a:srgbClr val="000000"/>
            </a:solidFill>
            <a:miter/>
            <a:tailEnd type="triangle" w="med" len="med"/>
          </a:ln>
        </p:spPr>
      </p:cxnSp>
      <p:cxnSp>
        <p:nvCxnSpPr>
          <p:cNvPr id="52" name="Straight Arrow Connector 22"/>
          <p:cNvCxnSpPr/>
          <p:nvPr/>
        </p:nvCxnSpPr>
        <p:spPr>
          <a:xfrm>
            <a:off x="7202160" y="1944000"/>
            <a:ext cx="720" cy="1635840"/>
          </a:xfrm>
          <a:prstGeom prst="straightConnector1">
            <a:avLst/>
          </a:prstGeom>
          <a:ln w="6480">
            <a:solidFill>
              <a:srgbClr val="000000"/>
            </a:solidFill>
            <a:miter/>
            <a:tailEnd type="triangle" w="med" len="med"/>
          </a:ln>
        </p:spPr>
      </p:cxnSp>
      <p:sp>
        <p:nvSpPr>
          <p:cNvPr id="46" name="TextBox 23"/>
          <p:cNvSpPr/>
          <p:nvPr/>
        </p:nvSpPr>
        <p:spPr>
          <a:xfrm>
            <a:off x="5572800" y="3602160"/>
            <a:ext cx="630720" cy="50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1" strike="noStrike" spc="-1">
                <a:solidFill>
                  <a:srgbClr val="FF0000"/>
                </a:solidFill>
                <a:latin typeface="Calibri"/>
                <a:ea typeface="DejaVu Sans"/>
              </a:rPr>
              <a:t>X</a:t>
            </a:r>
            <a:r>
              <a:rPr lang="en-US" sz="2400" b="1" strike="noStrike" spc="-1" baseline="-25000">
                <a:solidFill>
                  <a:srgbClr val="FF0000"/>
                </a:solidFill>
                <a:latin typeface="Calibri"/>
                <a:ea typeface="DejaVu Sans"/>
              </a:rPr>
              <a:t>ref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24"/>
          <p:cNvSpPr/>
          <p:nvPr/>
        </p:nvSpPr>
        <p:spPr>
          <a:xfrm>
            <a:off x="6883200" y="3594600"/>
            <a:ext cx="679680" cy="50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1" strike="noStrike" spc="-1">
                <a:solidFill>
                  <a:srgbClr val="FF0000"/>
                </a:solidFill>
                <a:latin typeface="Calibri"/>
                <a:ea typeface="DejaVu Sans"/>
              </a:rPr>
              <a:t>y’</a:t>
            </a:r>
            <a:r>
              <a:rPr lang="en-US" sz="2400" b="1" strike="noStrike" spc="-1" baseline="-25000">
                <a:solidFill>
                  <a:srgbClr val="FF0000"/>
                </a:solidFill>
                <a:latin typeface="Calibri"/>
                <a:ea typeface="DejaVu Sans"/>
              </a:rPr>
              <a:t>ref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4" name="Connector: Curved 25"/>
          <p:cNvCxnSpPr>
            <a:stCxn id="53" idx="2"/>
          </p:cNvCxnSpPr>
          <p:nvPr/>
        </p:nvCxnSpPr>
        <p:spPr>
          <a:xfrm rot="16200000" flipH="1">
            <a:off x="7059960" y="4263120"/>
            <a:ext cx="456120" cy="130320"/>
          </a:xfrm>
          <a:prstGeom prst="curvedConnector3">
            <a:avLst>
              <a:gd name="adj1" fmla="val 100000"/>
            </a:avLst>
          </a:prstGeom>
          <a:ln w="28440">
            <a:solidFill>
              <a:srgbClr val="FF0000"/>
            </a:solidFill>
            <a:miter/>
            <a:tailEnd type="triangle" w="med" len="med"/>
          </a:ln>
        </p:spPr>
      </p:cxnSp>
      <p:sp>
        <p:nvSpPr>
          <p:cNvPr id="55" name="TextBox 26"/>
          <p:cNvSpPr/>
          <p:nvPr/>
        </p:nvSpPr>
        <p:spPr>
          <a:xfrm>
            <a:off x="6618600" y="4944240"/>
            <a:ext cx="1699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ZA" sz="1800" b="1" strike="noStrike" spc="-1">
                <a:solidFill>
                  <a:schemeClr val="dk1"/>
                </a:solidFill>
                <a:latin typeface="Calibri"/>
                <a:ea typeface="DejaVu Sans"/>
              </a:rPr>
              <a:t>Olinda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Box 27"/>
          <p:cNvSpPr/>
          <p:nvPr/>
        </p:nvSpPr>
        <p:spPr>
          <a:xfrm>
            <a:off x="4728240" y="1090440"/>
            <a:ext cx="2177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ZA" sz="1800" b="1" strike="noStrike" spc="-1">
                <a:solidFill>
                  <a:schemeClr val="dk1"/>
                </a:solidFill>
                <a:latin typeface="Calibri"/>
                <a:ea typeface="DejaVu Sans"/>
              </a:rPr>
              <a:t>ZairaChem Model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7" name="Group 28"/>
          <p:cNvGrpSpPr/>
          <p:nvPr/>
        </p:nvGrpSpPr>
        <p:grpSpPr>
          <a:xfrm>
            <a:off x="7353000" y="3992400"/>
            <a:ext cx="919440" cy="907560"/>
            <a:chOff x="7353000" y="3992400"/>
            <a:chExt cx="919440" cy="907560"/>
          </a:xfrm>
        </p:grpSpPr>
        <p:pic>
          <p:nvPicPr>
            <p:cNvPr id="58" name="Picture 29"/>
            <p:cNvPicPr/>
            <p:nvPr/>
          </p:nvPicPr>
          <p:blipFill>
            <a:blip r:embed="rId2"/>
            <a:srcRect l="77508" t="34854" r="16744" b="61050"/>
            <a:stretch/>
          </p:blipFill>
          <p:spPr>
            <a:xfrm>
              <a:off x="7700760" y="3992400"/>
              <a:ext cx="372600" cy="19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" name="Picture 30"/>
            <p:cNvPicPr/>
            <p:nvPr/>
          </p:nvPicPr>
          <p:blipFill>
            <a:blip r:embed="rId2"/>
            <a:srcRect l="72549" t="39424" r="13324" b="46264"/>
            <a:stretch/>
          </p:blipFill>
          <p:spPr>
            <a:xfrm>
              <a:off x="7353000" y="4212360"/>
              <a:ext cx="919440" cy="6876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60" name="Picture 31"/>
          <p:cNvPicPr/>
          <p:nvPr/>
        </p:nvPicPr>
        <p:blipFill>
          <a:blip r:embed="rId2"/>
          <a:srcRect l="87691" t="39424" r="8643" b="46264"/>
          <a:stretch/>
        </p:blipFill>
        <p:spPr>
          <a:xfrm>
            <a:off x="8340840" y="4784400"/>
            <a:ext cx="236880" cy="68760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32"/>
          <p:cNvPicPr/>
          <p:nvPr/>
        </p:nvPicPr>
        <p:blipFill>
          <a:blip r:embed="rId2"/>
          <a:srcRect l="87691" t="39424" r="8643" b="46264"/>
          <a:stretch/>
        </p:blipFill>
        <p:spPr>
          <a:xfrm>
            <a:off x="8340840" y="5315040"/>
            <a:ext cx="236880" cy="687600"/>
          </a:xfrm>
          <a:prstGeom prst="rect">
            <a:avLst/>
          </a:prstGeom>
          <a:ln w="0">
            <a:noFill/>
          </a:ln>
        </p:spPr>
      </p:pic>
      <p:cxnSp>
        <p:nvCxnSpPr>
          <p:cNvPr id="62" name="Straight Arrow Connector 33"/>
          <p:cNvCxnSpPr/>
          <p:nvPr/>
        </p:nvCxnSpPr>
        <p:spPr>
          <a:xfrm>
            <a:off x="8340840" y="4310640"/>
            <a:ext cx="720" cy="1527480"/>
          </a:xfrm>
          <a:prstGeom prst="straightConnector1">
            <a:avLst/>
          </a:prstGeom>
          <a:ln w="6480">
            <a:solidFill>
              <a:srgbClr val="000000"/>
            </a:solidFill>
            <a:miter/>
            <a:tailEnd type="triangle" w="med" len="med"/>
          </a:ln>
        </p:spPr>
      </p:cxnSp>
      <p:sp>
        <p:nvSpPr>
          <p:cNvPr id="63" name="TextBox 34"/>
          <p:cNvSpPr/>
          <p:nvPr/>
        </p:nvSpPr>
        <p:spPr>
          <a:xfrm>
            <a:off x="8198640" y="3772080"/>
            <a:ext cx="835200" cy="50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400" b="1" strike="noStrike" spc="-1">
                <a:solidFill>
                  <a:srgbClr val="FF0000"/>
                </a:solidFill>
                <a:latin typeface="Calibri"/>
                <a:ea typeface="DejaVu Sans"/>
              </a:rPr>
              <a:t>y’</a:t>
            </a:r>
            <a:r>
              <a:rPr lang="en-US" sz="2400" b="1" strike="noStrike" spc="-1" baseline="-25000">
                <a:solidFill>
                  <a:srgbClr val="FF0000"/>
                </a:solidFill>
                <a:latin typeface="Calibri"/>
                <a:ea typeface="DejaVu Sans"/>
              </a:rPr>
              <a:t>pred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Picture 35"/>
          <p:cNvPicPr/>
          <p:nvPr/>
        </p:nvPicPr>
        <p:blipFill>
          <a:blip r:embed="rId2"/>
          <a:srcRect l="86629" t="39424" r="8643" b="46264"/>
          <a:stretch/>
        </p:blipFill>
        <p:spPr>
          <a:xfrm>
            <a:off x="8260920" y="4214880"/>
            <a:ext cx="306000" cy="687600"/>
          </a:xfrm>
          <a:prstGeom prst="rect">
            <a:avLst/>
          </a:prstGeom>
          <a:ln w="0">
            <a:noFill/>
          </a:ln>
        </p:spPr>
      </p:pic>
      <p:pic>
        <p:nvPicPr>
          <p:cNvPr id="65" name="Picture 36"/>
          <p:cNvPicPr/>
          <p:nvPr/>
        </p:nvPicPr>
        <p:blipFill>
          <a:blip r:embed="rId3"/>
          <a:srcRect t="56458" b="11262"/>
          <a:stretch/>
        </p:blipFill>
        <p:spPr>
          <a:xfrm>
            <a:off x="6010560" y="5357520"/>
            <a:ext cx="1876320" cy="619560"/>
          </a:xfrm>
          <a:prstGeom prst="rect">
            <a:avLst/>
          </a:prstGeom>
          <a:ln w="28440">
            <a:solidFill>
              <a:srgbClr val="0070C0"/>
            </a:solidFill>
            <a:rou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Num" idx="8"/>
          </p:nvPr>
        </p:nvSpPr>
        <p:spPr>
          <a:xfrm>
            <a:off x="203040" y="6369840"/>
            <a:ext cx="455040" cy="278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9026B8A7-0B75-44FB-8E39-4C966556C96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title"/>
          </p:nvPr>
        </p:nvSpPr>
        <p:spPr>
          <a:xfrm>
            <a:off x="430920" y="129960"/>
            <a:ext cx="4502520" cy="558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ZA" sz="2800" b="0" strike="noStrike" spc="-1">
                <a:solidFill>
                  <a:schemeClr val="dk1"/>
                </a:solidFill>
                <a:latin typeface="Calibri"/>
              </a:rPr>
              <a:t>AI Toolbox: Olinda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Box 3"/>
          <p:cNvSpPr/>
          <p:nvPr/>
        </p:nvSpPr>
        <p:spPr>
          <a:xfrm>
            <a:off x="502920" y="4971240"/>
            <a:ext cx="7883640" cy="16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Olinda models maintain &gt;= 90% of the ZairaChem model AUROC performance with a &gt; 100x speed-up and final model is &lt; 10 Mb in size.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ZA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Majority of H3D models in StarDrop are now Olinda models.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ZA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Protocols paper for Olinda planned early 2025.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Picture 5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502920" y="1065240"/>
            <a:ext cx="5496840" cy="3731400"/>
          </a:xfrm>
          <a:prstGeom prst="rect">
            <a:avLst/>
          </a:prstGeom>
          <a:ln w="0">
            <a:noFill/>
          </a:ln>
        </p:spPr>
      </p:pic>
      <p:sp>
        <p:nvSpPr>
          <p:cNvPr id="70" name="TextBox 6"/>
          <p:cNvSpPr/>
          <p:nvPr/>
        </p:nvSpPr>
        <p:spPr>
          <a:xfrm>
            <a:off x="228600" y="695880"/>
            <a:ext cx="4498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sng" strike="noStrike" spc="-1">
                <a:solidFill>
                  <a:schemeClr val="dk1"/>
                </a:solidFill>
                <a:uFillTx/>
                <a:latin typeface="Calibri"/>
                <a:ea typeface="DejaVu Sans"/>
              </a:rPr>
              <a:t>TDC Benchmarks: 5-fold cross-validation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Frame 8"/>
          <p:cNvSpPr/>
          <p:nvPr/>
        </p:nvSpPr>
        <p:spPr>
          <a:xfrm>
            <a:off x="4898160" y="1065240"/>
            <a:ext cx="1101240" cy="3793680"/>
          </a:xfrm>
          <a:prstGeom prst="frame">
            <a:avLst>
              <a:gd name="adj1" fmla="val 3949"/>
            </a:avLst>
          </a:prstGeom>
          <a:solidFill>
            <a:srgbClr val="FF0000"/>
          </a:solidFill>
          <a:ln w="12600">
            <a:solidFill>
              <a:srgbClr val="5B9BD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ZA" sz="1800" b="0" strike="noStrike" spc="-1">
              <a:solidFill>
                <a:schemeClr val="dk1"/>
              </a:solidFill>
              <a:latin typeface="Calibri"/>
              <a:ea typeface="DejaVu Sans"/>
            </a:endParaRPr>
          </a:p>
        </p:txBody>
      </p:sp>
      <p:pic>
        <p:nvPicPr>
          <p:cNvPr id="72" name="Picture 9" descr="A screenshot of a computer&#10;&#10;Description automatically generated"/>
          <p:cNvPicPr/>
          <p:nvPr/>
        </p:nvPicPr>
        <p:blipFill>
          <a:blip r:embed="rId3"/>
          <a:srcRect r="22023" b="10731"/>
          <a:stretch/>
        </p:blipFill>
        <p:spPr>
          <a:xfrm>
            <a:off x="6347160" y="1065240"/>
            <a:ext cx="2358360" cy="379368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Num" idx="9"/>
          </p:nvPr>
        </p:nvSpPr>
        <p:spPr>
          <a:xfrm>
            <a:off x="203040" y="6369840"/>
            <a:ext cx="455040" cy="278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E7B7AC53-3DBD-452C-8402-63A7C384D81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430920" y="129960"/>
            <a:ext cx="5887440" cy="558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ZA" sz="2800" b="0" strike="noStrike" spc="-1">
                <a:solidFill>
                  <a:schemeClr val="dk1"/>
                </a:solidFill>
                <a:latin typeface="Calibri"/>
              </a:rPr>
              <a:t>AI Toolbox Improvements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Picture 4" descr="A screenshot of a computer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6681600" y="1295640"/>
            <a:ext cx="1936800" cy="4822200"/>
          </a:xfrm>
          <a:prstGeom prst="rect">
            <a:avLst/>
          </a:prstGeom>
          <a:ln w="0">
            <a:noFill/>
          </a:ln>
        </p:spPr>
      </p:pic>
      <p:sp>
        <p:nvSpPr>
          <p:cNvPr id="76" name="TextBox 5"/>
          <p:cNvSpPr/>
          <p:nvPr/>
        </p:nvSpPr>
        <p:spPr>
          <a:xfrm>
            <a:off x="6352560" y="970200"/>
            <a:ext cx="25952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600" b="0" u="sng" strike="noStrike" spc="-1">
                <a:solidFill>
                  <a:schemeClr val="dk1"/>
                </a:solidFill>
                <a:uFillTx/>
                <a:latin typeface="Calibri"/>
                <a:ea typeface="DejaVu Sans"/>
              </a:rPr>
              <a:t>ZairaChem Pipeline Steps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6"/>
          <p:cNvSpPr/>
          <p:nvPr/>
        </p:nvSpPr>
        <p:spPr>
          <a:xfrm>
            <a:off x="430920" y="914400"/>
            <a:ext cx="5724360" cy="527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ZairaChem undergoing modularity improvements and refactoring to make for easier deployment and code maintenance (a lot of work).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ZA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Addition of new ZairaChem modules in progress (interpretability and regression functionality).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ZA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Ersilia Model Hub has had significant technical improvements to increase model speed and decrease model size.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ZA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Future work: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ZA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Update ZairaChem descriptors with the latest developments in literature.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800280" lvl="1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ZA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Ersilia Model Hub: ?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10"/>
          </p:nvPr>
        </p:nvSpPr>
        <p:spPr>
          <a:xfrm>
            <a:off x="203040" y="6369840"/>
            <a:ext cx="455040" cy="278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5120887E-15D2-4394-A37B-24E9995E84A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30920" y="129960"/>
            <a:ext cx="5887440" cy="558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ZA" sz="2800" b="0" strike="noStrike" spc="-1">
                <a:solidFill>
                  <a:schemeClr val="dk1"/>
                </a:solidFill>
                <a:latin typeface="Calibri"/>
              </a:rPr>
              <a:t>Capacity Building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3"/>
          <p:cNvSpPr/>
          <p:nvPr/>
        </p:nvSpPr>
        <p:spPr>
          <a:xfrm>
            <a:off x="430920" y="905760"/>
            <a:ext cx="7634520" cy="496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Kenya workshop in the planning stage for 8-11 July 2025 in Nairobi.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Teaching resources to be re-used from Ghana workshop, only with incremental updates from learnings.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AI2050 collaboration grant with Connor Coley (MIT) awarded.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  <a:ea typeface="DejaVu Sans"/>
              </a:rPr>
              <a:t>Internal workshop to be planned for H3D staff on SPARROW synthesis planning tool and usage of AI models in StarDrop.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324</Words>
  <Application>Microsoft Office PowerPoint</Application>
  <PresentationFormat>On-screen Show (4:3)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Symbol</vt:lpstr>
      <vt:lpstr>Times New Roman</vt:lpstr>
      <vt:lpstr>Wingdings</vt:lpstr>
      <vt:lpstr>1_Office Theme</vt:lpstr>
      <vt:lpstr>1_Office Theme</vt:lpstr>
      <vt:lpstr>AI2050 Progress Update</vt:lpstr>
      <vt:lpstr>Project Milestones</vt:lpstr>
      <vt:lpstr>Online Platform Development</vt:lpstr>
      <vt:lpstr>AI Toolbox: Olinda</vt:lpstr>
      <vt:lpstr>AI Toolbox: Olinda</vt:lpstr>
      <vt:lpstr>AI Toolbox Improvements</vt:lpstr>
      <vt:lpstr>Capacity Building</vt:lpstr>
    </vt:vector>
  </TitlesOfParts>
  <Company>University of Cape Town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RMT Go/No-Go</dc:title>
  <dc:subject/>
  <dc:creator>Richard Gessner</dc:creator>
  <dc:description/>
  <cp:lastModifiedBy>Jason Hlozek</cp:lastModifiedBy>
  <cp:revision>15</cp:revision>
  <cp:lastPrinted>2017-10-12T11:00:25Z</cp:lastPrinted>
  <dcterms:created xsi:type="dcterms:W3CDTF">2016-02-18T11:48:50Z</dcterms:created>
  <dcterms:modified xsi:type="dcterms:W3CDTF">2024-12-03T08:15:20Z</dcterms:modified>
  <dc:language>en-ZA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0x0101000B031F1698E53144AC04716B6E9D1734</vt:lpwstr>
  </property>
  <property fmtid="{D5CDD505-2E9C-101B-9397-08002B2CF9AE}" pid="3" name="MediaServiceImageTags">
    <vt:lpwstr/>
  </property>
  <property fmtid="{D5CDD505-2E9C-101B-9397-08002B2CF9AE}" pid="4" name="Notes">
    <vt:r8>1</vt:r8>
  </property>
  <property fmtid="{D5CDD505-2E9C-101B-9397-08002B2CF9AE}" pid="5" name="PresentationFormat">
    <vt:lpwstr>On-screen Show (4:3)</vt:lpwstr>
  </property>
  <property fmtid="{D5CDD505-2E9C-101B-9397-08002B2CF9AE}" pid="6" name="Slides">
    <vt:r8>7</vt:r8>
  </property>
</Properties>
</file>