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15" r:id="rId3"/>
    <p:sldId id="31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6" r:id="rId47"/>
    <p:sldId id="300" r:id="rId48"/>
    <p:sldId id="301" r:id="rId49"/>
    <p:sldId id="302" r:id="rId50"/>
    <p:sldId id="303" r:id="rId51"/>
    <p:sldId id="304" r:id="rId52"/>
    <p:sldId id="305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18923-5352-4970-A3C8-58F878D53661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548F9-807A-471E-823E-B416B1E3C22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577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367-811D-47C1-ADAB-72EA4BE6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5FA5F-6602-4C9A-A679-7378F4D1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5163-1DA1-40A4-8F4F-745507A4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AFDA-A90D-4606-8094-035F96BE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1A33-C567-4C75-B996-10247D07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8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807F-A942-413F-BCA4-EB7F1A2A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E3A87-EC0D-48F2-B6FB-27C4FCBB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EFD4-AE8D-41FD-86DF-F5E9D3E1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0FC4-EABA-4F15-B3F6-4A61656C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2F289-1C73-46BC-87CA-9C9C783E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467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D5622-4C09-4B95-A902-BC9D8C78A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3805-2D66-47E1-9C79-84A3B194C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AFB4-BD71-4EDD-AB8A-A4324AE8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5A4D-71BA-483D-8692-B45374E9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E81F-EDB2-4850-BFB4-E0B8382B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28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C4F-3EC6-4652-A982-F77F6F54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E6B0-5AA7-4E30-B7FB-6EF6775F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14DB-C086-4BFE-B15D-EDB740A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4CF2-9A37-4129-BB3A-C930FB4D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8592-5F3D-4984-B872-22B41504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481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1B0E-97AB-4CFA-BBC5-945656B4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9F15-F513-4D1F-8937-E50C72B7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CC6E-BBA9-48D0-AA39-B3E4F8B2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EE16-35DC-48C8-9C8F-E970B2DA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F6BE-C83D-40AA-846B-24591DEA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31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D904-0639-4A1F-B2F4-325BD5D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8D96-E3F6-49EC-B7A3-E16B65A9A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0689-4FAA-48F3-8279-A0030282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A2AD1-A85C-494F-8A3E-6BE68C8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4E34-36C8-444B-BAE0-1DC56FF5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5837-21D2-45B7-B440-F1DEBE13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8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C03F-E6A7-4BC8-94A8-761727EF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260F-43B5-4551-9700-17DF878C7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499C-4FCD-476C-80D5-76FBC32E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EA41E-70D5-47BE-A3A3-A415B408C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FA0D-B7EF-4336-82D5-71F2B3B94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E8BCB-815A-403A-BC74-E1CBCE1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FC318-FB0F-469F-8061-BA2AC10E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651D2-D140-4E63-8297-76633F74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60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9502-6303-4173-9178-F2119B9E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32485-D6B3-43F1-AC16-6BAFBA5F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DF5D1-5956-43F2-A00B-23B96846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F59D4-B5F3-46AF-91F8-6C12311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02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DBA93-2167-4286-A431-2EE5DEFD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5E18A-3E5C-4C74-8F87-6E30460A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7EB5-2D83-4031-B3EC-AA4FB76C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428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C6AD-F8E7-4372-9C74-552A50C2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FF0E-3860-4FAA-A02E-2FEB1CCF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B6846-A47C-4235-BB36-96E9A2CA7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DA49-9C56-4E70-AF57-8E8C0478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632E-F5A4-4C7C-8F57-9A4EFE5B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C979-619C-412A-8F04-C5C009E8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80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883-CD77-4240-B492-A18EF97A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5B805-D988-42DC-BE6B-0126457FA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E207-346C-4117-B38F-E89BF7ACC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4020-EE92-49D9-86CD-A5E1D6D1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927A-597A-4F90-8F8B-1C2A2ABC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A874-D9FF-449B-A666-EE2472B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97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142F3-D1F2-4967-B08D-D5F45E87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CFCD9-3F81-4CD4-A7BD-454C66A7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0BB6-D5FB-49B8-B2B6-A823C277D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6348-2EDB-4F81-A3B8-B496E2C40399}" type="datetimeFigureOut">
              <a:rPr lang="de-AT" smtClean="0"/>
              <a:t>20.12.23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3558-76BE-4884-9509-21E49B7B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F726-AF06-47D0-93C3-B3818EB0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6940-6EF7-403B-BACD-BD25BB0AFBB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389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e-solute.eu/knowledgebase/gen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24B-365B-9190-B41C-D59DEC5A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832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20231220_analysis SLC families with </a:t>
            </a:r>
            <a:r>
              <a:rPr lang="de-AT" sz="2800" dirty="0"/>
              <a:t>On-</a:t>
            </a:r>
            <a:r>
              <a:rPr lang="de-AT" sz="2800" dirty="0" err="1"/>
              <a:t>the</a:t>
            </a:r>
            <a:r>
              <a:rPr lang="de-AT" sz="2800" dirty="0"/>
              <a:t>-Fly Modeling </a:t>
            </a:r>
            <a:r>
              <a:rPr lang="de-AT" sz="2800" dirty="0" err="1"/>
              <a:t>tool</a:t>
            </a:r>
            <a:endParaRPr lang="de-AT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0428E-18D8-B9E4-03A7-7AF4F14E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6183"/>
            <a:ext cx="9144000" cy="461962"/>
          </a:xfrm>
        </p:spPr>
        <p:txBody>
          <a:bodyPr>
            <a:normAutofit/>
          </a:bodyPr>
          <a:lstStyle/>
          <a:p>
            <a:pPr algn="l"/>
            <a:r>
              <a:rPr lang="de-AT" sz="1800" dirty="0"/>
              <a:t>SLC </a:t>
            </a:r>
            <a:r>
              <a:rPr lang="de-AT" sz="1800" dirty="0" err="1"/>
              <a:t>families</a:t>
            </a:r>
            <a:r>
              <a:rPr lang="de-AT" sz="1800" dirty="0"/>
              <a:t> </a:t>
            </a:r>
            <a:r>
              <a:rPr lang="de-AT" sz="1800" dirty="0" err="1"/>
              <a:t>retrieved</a:t>
            </a:r>
            <a:r>
              <a:rPr lang="de-AT" sz="1800" dirty="0"/>
              <a:t> </a:t>
            </a:r>
            <a:r>
              <a:rPr lang="de-AT" sz="1800" dirty="0" err="1"/>
              <a:t>from</a:t>
            </a:r>
            <a:r>
              <a:rPr lang="de-AT" sz="1800" dirty="0"/>
              <a:t>: </a:t>
            </a:r>
            <a:r>
              <a:rPr lang="de-AT" sz="1800" dirty="0">
                <a:hlinkClick r:id="rId2"/>
              </a:rPr>
              <a:t>https://re-solute.eu/knowledgebase/gene</a:t>
            </a:r>
            <a:r>
              <a:rPr lang="de-AT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52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SLC7A1</a:t>
            </a:r>
          </a:p>
          <a:p>
            <a:r>
              <a:rPr lang="en-US" dirty="0"/>
              <a:t>SLC7A2</a:t>
            </a:r>
          </a:p>
          <a:p>
            <a:r>
              <a:rPr lang="en-US" dirty="0"/>
              <a:t>SLC7A3</a:t>
            </a:r>
          </a:p>
          <a:p>
            <a:r>
              <a:rPr lang="en-US" dirty="0"/>
              <a:t>SLC7A4</a:t>
            </a:r>
          </a:p>
          <a:p>
            <a:r>
              <a:rPr lang="en-US" dirty="0"/>
              <a:t>SLC7A5</a:t>
            </a:r>
          </a:p>
          <a:p>
            <a:r>
              <a:rPr lang="en-US" dirty="0"/>
              <a:t>SLC7A6</a:t>
            </a:r>
          </a:p>
          <a:p>
            <a:r>
              <a:rPr lang="en-US" dirty="0"/>
              <a:t>SLC7A7</a:t>
            </a:r>
          </a:p>
          <a:p>
            <a:r>
              <a:rPr lang="en-US" dirty="0"/>
              <a:t>SLC7A8</a:t>
            </a:r>
          </a:p>
          <a:p>
            <a:r>
              <a:rPr lang="en-US" dirty="0"/>
              <a:t>SLC7A9</a:t>
            </a:r>
          </a:p>
          <a:p>
            <a:r>
              <a:rPr lang="en-US" dirty="0"/>
              <a:t>SLC7A10</a:t>
            </a:r>
          </a:p>
          <a:p>
            <a:r>
              <a:rPr lang="en-US" dirty="0"/>
              <a:t>SLC7A11</a:t>
            </a:r>
          </a:p>
          <a:p>
            <a:r>
              <a:rPr lang="en-US" dirty="0"/>
              <a:t>SLC7A13</a:t>
            </a:r>
          </a:p>
          <a:p>
            <a:r>
              <a:rPr lang="en-US" dirty="0"/>
              <a:t>SLC7A14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A369-4179-3329-2CC7-8232C056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39" y="797169"/>
            <a:ext cx="6118860" cy="54787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C82171-6403-3FCD-210A-5D26F92A8086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65D63-F1C6-8C8B-9BEF-922F0135A9F9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SLC7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0043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SLC8A1</a:t>
            </a:r>
          </a:p>
          <a:p>
            <a:r>
              <a:rPr lang="en-US" dirty="0"/>
              <a:t>SLC8A2</a:t>
            </a:r>
          </a:p>
          <a:p>
            <a:r>
              <a:rPr lang="en-US" dirty="0"/>
              <a:t>SLC8A3</a:t>
            </a:r>
          </a:p>
          <a:p>
            <a:r>
              <a:rPr lang="en-US" dirty="0"/>
              <a:t>SLC8B1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37171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665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SLC9A1</a:t>
            </a:r>
          </a:p>
          <a:p>
            <a:r>
              <a:rPr lang="en-US" dirty="0"/>
              <a:t>SLC9A2</a:t>
            </a:r>
          </a:p>
          <a:p>
            <a:r>
              <a:rPr lang="en-US" dirty="0"/>
              <a:t>SLC9A3</a:t>
            </a:r>
          </a:p>
          <a:p>
            <a:r>
              <a:rPr lang="en-US" dirty="0"/>
              <a:t>SLC9A4</a:t>
            </a:r>
          </a:p>
          <a:p>
            <a:r>
              <a:rPr lang="en-US" dirty="0"/>
              <a:t>SLC9A5</a:t>
            </a:r>
          </a:p>
          <a:p>
            <a:r>
              <a:rPr lang="en-US" dirty="0"/>
              <a:t>SLC9A6</a:t>
            </a:r>
          </a:p>
          <a:p>
            <a:r>
              <a:rPr lang="en-US" dirty="0"/>
              <a:t>SLC9A7</a:t>
            </a:r>
          </a:p>
          <a:p>
            <a:r>
              <a:rPr lang="en-US" dirty="0"/>
              <a:t>SLC9A8</a:t>
            </a:r>
          </a:p>
          <a:p>
            <a:r>
              <a:rPr lang="en-US" dirty="0"/>
              <a:t>SLC9A9</a:t>
            </a:r>
          </a:p>
          <a:p>
            <a:r>
              <a:rPr lang="en-US" dirty="0"/>
              <a:t>SLC9B1</a:t>
            </a:r>
          </a:p>
          <a:p>
            <a:r>
              <a:rPr lang="en-US" dirty="0"/>
              <a:t>SLC9B2</a:t>
            </a:r>
          </a:p>
          <a:p>
            <a:r>
              <a:rPr lang="en-US" dirty="0"/>
              <a:t>SLC9C1</a:t>
            </a:r>
          </a:p>
          <a:p>
            <a:r>
              <a:rPr lang="en-US" dirty="0"/>
              <a:t>SLC9C2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DD2AE-A090-E00F-6D04-DAC997D4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64" y="797169"/>
            <a:ext cx="627888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7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SLC10A1</a:t>
            </a:r>
          </a:p>
          <a:p>
            <a:r>
              <a:rPr lang="en-US" dirty="0"/>
              <a:t>SLC10A2</a:t>
            </a:r>
          </a:p>
          <a:p>
            <a:r>
              <a:rPr lang="en-US" dirty="0"/>
              <a:t>SLC10A3</a:t>
            </a:r>
          </a:p>
          <a:p>
            <a:r>
              <a:rPr lang="en-US" dirty="0"/>
              <a:t>SLC10A4</a:t>
            </a:r>
          </a:p>
          <a:p>
            <a:r>
              <a:rPr lang="en-US" dirty="0"/>
              <a:t>SLC10A5</a:t>
            </a:r>
          </a:p>
          <a:p>
            <a:r>
              <a:rPr lang="en-US" dirty="0"/>
              <a:t>SLC10A6</a:t>
            </a:r>
          </a:p>
          <a:p>
            <a:r>
              <a:rPr lang="en-US" dirty="0"/>
              <a:t>SLC10A7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620299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099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SLC11A1</a:t>
            </a:r>
          </a:p>
          <a:p>
            <a:r>
              <a:rPr lang="en-US" dirty="0"/>
              <a:t>SLC11A2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55644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885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SLC12A1</a:t>
            </a:r>
          </a:p>
          <a:p>
            <a:r>
              <a:rPr lang="en-US" dirty="0"/>
              <a:t>SLC12A2</a:t>
            </a:r>
          </a:p>
          <a:p>
            <a:r>
              <a:rPr lang="en-US" dirty="0"/>
              <a:t>SLC12A3</a:t>
            </a:r>
          </a:p>
          <a:p>
            <a:r>
              <a:rPr lang="en-US" dirty="0"/>
              <a:t>SLC12A4</a:t>
            </a:r>
          </a:p>
          <a:p>
            <a:r>
              <a:rPr lang="en-US" dirty="0"/>
              <a:t>SLC12A5</a:t>
            </a:r>
          </a:p>
          <a:p>
            <a:r>
              <a:rPr lang="en-US" dirty="0"/>
              <a:t>SLC12A6</a:t>
            </a:r>
          </a:p>
          <a:p>
            <a:r>
              <a:rPr lang="en-US" dirty="0"/>
              <a:t>SLC12A7</a:t>
            </a:r>
          </a:p>
          <a:p>
            <a:r>
              <a:rPr lang="en-US" dirty="0"/>
              <a:t>SLC12A8</a:t>
            </a:r>
          </a:p>
          <a:p>
            <a:r>
              <a:rPr lang="en-US" dirty="0"/>
              <a:t>SLC12A9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395FD-D1DB-85D4-10EC-C5D61B466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61" y="797169"/>
            <a:ext cx="6156960" cy="47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3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SLC13A1</a:t>
            </a:r>
          </a:p>
          <a:p>
            <a:r>
              <a:rPr lang="en-US" dirty="0"/>
              <a:t>SLC13A2</a:t>
            </a:r>
          </a:p>
          <a:p>
            <a:r>
              <a:rPr lang="en-US" dirty="0"/>
              <a:t>SLC13A3</a:t>
            </a:r>
          </a:p>
          <a:p>
            <a:r>
              <a:rPr lang="en-US" dirty="0"/>
              <a:t>SLC13A4</a:t>
            </a:r>
          </a:p>
          <a:p>
            <a:r>
              <a:rPr lang="en-US" dirty="0"/>
              <a:t>SLC13A5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601826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352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SLC14A1</a:t>
            </a:r>
          </a:p>
          <a:p>
            <a:r>
              <a:rPr lang="en-US" dirty="0"/>
              <a:t>SLC14A2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64880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720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SLC15A1</a:t>
            </a:r>
          </a:p>
          <a:p>
            <a:r>
              <a:rPr lang="en-US" dirty="0"/>
              <a:t>SLC15A2</a:t>
            </a:r>
          </a:p>
          <a:p>
            <a:r>
              <a:rPr lang="en-US" dirty="0"/>
              <a:t>SLC15A3</a:t>
            </a:r>
          </a:p>
          <a:p>
            <a:r>
              <a:rPr lang="en-US" dirty="0"/>
              <a:t>SLC15A4</a:t>
            </a:r>
          </a:p>
          <a:p>
            <a:r>
              <a:rPr lang="en-US" dirty="0"/>
              <a:t>SLC15A5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74116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645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SLC16A1</a:t>
            </a:r>
          </a:p>
          <a:p>
            <a:r>
              <a:rPr lang="en-US" dirty="0"/>
              <a:t>SLC16A2</a:t>
            </a:r>
          </a:p>
          <a:p>
            <a:r>
              <a:rPr lang="en-US" dirty="0"/>
              <a:t>SLC16A3</a:t>
            </a:r>
          </a:p>
          <a:p>
            <a:r>
              <a:rPr lang="en-US" dirty="0"/>
              <a:t>SLC16A4</a:t>
            </a:r>
          </a:p>
          <a:p>
            <a:r>
              <a:rPr lang="en-US" dirty="0"/>
              <a:t>SLC16A5</a:t>
            </a:r>
          </a:p>
          <a:p>
            <a:r>
              <a:rPr lang="en-US" dirty="0"/>
              <a:t>SLC16A6</a:t>
            </a:r>
          </a:p>
          <a:p>
            <a:r>
              <a:rPr lang="en-US" dirty="0"/>
              <a:t>SLC16A7</a:t>
            </a:r>
          </a:p>
          <a:p>
            <a:r>
              <a:rPr lang="en-US" dirty="0"/>
              <a:t>SLC16A8</a:t>
            </a:r>
          </a:p>
          <a:p>
            <a:r>
              <a:rPr lang="en-US" dirty="0"/>
              <a:t>SLC16A9</a:t>
            </a:r>
          </a:p>
          <a:p>
            <a:r>
              <a:rPr lang="en-US" dirty="0"/>
              <a:t>SLC16A10</a:t>
            </a:r>
          </a:p>
          <a:p>
            <a:r>
              <a:rPr lang="en-US" dirty="0"/>
              <a:t>SLC16A11</a:t>
            </a:r>
          </a:p>
          <a:p>
            <a:r>
              <a:rPr lang="en-US" dirty="0"/>
              <a:t>SLC16A12</a:t>
            </a:r>
          </a:p>
          <a:p>
            <a:r>
              <a:rPr lang="en-US" dirty="0"/>
              <a:t>SLC16A13</a:t>
            </a:r>
          </a:p>
          <a:p>
            <a:r>
              <a:rPr lang="en-US" dirty="0"/>
              <a:t>SLC16A14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9BAEE-0E07-AECB-F8D1-80DD111D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797169"/>
            <a:ext cx="6187440" cy="5006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AF1E06-3924-3223-79AE-4DE6B3169173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8C1ED-F6C4-9D45-B2A4-2D5D6E1236F8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SLC16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1625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8B9E0A-DF42-AC74-F532-4E6E8D39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" y="812084"/>
            <a:ext cx="1917383" cy="4735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48659-F9F4-1B4D-C591-741DE1AD3C53}"/>
              </a:ext>
            </a:extLst>
          </p:cNvPr>
          <p:cNvSpPr txBox="1"/>
          <p:nvPr/>
        </p:nvSpPr>
        <p:spPr>
          <a:xfrm>
            <a:off x="143013" y="62520"/>
            <a:ext cx="238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Promising SLC families:</a:t>
            </a:r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F3340-4709-252F-AEE6-F010DAA1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322" y="812084"/>
            <a:ext cx="1917383" cy="47358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101DB3-E1F8-30A4-D639-22B71D669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044" y="812084"/>
            <a:ext cx="1917383" cy="4735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16A23B-32C3-7139-3B88-DBE4B53AF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683" y="812084"/>
            <a:ext cx="1917383" cy="4631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020E06-E7CF-D922-B1C5-B9A52CE86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961" y="812084"/>
            <a:ext cx="1917383" cy="4714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BC3BF-2363-A02F-7C83-B551828E8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7600" y="812084"/>
            <a:ext cx="1917383" cy="4714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225FD-2666-616A-0AC2-8C87399705B7}"/>
              </a:ext>
            </a:extLst>
          </p:cNvPr>
          <p:cNvSpPr txBox="1"/>
          <p:nvPr/>
        </p:nvSpPr>
        <p:spPr>
          <a:xfrm>
            <a:off x="143012" y="6045916"/>
            <a:ext cx="1006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SLC families with more than one family member in Ligand Discovery dataset and enough data to calculate AUROC.</a:t>
            </a:r>
          </a:p>
          <a:p>
            <a:r>
              <a:rPr lang="en-US" sz="1600" dirty="0"/>
              <a:t>Labeled with blue highlighted headline in the following slides. 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44345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SLC17A1</a:t>
            </a:r>
          </a:p>
          <a:p>
            <a:r>
              <a:rPr lang="en-US" dirty="0"/>
              <a:t>SLC17A2</a:t>
            </a:r>
          </a:p>
          <a:p>
            <a:r>
              <a:rPr lang="en-US" dirty="0"/>
              <a:t>SLC17A3</a:t>
            </a:r>
          </a:p>
          <a:p>
            <a:r>
              <a:rPr lang="en-US" dirty="0"/>
              <a:t>SLC17A4</a:t>
            </a:r>
          </a:p>
          <a:p>
            <a:r>
              <a:rPr lang="en-US" dirty="0"/>
              <a:t>SLC17A5</a:t>
            </a:r>
          </a:p>
          <a:p>
            <a:r>
              <a:rPr lang="en-US" dirty="0"/>
              <a:t>SLC17A6</a:t>
            </a:r>
          </a:p>
          <a:p>
            <a:r>
              <a:rPr lang="en-US" dirty="0"/>
              <a:t>SLC17A7</a:t>
            </a:r>
          </a:p>
          <a:p>
            <a:r>
              <a:rPr lang="en-US" dirty="0"/>
              <a:t>SLC17A8</a:t>
            </a:r>
          </a:p>
          <a:p>
            <a:r>
              <a:rPr lang="en-US" dirty="0"/>
              <a:t>SLC17A9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666480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139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SLC18A1</a:t>
            </a:r>
          </a:p>
          <a:p>
            <a:r>
              <a:rPr lang="en-US" dirty="0"/>
              <a:t>SLC18A2</a:t>
            </a:r>
          </a:p>
          <a:p>
            <a:r>
              <a:rPr lang="en-US" dirty="0"/>
              <a:t>SLC18A3</a:t>
            </a:r>
          </a:p>
          <a:p>
            <a:r>
              <a:rPr lang="en-US" dirty="0"/>
              <a:t>SLC18B1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C52CE-DD0E-3687-16EA-9F20236F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41" y="797169"/>
            <a:ext cx="6195060" cy="502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SLC19A1</a:t>
            </a:r>
          </a:p>
          <a:p>
            <a:r>
              <a:rPr lang="en-US" dirty="0"/>
              <a:t>SLC19A2</a:t>
            </a:r>
          </a:p>
          <a:p>
            <a:r>
              <a:rPr lang="en-US" dirty="0"/>
              <a:t>SLC19A3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8584C-E407-B304-4C44-25F0BBE2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02" y="797169"/>
            <a:ext cx="6172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4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SLC20A1</a:t>
            </a:r>
          </a:p>
          <a:p>
            <a:r>
              <a:rPr lang="en-US" dirty="0"/>
              <a:t>SLC20A2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611062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684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SLCO1A2</a:t>
            </a:r>
          </a:p>
          <a:p>
            <a:r>
              <a:rPr lang="it-IT" dirty="0"/>
              <a:t>SLCO1B1</a:t>
            </a:r>
          </a:p>
          <a:p>
            <a:r>
              <a:rPr lang="it-IT" dirty="0"/>
              <a:t>SLCO1B3</a:t>
            </a:r>
          </a:p>
          <a:p>
            <a:r>
              <a:rPr lang="it-IT" dirty="0"/>
              <a:t>SLCO1B7</a:t>
            </a:r>
          </a:p>
          <a:p>
            <a:r>
              <a:rPr lang="it-IT" dirty="0"/>
              <a:t>SLCO1C1</a:t>
            </a:r>
          </a:p>
          <a:p>
            <a:r>
              <a:rPr lang="it-IT" dirty="0"/>
              <a:t>SLCO2A1</a:t>
            </a:r>
          </a:p>
          <a:p>
            <a:r>
              <a:rPr lang="it-IT" dirty="0"/>
              <a:t>SLCO2B1</a:t>
            </a:r>
          </a:p>
          <a:p>
            <a:r>
              <a:rPr lang="it-IT" dirty="0"/>
              <a:t>SLCO3A1</a:t>
            </a:r>
          </a:p>
          <a:p>
            <a:r>
              <a:rPr lang="it-IT" dirty="0"/>
              <a:t>SLCO4A1</a:t>
            </a:r>
          </a:p>
          <a:p>
            <a:r>
              <a:rPr lang="it-IT" dirty="0"/>
              <a:t>SLCO4C1</a:t>
            </a:r>
          </a:p>
          <a:p>
            <a:r>
              <a:rPr lang="it-IT" dirty="0"/>
              <a:t>SLCO5A1</a:t>
            </a:r>
          </a:p>
          <a:p>
            <a:r>
              <a:rPr lang="it-IT" dirty="0"/>
              <a:t>SLCO6A1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83353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39082" y="326115"/>
            <a:ext cx="11410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SLC22A1</a:t>
            </a:r>
          </a:p>
          <a:p>
            <a:r>
              <a:rPr lang="en-US" dirty="0"/>
              <a:t>SLC22A2</a:t>
            </a:r>
          </a:p>
          <a:p>
            <a:r>
              <a:rPr lang="en-US" dirty="0"/>
              <a:t>SLC22A3</a:t>
            </a:r>
          </a:p>
          <a:p>
            <a:r>
              <a:rPr lang="en-US" dirty="0"/>
              <a:t>SLC22A4</a:t>
            </a:r>
          </a:p>
          <a:p>
            <a:r>
              <a:rPr lang="en-US" dirty="0"/>
              <a:t>SLC22A5</a:t>
            </a:r>
          </a:p>
          <a:p>
            <a:r>
              <a:rPr lang="en-US" dirty="0"/>
              <a:t>SLC22A6</a:t>
            </a:r>
          </a:p>
          <a:p>
            <a:r>
              <a:rPr lang="en-US" dirty="0"/>
              <a:t>SLC22A7</a:t>
            </a:r>
          </a:p>
          <a:p>
            <a:r>
              <a:rPr lang="en-US" dirty="0"/>
              <a:t>SLC22A8</a:t>
            </a:r>
          </a:p>
          <a:p>
            <a:r>
              <a:rPr lang="en-US" dirty="0"/>
              <a:t>SLC22A9</a:t>
            </a:r>
          </a:p>
          <a:p>
            <a:r>
              <a:rPr lang="en-US" dirty="0"/>
              <a:t>SLC22A10</a:t>
            </a:r>
          </a:p>
          <a:p>
            <a:r>
              <a:rPr lang="en-US" dirty="0"/>
              <a:t>SLC22A11</a:t>
            </a:r>
          </a:p>
          <a:p>
            <a:r>
              <a:rPr lang="en-US" dirty="0"/>
              <a:t>SLC22A12</a:t>
            </a:r>
          </a:p>
          <a:p>
            <a:r>
              <a:rPr lang="en-US" dirty="0"/>
              <a:t>SLC22A13</a:t>
            </a:r>
          </a:p>
          <a:p>
            <a:r>
              <a:rPr lang="en-US" dirty="0"/>
              <a:t>SLC22A14</a:t>
            </a:r>
          </a:p>
          <a:p>
            <a:r>
              <a:rPr lang="en-US" dirty="0"/>
              <a:t>SLC22A15</a:t>
            </a:r>
          </a:p>
          <a:p>
            <a:r>
              <a:rPr lang="en-US" dirty="0"/>
              <a:t>SLC22A16</a:t>
            </a:r>
          </a:p>
          <a:p>
            <a:r>
              <a:rPr lang="en-US" dirty="0"/>
              <a:t>SLC22A17</a:t>
            </a:r>
          </a:p>
          <a:p>
            <a:r>
              <a:rPr lang="en-US" dirty="0"/>
              <a:t>SLC22A18</a:t>
            </a:r>
          </a:p>
          <a:p>
            <a:r>
              <a:rPr lang="en-US" dirty="0"/>
              <a:t>SLC22A23</a:t>
            </a:r>
          </a:p>
          <a:p>
            <a:r>
              <a:rPr lang="en-US" dirty="0"/>
              <a:t>SLC22A24</a:t>
            </a:r>
          </a:p>
          <a:p>
            <a:r>
              <a:rPr lang="en-US" dirty="0"/>
              <a:t>SLC22A25</a:t>
            </a:r>
          </a:p>
          <a:p>
            <a:r>
              <a:rPr lang="en-US" dirty="0"/>
              <a:t>SLC22A31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712662" y="326115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6826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SLC23A1</a:t>
            </a:r>
          </a:p>
          <a:p>
            <a:r>
              <a:rPr lang="en-US" dirty="0"/>
              <a:t>SLC23A2</a:t>
            </a:r>
          </a:p>
          <a:p>
            <a:r>
              <a:rPr lang="en-US" dirty="0"/>
              <a:t>SLC23A3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472517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191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SLC24A1</a:t>
            </a:r>
          </a:p>
          <a:p>
            <a:r>
              <a:rPr lang="en-US" dirty="0"/>
              <a:t>SLC24A2</a:t>
            </a:r>
          </a:p>
          <a:p>
            <a:r>
              <a:rPr lang="en-US" dirty="0"/>
              <a:t>SLC24A3</a:t>
            </a:r>
          </a:p>
          <a:p>
            <a:r>
              <a:rPr lang="en-US" dirty="0"/>
              <a:t>SLC24A4</a:t>
            </a:r>
          </a:p>
          <a:p>
            <a:r>
              <a:rPr lang="en-US" dirty="0"/>
              <a:t>SLC24A5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92590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367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261724" y="489527"/>
            <a:ext cx="11410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SLC25A1</a:t>
            </a:r>
          </a:p>
          <a:p>
            <a:r>
              <a:rPr lang="en-US" sz="1700" dirty="0"/>
              <a:t>SLC25A2</a:t>
            </a:r>
          </a:p>
          <a:p>
            <a:r>
              <a:rPr lang="en-US" sz="1700" dirty="0"/>
              <a:t>SLC25A3</a:t>
            </a:r>
          </a:p>
          <a:p>
            <a:r>
              <a:rPr lang="en-US" sz="1700" dirty="0"/>
              <a:t>SLC25A4</a:t>
            </a:r>
          </a:p>
          <a:p>
            <a:r>
              <a:rPr lang="en-US" sz="1700" dirty="0"/>
              <a:t>SLC25A5</a:t>
            </a:r>
          </a:p>
          <a:p>
            <a:r>
              <a:rPr lang="en-US" sz="1700" dirty="0"/>
              <a:t>SLC25A6</a:t>
            </a:r>
          </a:p>
          <a:p>
            <a:r>
              <a:rPr lang="en-US" sz="1700" dirty="0"/>
              <a:t>SLC25A10</a:t>
            </a:r>
          </a:p>
          <a:p>
            <a:r>
              <a:rPr lang="en-US" sz="1700" dirty="0"/>
              <a:t>SLC25A11</a:t>
            </a:r>
          </a:p>
          <a:p>
            <a:r>
              <a:rPr lang="en-US" sz="1700" dirty="0"/>
              <a:t>SLC25A12</a:t>
            </a:r>
          </a:p>
          <a:p>
            <a:r>
              <a:rPr lang="en-US" sz="1700" dirty="0"/>
              <a:t>SLC25A13</a:t>
            </a:r>
          </a:p>
          <a:p>
            <a:r>
              <a:rPr lang="en-US" sz="1700" dirty="0"/>
              <a:t>SLC25A14</a:t>
            </a:r>
          </a:p>
          <a:p>
            <a:r>
              <a:rPr lang="en-US" sz="1700" dirty="0"/>
              <a:t>SLC25A15</a:t>
            </a:r>
          </a:p>
          <a:p>
            <a:r>
              <a:rPr lang="en-US" sz="1700" dirty="0"/>
              <a:t>SLC25A16</a:t>
            </a:r>
          </a:p>
          <a:p>
            <a:r>
              <a:rPr lang="en-US" sz="1700" dirty="0"/>
              <a:t>SLC25A17</a:t>
            </a:r>
          </a:p>
          <a:p>
            <a:r>
              <a:rPr lang="en-US" sz="1700" dirty="0"/>
              <a:t>SLC25A18</a:t>
            </a:r>
          </a:p>
          <a:p>
            <a:r>
              <a:rPr lang="en-US" sz="1700" dirty="0"/>
              <a:t>SLC25A19</a:t>
            </a:r>
          </a:p>
          <a:p>
            <a:r>
              <a:rPr lang="en-US" sz="1700" dirty="0"/>
              <a:t>SLC25A20</a:t>
            </a:r>
          </a:p>
          <a:p>
            <a:r>
              <a:rPr lang="en-US" sz="1700" dirty="0"/>
              <a:t>SLC25A21</a:t>
            </a:r>
          </a:p>
          <a:p>
            <a:r>
              <a:rPr lang="en-US" sz="1700" dirty="0"/>
              <a:t>SLC25A22</a:t>
            </a:r>
          </a:p>
          <a:p>
            <a:r>
              <a:rPr lang="en-US" sz="1700" dirty="0"/>
              <a:t>SLC25A23</a:t>
            </a:r>
          </a:p>
          <a:p>
            <a:r>
              <a:rPr lang="en-US" sz="1700" dirty="0"/>
              <a:t>SLC25A24</a:t>
            </a:r>
          </a:p>
          <a:p>
            <a:r>
              <a:rPr lang="en-US" sz="1700" dirty="0"/>
              <a:t>SLC25A25</a:t>
            </a:r>
          </a:p>
          <a:p>
            <a:r>
              <a:rPr lang="en-US" sz="1700" dirty="0"/>
              <a:t>SLC25A26</a:t>
            </a:r>
          </a:p>
          <a:p>
            <a:r>
              <a:rPr lang="en-US" sz="1700" dirty="0"/>
              <a:t>SLC25A27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FDFF6-A4D2-A5E6-7369-557E1D08BA58}"/>
              </a:ext>
            </a:extLst>
          </p:cNvPr>
          <p:cNvSpPr txBox="1"/>
          <p:nvPr/>
        </p:nvSpPr>
        <p:spPr>
          <a:xfrm>
            <a:off x="1503660" y="489527"/>
            <a:ext cx="128385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SLC25A28</a:t>
            </a:r>
          </a:p>
          <a:p>
            <a:r>
              <a:rPr lang="en-US" sz="1700" dirty="0"/>
              <a:t>SLC25A29</a:t>
            </a:r>
          </a:p>
          <a:p>
            <a:r>
              <a:rPr lang="en-US" sz="1700" dirty="0"/>
              <a:t>SLC25A30</a:t>
            </a:r>
          </a:p>
          <a:p>
            <a:r>
              <a:rPr lang="en-US" sz="1700" dirty="0"/>
              <a:t>SLC25A31</a:t>
            </a:r>
          </a:p>
          <a:p>
            <a:r>
              <a:rPr lang="en-US" sz="1700" dirty="0"/>
              <a:t>SLC25A32</a:t>
            </a:r>
          </a:p>
          <a:p>
            <a:r>
              <a:rPr lang="en-US" sz="1700" dirty="0"/>
              <a:t>SLC25A33</a:t>
            </a:r>
          </a:p>
          <a:p>
            <a:r>
              <a:rPr lang="en-US" sz="1700" dirty="0"/>
              <a:t>SLC25A34</a:t>
            </a:r>
          </a:p>
          <a:p>
            <a:r>
              <a:rPr lang="en-US" sz="1700" dirty="0"/>
              <a:t>SLC25A35</a:t>
            </a:r>
          </a:p>
          <a:p>
            <a:r>
              <a:rPr lang="en-US" sz="1700" dirty="0"/>
              <a:t>SLC25A36</a:t>
            </a:r>
          </a:p>
          <a:p>
            <a:r>
              <a:rPr lang="en-US" sz="1700" dirty="0"/>
              <a:t>SLC25A37</a:t>
            </a:r>
          </a:p>
          <a:p>
            <a:r>
              <a:rPr lang="en-US" sz="1700" dirty="0"/>
              <a:t>SLC25A38</a:t>
            </a:r>
          </a:p>
          <a:p>
            <a:r>
              <a:rPr lang="en-US" sz="1700" dirty="0"/>
              <a:t>SLC25A39</a:t>
            </a:r>
          </a:p>
          <a:p>
            <a:r>
              <a:rPr lang="en-US" sz="1700" dirty="0"/>
              <a:t>SLC25A40</a:t>
            </a:r>
          </a:p>
          <a:p>
            <a:r>
              <a:rPr lang="en-US" sz="1700" dirty="0"/>
              <a:t>SLC25A41</a:t>
            </a:r>
          </a:p>
          <a:p>
            <a:r>
              <a:rPr lang="en-US" sz="1700" dirty="0"/>
              <a:t>SLC25A42</a:t>
            </a:r>
          </a:p>
          <a:p>
            <a:r>
              <a:rPr lang="en-US" sz="1700" dirty="0"/>
              <a:t>SLC25A43</a:t>
            </a:r>
          </a:p>
          <a:p>
            <a:r>
              <a:rPr lang="en-US" sz="1700" dirty="0"/>
              <a:t>SLC25A44</a:t>
            </a:r>
          </a:p>
          <a:p>
            <a:r>
              <a:rPr lang="en-US" sz="1700" dirty="0"/>
              <a:t>SLC25A45</a:t>
            </a:r>
          </a:p>
          <a:p>
            <a:r>
              <a:rPr lang="en-US" sz="1700" dirty="0"/>
              <a:t>SLC25A46</a:t>
            </a:r>
          </a:p>
          <a:p>
            <a:r>
              <a:rPr lang="en-US" sz="1700" dirty="0"/>
              <a:t>SLC25A47</a:t>
            </a:r>
          </a:p>
          <a:p>
            <a:r>
              <a:rPr lang="en-US" sz="1700" dirty="0"/>
              <a:t>SLC25A48</a:t>
            </a:r>
          </a:p>
          <a:p>
            <a:r>
              <a:rPr lang="en-US" sz="1700" dirty="0"/>
              <a:t>SLC25A51</a:t>
            </a:r>
          </a:p>
          <a:p>
            <a:r>
              <a:rPr lang="en-US" sz="1700" dirty="0"/>
              <a:t>SLC25A52</a:t>
            </a:r>
          </a:p>
          <a:p>
            <a:r>
              <a:rPr lang="en-US" sz="1700" dirty="0"/>
              <a:t>SLC25A53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C17C7-6E40-CA79-A111-F7BC39DC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40" y="592724"/>
            <a:ext cx="6248400" cy="61645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AA8DCC-9DE0-B645-D0F8-D7B5BF866F7B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9F0F9-FD13-7520-DFC6-9861C3F0BB6E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SLC25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449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SLC26A1</a:t>
            </a:r>
          </a:p>
          <a:p>
            <a:r>
              <a:rPr lang="en-US" dirty="0"/>
              <a:t>SLC26A2</a:t>
            </a:r>
          </a:p>
          <a:p>
            <a:r>
              <a:rPr lang="en-US" dirty="0"/>
              <a:t>SLC26A3</a:t>
            </a:r>
          </a:p>
          <a:p>
            <a:r>
              <a:rPr lang="en-US" dirty="0"/>
              <a:t>SLC26A4</a:t>
            </a:r>
          </a:p>
          <a:p>
            <a:r>
              <a:rPr lang="en-US" dirty="0"/>
              <a:t>SLC26A5</a:t>
            </a:r>
          </a:p>
          <a:p>
            <a:r>
              <a:rPr lang="en-US" dirty="0"/>
              <a:t>SLC26A6</a:t>
            </a:r>
          </a:p>
          <a:p>
            <a:r>
              <a:rPr lang="en-US" dirty="0"/>
              <a:t>SLC26A7</a:t>
            </a:r>
          </a:p>
          <a:p>
            <a:r>
              <a:rPr lang="en-US" dirty="0"/>
              <a:t>SLC26A8</a:t>
            </a:r>
          </a:p>
          <a:p>
            <a:r>
              <a:rPr lang="en-US" dirty="0"/>
              <a:t>SLC26A9</a:t>
            </a:r>
          </a:p>
          <a:p>
            <a:r>
              <a:rPr lang="en-US" dirty="0"/>
              <a:t>SLC26A10</a:t>
            </a:r>
          </a:p>
          <a:p>
            <a:r>
              <a:rPr lang="en-US" dirty="0"/>
              <a:t>SLC26A11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601826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84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A48659-F9F4-1B4D-C591-741DE1AD3C53}"/>
              </a:ext>
            </a:extLst>
          </p:cNvPr>
          <p:cNvSpPr txBox="1"/>
          <p:nvPr/>
        </p:nvSpPr>
        <p:spPr>
          <a:xfrm>
            <a:off x="362980" y="62522"/>
            <a:ext cx="686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Promising families (however metal transporters or substrate unknown):</a:t>
            </a:r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7D7F9-B18A-8E09-6589-E054350A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80" y="879185"/>
            <a:ext cx="1917383" cy="461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A8ADB-025C-62E5-147B-386E700B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31" y="879185"/>
            <a:ext cx="1917383" cy="4631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D5883-7A02-CDC9-5DF0-E20A7DB5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682" y="879185"/>
            <a:ext cx="1917383" cy="4505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B1201-5D47-E898-E44A-986B95A95A8B}"/>
              </a:ext>
            </a:extLst>
          </p:cNvPr>
          <p:cNvSpPr txBox="1"/>
          <p:nvPr/>
        </p:nvSpPr>
        <p:spPr>
          <a:xfrm>
            <a:off x="143012" y="6045916"/>
            <a:ext cx="1006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SLC families with more than one family member in Ligand Discovery dataset and enough data to calculate AUROC.</a:t>
            </a:r>
          </a:p>
          <a:p>
            <a:r>
              <a:rPr lang="en-US" sz="1600" dirty="0"/>
              <a:t>Labeled with blue highlighted headline in the following slides. 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536231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SLC27A1</a:t>
            </a:r>
          </a:p>
          <a:p>
            <a:r>
              <a:rPr lang="en-US" dirty="0"/>
              <a:t>SLC27A2</a:t>
            </a:r>
          </a:p>
          <a:p>
            <a:r>
              <a:rPr lang="en-US" dirty="0"/>
              <a:t>SLC27A3</a:t>
            </a:r>
          </a:p>
          <a:p>
            <a:r>
              <a:rPr lang="en-US" dirty="0"/>
              <a:t>SLC27A4</a:t>
            </a:r>
          </a:p>
          <a:p>
            <a:r>
              <a:rPr lang="en-US" dirty="0"/>
              <a:t>SLC27A5</a:t>
            </a:r>
          </a:p>
          <a:p>
            <a:r>
              <a:rPr lang="en-US" dirty="0"/>
              <a:t>SLC27A6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00002-AF33-023D-E5BB-C8B1D2B7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37" y="797169"/>
            <a:ext cx="6217920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9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SLC28A1</a:t>
            </a:r>
          </a:p>
          <a:p>
            <a:r>
              <a:rPr lang="en-US" dirty="0"/>
              <a:t>SLC28A2</a:t>
            </a:r>
          </a:p>
          <a:p>
            <a:r>
              <a:rPr lang="en-US" dirty="0"/>
              <a:t>SLC28A3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297026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690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SLC29A1</a:t>
            </a:r>
          </a:p>
          <a:p>
            <a:r>
              <a:rPr lang="en-US" dirty="0"/>
              <a:t>SLC29A2</a:t>
            </a:r>
          </a:p>
          <a:p>
            <a:r>
              <a:rPr lang="en-US" dirty="0"/>
              <a:t>SLC29A3</a:t>
            </a:r>
          </a:p>
          <a:p>
            <a:r>
              <a:rPr lang="en-US" dirty="0"/>
              <a:t>SLC29A4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E1DE0-B962-79B0-0503-3BF2195E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21" y="797169"/>
            <a:ext cx="61722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55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SLC30A1</a:t>
            </a:r>
          </a:p>
          <a:p>
            <a:r>
              <a:rPr lang="en-US" dirty="0"/>
              <a:t>SLC30A2</a:t>
            </a:r>
          </a:p>
          <a:p>
            <a:r>
              <a:rPr lang="en-US" dirty="0"/>
              <a:t>SLC30A3</a:t>
            </a:r>
          </a:p>
          <a:p>
            <a:r>
              <a:rPr lang="en-US" dirty="0"/>
              <a:t>SLC30A4</a:t>
            </a:r>
          </a:p>
          <a:p>
            <a:r>
              <a:rPr lang="en-US" dirty="0"/>
              <a:t>SLC30A5</a:t>
            </a:r>
          </a:p>
          <a:p>
            <a:r>
              <a:rPr lang="en-US" dirty="0"/>
              <a:t>SLC30A6</a:t>
            </a:r>
          </a:p>
          <a:p>
            <a:r>
              <a:rPr lang="en-US" dirty="0"/>
              <a:t>SLC30A7</a:t>
            </a:r>
          </a:p>
          <a:p>
            <a:r>
              <a:rPr lang="en-US" dirty="0"/>
              <a:t>SLC30A8</a:t>
            </a:r>
          </a:p>
          <a:p>
            <a:r>
              <a:rPr lang="en-US" dirty="0"/>
              <a:t>SLC30A9</a:t>
            </a:r>
          </a:p>
          <a:p>
            <a:r>
              <a:rPr lang="en-US" dirty="0"/>
              <a:t>SLC30A10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FDEB0-51F6-386E-34C1-A7E448294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797169"/>
            <a:ext cx="6202680" cy="49682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8F00DE-FE05-80E9-FA6D-20FC5EEDC671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53E1-E321-EC2B-AA8D-7A2893B80967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SLC30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47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SLC31A1</a:t>
            </a:r>
          </a:p>
          <a:p>
            <a:r>
              <a:rPr lang="en-US" dirty="0"/>
              <a:t>SLC31A2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37171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7032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SLC32A1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92590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256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SLC33A1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967DB-C13A-2249-0A4F-FAC4D461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80" y="797169"/>
            <a:ext cx="620268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70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SLC34A1</a:t>
            </a:r>
          </a:p>
          <a:p>
            <a:r>
              <a:rPr lang="en-US" dirty="0"/>
              <a:t>SLC34A2</a:t>
            </a:r>
          </a:p>
          <a:p>
            <a:r>
              <a:rPr lang="en-US" dirty="0"/>
              <a:t>SLC34A3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638772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442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208173" y="381530"/>
            <a:ext cx="114104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SLC35A1</a:t>
            </a:r>
          </a:p>
          <a:p>
            <a:r>
              <a:rPr lang="en-US" dirty="0"/>
              <a:t>SLC35A2</a:t>
            </a:r>
          </a:p>
          <a:p>
            <a:r>
              <a:rPr lang="en-US" dirty="0"/>
              <a:t>SLC35A3</a:t>
            </a:r>
          </a:p>
          <a:p>
            <a:r>
              <a:rPr lang="en-US" dirty="0"/>
              <a:t>SLC35A4</a:t>
            </a:r>
          </a:p>
          <a:p>
            <a:r>
              <a:rPr lang="en-US" dirty="0"/>
              <a:t>SLC35A5</a:t>
            </a:r>
          </a:p>
          <a:p>
            <a:r>
              <a:rPr lang="en-US" dirty="0"/>
              <a:t>SLC35B1</a:t>
            </a:r>
          </a:p>
          <a:p>
            <a:r>
              <a:rPr lang="en-US" dirty="0"/>
              <a:t>SLC35B2</a:t>
            </a:r>
          </a:p>
          <a:p>
            <a:r>
              <a:rPr lang="en-US" dirty="0"/>
              <a:t>SLC35B3</a:t>
            </a:r>
          </a:p>
          <a:p>
            <a:r>
              <a:rPr lang="en-US" dirty="0"/>
              <a:t>SLC35B4</a:t>
            </a:r>
          </a:p>
          <a:p>
            <a:r>
              <a:rPr lang="en-US" dirty="0"/>
              <a:t>SLC35C1</a:t>
            </a:r>
          </a:p>
          <a:p>
            <a:r>
              <a:rPr lang="en-US" dirty="0"/>
              <a:t>SLC35C2</a:t>
            </a:r>
          </a:p>
          <a:p>
            <a:r>
              <a:rPr lang="en-US" dirty="0"/>
              <a:t>SLC35D1</a:t>
            </a:r>
          </a:p>
          <a:p>
            <a:r>
              <a:rPr lang="en-US" dirty="0"/>
              <a:t>SLC35D2</a:t>
            </a:r>
          </a:p>
          <a:p>
            <a:r>
              <a:rPr lang="en-US" dirty="0"/>
              <a:t>SLC35D3</a:t>
            </a:r>
          </a:p>
          <a:p>
            <a:r>
              <a:rPr lang="en-US" dirty="0"/>
              <a:t>SLC35E1</a:t>
            </a:r>
          </a:p>
          <a:p>
            <a:r>
              <a:rPr lang="en-US" dirty="0"/>
              <a:t>SLC35E2A</a:t>
            </a:r>
          </a:p>
          <a:p>
            <a:r>
              <a:rPr lang="en-US" dirty="0"/>
              <a:t>SLC35E2B</a:t>
            </a:r>
          </a:p>
          <a:p>
            <a:r>
              <a:rPr lang="en-US" dirty="0"/>
              <a:t>SLC35E3</a:t>
            </a:r>
          </a:p>
          <a:p>
            <a:r>
              <a:rPr lang="en-US" dirty="0"/>
              <a:t>SLC35E4</a:t>
            </a:r>
          </a:p>
          <a:p>
            <a:r>
              <a:rPr lang="en-US" dirty="0"/>
              <a:t>SLC35F1</a:t>
            </a:r>
          </a:p>
          <a:p>
            <a:r>
              <a:rPr lang="en-US" dirty="0"/>
              <a:t>SLC35F2</a:t>
            </a:r>
          </a:p>
          <a:p>
            <a:r>
              <a:rPr lang="en-US" dirty="0"/>
              <a:t>SLC35F3</a:t>
            </a:r>
          </a:p>
          <a:p>
            <a:r>
              <a:rPr lang="en-US" dirty="0"/>
              <a:t>SLC35F4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D427B-735F-20EE-47C7-2201B9A1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335349"/>
            <a:ext cx="6248400" cy="5349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3E784-21E1-608F-11A7-D11AB8949BB1}"/>
              </a:ext>
            </a:extLst>
          </p:cNvPr>
          <p:cNvSpPr txBox="1"/>
          <p:nvPr/>
        </p:nvSpPr>
        <p:spPr>
          <a:xfrm>
            <a:off x="1136072" y="381530"/>
            <a:ext cx="12376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SLC35F5</a:t>
            </a:r>
          </a:p>
          <a:p>
            <a:r>
              <a:rPr lang="en-US" dirty="0"/>
              <a:t>SLC35F6</a:t>
            </a:r>
          </a:p>
          <a:p>
            <a:r>
              <a:rPr lang="en-US" dirty="0"/>
              <a:t>SLC35G1</a:t>
            </a:r>
          </a:p>
          <a:p>
            <a:r>
              <a:rPr lang="en-US" dirty="0"/>
              <a:t>SLC35G2</a:t>
            </a:r>
          </a:p>
          <a:p>
            <a:r>
              <a:rPr lang="en-US" dirty="0"/>
              <a:t>SLC35G3</a:t>
            </a:r>
          </a:p>
          <a:p>
            <a:r>
              <a:rPr lang="en-US" dirty="0"/>
              <a:t>SLC35G4</a:t>
            </a:r>
          </a:p>
          <a:p>
            <a:r>
              <a:rPr lang="en-US" dirty="0"/>
              <a:t>SLC35G5</a:t>
            </a:r>
          </a:p>
          <a:p>
            <a:r>
              <a:rPr lang="en-US" dirty="0"/>
              <a:t>SLC35G6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548B8-139E-49C4-C14C-D94D03C0EB94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3F6BC-B76A-9167-8E59-2649EE1F1907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SLC35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968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SLC36A1</a:t>
            </a:r>
          </a:p>
          <a:p>
            <a:r>
              <a:rPr lang="en-US" dirty="0"/>
              <a:t>SLC36A2</a:t>
            </a:r>
          </a:p>
          <a:p>
            <a:r>
              <a:rPr lang="en-US" dirty="0"/>
              <a:t>SLC36A3</a:t>
            </a:r>
          </a:p>
          <a:p>
            <a:r>
              <a:rPr lang="en-US" dirty="0"/>
              <a:t>SLC36A4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02AC5-CBBA-374F-4B16-4BECAD0F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797169"/>
            <a:ext cx="621030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SLC1A1</a:t>
            </a:r>
          </a:p>
          <a:p>
            <a:r>
              <a:rPr lang="en-US" dirty="0"/>
              <a:t>SLC1A2</a:t>
            </a:r>
          </a:p>
          <a:p>
            <a:r>
              <a:rPr lang="en-US" dirty="0"/>
              <a:t>SLC1A3</a:t>
            </a:r>
          </a:p>
          <a:p>
            <a:r>
              <a:rPr lang="en-US" dirty="0"/>
              <a:t>SLC1A4</a:t>
            </a:r>
          </a:p>
          <a:p>
            <a:r>
              <a:rPr lang="en-US" dirty="0"/>
              <a:t>SLC1A5</a:t>
            </a:r>
          </a:p>
          <a:p>
            <a:r>
              <a:rPr lang="en-US" dirty="0"/>
              <a:t>SLC1A6</a:t>
            </a:r>
          </a:p>
          <a:p>
            <a:r>
              <a:rPr lang="en-US" dirty="0"/>
              <a:t>SLC1A7</a:t>
            </a: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324734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154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SLC37A1</a:t>
            </a:r>
          </a:p>
          <a:p>
            <a:r>
              <a:rPr lang="en-US" dirty="0"/>
              <a:t>SLC37A2</a:t>
            </a:r>
          </a:p>
          <a:p>
            <a:r>
              <a:rPr lang="en-US" dirty="0"/>
              <a:t>SLC37A3</a:t>
            </a:r>
          </a:p>
          <a:p>
            <a:r>
              <a:rPr lang="en-US" dirty="0"/>
              <a:t>SLC37A4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783-B7CC-6384-A322-9601954D5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7"/>
          <a:stretch/>
        </p:blipFill>
        <p:spPr>
          <a:xfrm>
            <a:off x="3182649" y="797169"/>
            <a:ext cx="623324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SLC38A1</a:t>
            </a:r>
          </a:p>
          <a:p>
            <a:r>
              <a:rPr lang="en-US" dirty="0"/>
              <a:t>SLC38A2</a:t>
            </a:r>
          </a:p>
          <a:p>
            <a:r>
              <a:rPr lang="en-US" dirty="0"/>
              <a:t>SLC38A3</a:t>
            </a:r>
          </a:p>
          <a:p>
            <a:r>
              <a:rPr lang="en-US" dirty="0"/>
              <a:t>SLC38A4</a:t>
            </a:r>
          </a:p>
          <a:p>
            <a:r>
              <a:rPr lang="en-US" dirty="0"/>
              <a:t>SLC38A5</a:t>
            </a:r>
          </a:p>
          <a:p>
            <a:r>
              <a:rPr lang="en-US" dirty="0"/>
              <a:t>SLC38A6</a:t>
            </a:r>
          </a:p>
          <a:p>
            <a:r>
              <a:rPr lang="en-US" dirty="0"/>
              <a:t>SLC38A7</a:t>
            </a:r>
          </a:p>
          <a:p>
            <a:r>
              <a:rPr lang="en-US" dirty="0"/>
              <a:t>SLC38A8</a:t>
            </a:r>
          </a:p>
          <a:p>
            <a:r>
              <a:rPr lang="en-US" dirty="0"/>
              <a:t>SLC38A9</a:t>
            </a:r>
          </a:p>
          <a:p>
            <a:r>
              <a:rPr lang="en-US" dirty="0"/>
              <a:t>SLC38A10</a:t>
            </a:r>
          </a:p>
          <a:p>
            <a:r>
              <a:rPr lang="en-US" dirty="0"/>
              <a:t>SLC38A11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17FC8-B469-6F5A-90E2-83F445A4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25" y="797169"/>
            <a:ext cx="620268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25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SLC39A1</a:t>
            </a:r>
          </a:p>
          <a:p>
            <a:r>
              <a:rPr lang="en-US" dirty="0"/>
              <a:t>SLC39A2</a:t>
            </a:r>
          </a:p>
          <a:p>
            <a:r>
              <a:rPr lang="en-US" dirty="0"/>
              <a:t>SLC39A3</a:t>
            </a:r>
          </a:p>
          <a:p>
            <a:r>
              <a:rPr lang="en-US" dirty="0"/>
              <a:t>SLC39A4</a:t>
            </a:r>
          </a:p>
          <a:p>
            <a:r>
              <a:rPr lang="en-US" dirty="0"/>
              <a:t>SLC39A5</a:t>
            </a:r>
          </a:p>
          <a:p>
            <a:r>
              <a:rPr lang="en-US" dirty="0"/>
              <a:t>SLC39A6</a:t>
            </a:r>
          </a:p>
          <a:p>
            <a:r>
              <a:rPr lang="en-US" dirty="0"/>
              <a:t>SLC39A7</a:t>
            </a:r>
          </a:p>
          <a:p>
            <a:r>
              <a:rPr lang="en-US" dirty="0"/>
              <a:t>SLC39A8</a:t>
            </a:r>
          </a:p>
          <a:p>
            <a:r>
              <a:rPr lang="en-US" dirty="0"/>
              <a:t>SLC39A9</a:t>
            </a:r>
          </a:p>
          <a:p>
            <a:r>
              <a:rPr lang="en-US" dirty="0"/>
              <a:t>SLC39A10</a:t>
            </a:r>
          </a:p>
          <a:p>
            <a:r>
              <a:rPr lang="en-US" dirty="0"/>
              <a:t>SLC39A11</a:t>
            </a:r>
          </a:p>
          <a:p>
            <a:r>
              <a:rPr lang="en-US" dirty="0"/>
              <a:t>SLC39A12</a:t>
            </a:r>
          </a:p>
          <a:p>
            <a:r>
              <a:rPr lang="en-US" dirty="0"/>
              <a:t>SLC39A13</a:t>
            </a:r>
          </a:p>
          <a:p>
            <a:r>
              <a:rPr lang="en-US" dirty="0"/>
              <a:t>SLC39A14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157CF-475C-07EC-B678-2D4668D9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75" y="797169"/>
            <a:ext cx="6179820" cy="5227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7DEF21-4AF2-AA88-EDD6-ABCD1AA48AF7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D7BF1-80F3-9027-CF6A-ACD2E262C819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SLC39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3527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SLC40A1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46407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8215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SLC41A1</a:t>
            </a:r>
          </a:p>
          <a:p>
            <a:r>
              <a:rPr lang="en-US" dirty="0"/>
              <a:t>SLC41A2</a:t>
            </a:r>
          </a:p>
          <a:p>
            <a:r>
              <a:rPr lang="en-US" dirty="0"/>
              <a:t>SLC41A3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8A86C-20BD-7857-9F51-23AA470B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797169"/>
            <a:ext cx="621792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8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SLC43A1</a:t>
            </a:r>
          </a:p>
          <a:p>
            <a:r>
              <a:rPr lang="en-US" dirty="0"/>
              <a:t>SLC43A2</a:t>
            </a:r>
          </a:p>
          <a:p>
            <a:r>
              <a:rPr lang="en-US" dirty="0"/>
              <a:t>SLC43A3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518699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9605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SLC44A1</a:t>
            </a:r>
          </a:p>
          <a:p>
            <a:r>
              <a:rPr lang="en-US" dirty="0"/>
              <a:t>SLC44A2</a:t>
            </a:r>
          </a:p>
          <a:p>
            <a:r>
              <a:rPr lang="en-US" dirty="0"/>
              <a:t>SLC44A3</a:t>
            </a:r>
          </a:p>
          <a:p>
            <a:r>
              <a:rPr lang="en-US" dirty="0"/>
              <a:t>SLC44A4</a:t>
            </a:r>
          </a:p>
          <a:p>
            <a:r>
              <a:rPr lang="en-US" dirty="0"/>
              <a:t>SLC44A5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E02A4-4D92-5638-CA8E-1BEA6389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41" y="797169"/>
            <a:ext cx="619506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6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SLC45A1</a:t>
            </a:r>
          </a:p>
          <a:p>
            <a:r>
              <a:rPr lang="en-US" dirty="0"/>
              <a:t>SLC45A2</a:t>
            </a:r>
          </a:p>
          <a:p>
            <a:r>
              <a:rPr lang="en-US" dirty="0"/>
              <a:t>SLC45A3</a:t>
            </a:r>
          </a:p>
          <a:p>
            <a:r>
              <a:rPr lang="en-US" dirty="0"/>
              <a:t>SLC45A4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149244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080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SLC46A1</a:t>
            </a:r>
          </a:p>
          <a:p>
            <a:r>
              <a:rPr lang="en-US" dirty="0"/>
              <a:t>SLC46A2</a:t>
            </a:r>
          </a:p>
          <a:p>
            <a:r>
              <a:rPr lang="en-US" dirty="0"/>
              <a:t>SLC46A3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315498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4499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SLC47A1</a:t>
            </a:r>
          </a:p>
          <a:p>
            <a:r>
              <a:rPr lang="en-US" dirty="0"/>
              <a:t>SLC47A2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435571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2645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SLC2A1</a:t>
            </a:r>
          </a:p>
          <a:p>
            <a:r>
              <a:rPr lang="en-US" dirty="0"/>
              <a:t>SLC2A2</a:t>
            </a:r>
          </a:p>
          <a:p>
            <a:r>
              <a:rPr lang="en-US" dirty="0"/>
              <a:t>SLC2A3</a:t>
            </a:r>
          </a:p>
          <a:p>
            <a:r>
              <a:rPr lang="en-US" dirty="0"/>
              <a:t>SLC2A4</a:t>
            </a:r>
          </a:p>
          <a:p>
            <a:r>
              <a:rPr lang="en-US" dirty="0"/>
              <a:t>SLC2A5</a:t>
            </a:r>
          </a:p>
          <a:p>
            <a:r>
              <a:rPr lang="en-US" dirty="0"/>
              <a:t>SLC2A6</a:t>
            </a:r>
          </a:p>
          <a:p>
            <a:r>
              <a:rPr lang="en-US" dirty="0"/>
              <a:t>SLC2A7</a:t>
            </a:r>
          </a:p>
          <a:p>
            <a:r>
              <a:rPr lang="en-US" dirty="0"/>
              <a:t>SLC2A8</a:t>
            </a:r>
          </a:p>
          <a:p>
            <a:r>
              <a:rPr lang="en-US" dirty="0"/>
              <a:t>SLC2A9</a:t>
            </a:r>
          </a:p>
          <a:p>
            <a:r>
              <a:rPr lang="en-US" dirty="0"/>
              <a:t>SLC2A10</a:t>
            </a:r>
          </a:p>
          <a:p>
            <a:r>
              <a:rPr lang="en-US" dirty="0"/>
              <a:t>SLC2A11</a:t>
            </a:r>
          </a:p>
          <a:p>
            <a:r>
              <a:rPr lang="en-US" dirty="0"/>
              <a:t>SLC2A12</a:t>
            </a:r>
          </a:p>
          <a:p>
            <a:r>
              <a:rPr lang="en-US" dirty="0"/>
              <a:t>SLC2A13</a:t>
            </a:r>
          </a:p>
          <a:p>
            <a:r>
              <a:rPr lang="en-US" dirty="0"/>
              <a:t>SLC2A14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9C0B5-18CB-328B-698E-EF7B0C75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12" y="718692"/>
            <a:ext cx="6141720" cy="518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6CCFAC-F3AA-2A06-1601-A94C08BABDF3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AD887-4948-B5E1-BAE4-7FB9CFC80F9F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SLC2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8893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SLC49A3</a:t>
            </a:r>
          </a:p>
          <a:p>
            <a:r>
              <a:rPr lang="en-US" dirty="0"/>
              <a:t>SLC49A4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417098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6027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SLC50A1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FAF49-FA44-5604-0C94-CAA89335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82" y="797169"/>
            <a:ext cx="62788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1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SLC51A</a:t>
            </a:r>
          </a:p>
          <a:p>
            <a:r>
              <a:rPr lang="en-US" dirty="0"/>
              <a:t>SLC51B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269317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99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SLC52A1</a:t>
            </a:r>
          </a:p>
          <a:p>
            <a:r>
              <a:rPr lang="en-US" dirty="0"/>
              <a:t>SLC52A2</a:t>
            </a:r>
          </a:p>
          <a:p>
            <a:r>
              <a:rPr lang="en-US" dirty="0"/>
              <a:t>SLC52A3</a:t>
            </a:r>
          </a:p>
          <a:p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306262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9268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ANKH</a:t>
            </a:r>
          </a:p>
          <a:p>
            <a:r>
              <a:rPr lang="en-US" dirty="0"/>
              <a:t>CLN3</a:t>
            </a:r>
          </a:p>
          <a:p>
            <a:r>
              <a:rPr lang="en-US" dirty="0"/>
              <a:t>FLVCR1</a:t>
            </a:r>
          </a:p>
          <a:p>
            <a:r>
              <a:rPr lang="en-US" dirty="0"/>
              <a:t>FLVCR2</a:t>
            </a:r>
          </a:p>
          <a:p>
            <a:r>
              <a:rPr lang="en-US" dirty="0"/>
              <a:t>LETM1</a:t>
            </a:r>
          </a:p>
          <a:p>
            <a:r>
              <a:rPr lang="en-US" dirty="0"/>
              <a:t>LETM2</a:t>
            </a:r>
          </a:p>
          <a:p>
            <a:r>
              <a:rPr lang="en-US" dirty="0"/>
              <a:t>LETMD1</a:t>
            </a:r>
          </a:p>
          <a:p>
            <a:r>
              <a:rPr lang="en-US" dirty="0"/>
              <a:t>MAGT1</a:t>
            </a:r>
          </a:p>
          <a:p>
            <a:endParaRPr lang="en-US" dirty="0"/>
          </a:p>
          <a:p>
            <a:r>
              <a:rPr lang="en-US" dirty="0"/>
              <a:t>(rather unrelated SLCs)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F1F33-45B7-CFCC-A639-E7A3D4F0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12" y="745972"/>
            <a:ext cx="6240780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0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MFSD1</a:t>
            </a:r>
          </a:p>
          <a:p>
            <a:r>
              <a:rPr lang="en-US" dirty="0"/>
              <a:t>MFSD2A</a:t>
            </a:r>
          </a:p>
          <a:p>
            <a:r>
              <a:rPr lang="en-US" dirty="0"/>
              <a:t>MFSD2B</a:t>
            </a:r>
          </a:p>
          <a:p>
            <a:r>
              <a:rPr lang="en-US" dirty="0"/>
              <a:t>MFSD3</a:t>
            </a:r>
          </a:p>
          <a:p>
            <a:r>
              <a:rPr lang="en-US" dirty="0"/>
              <a:t>MFSD4A</a:t>
            </a:r>
          </a:p>
          <a:p>
            <a:r>
              <a:rPr lang="en-US" dirty="0"/>
              <a:t>MFSD4B</a:t>
            </a:r>
          </a:p>
          <a:p>
            <a:r>
              <a:rPr lang="en-US" dirty="0"/>
              <a:t>MFSD5</a:t>
            </a:r>
          </a:p>
          <a:p>
            <a:r>
              <a:rPr lang="en-US" dirty="0"/>
              <a:t>MFSD6</a:t>
            </a:r>
          </a:p>
          <a:p>
            <a:r>
              <a:rPr lang="en-US" dirty="0"/>
              <a:t>MFSD6L</a:t>
            </a:r>
          </a:p>
          <a:p>
            <a:r>
              <a:rPr lang="en-US" dirty="0"/>
              <a:t>MFSD8</a:t>
            </a:r>
          </a:p>
          <a:p>
            <a:r>
              <a:rPr lang="en-US" dirty="0"/>
              <a:t>MFSD9</a:t>
            </a:r>
          </a:p>
          <a:p>
            <a:r>
              <a:rPr lang="en-US" dirty="0"/>
              <a:t>MFSD10</a:t>
            </a:r>
          </a:p>
          <a:p>
            <a:r>
              <a:rPr lang="en-US" dirty="0"/>
              <a:t>MFSD11</a:t>
            </a:r>
          </a:p>
          <a:p>
            <a:r>
              <a:rPr lang="en-US" dirty="0"/>
              <a:t>MFSD12</a:t>
            </a:r>
          </a:p>
          <a:p>
            <a:r>
              <a:rPr lang="en-US" dirty="0"/>
              <a:t>MFSD13A</a:t>
            </a:r>
          </a:p>
          <a:p>
            <a:r>
              <a:rPr lang="en-US" dirty="0"/>
              <a:t>MFSD14A</a:t>
            </a:r>
          </a:p>
          <a:p>
            <a:r>
              <a:rPr lang="en-US" dirty="0"/>
              <a:t>MFSD14B</a:t>
            </a:r>
          </a:p>
          <a:p>
            <a:endParaRPr lang="de-A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50430-1A1B-96CF-A1DF-7BCF9B0A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0" y="455468"/>
            <a:ext cx="6103620" cy="533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6DC479-496A-62EC-F1A6-726F5F476B7E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8FB4-798E-9DC1-7EA2-65F7789FC7A7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MFSD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05704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FD38D0-1964-3CA2-2A00-86C445B3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07" y="147637"/>
            <a:ext cx="7705725" cy="656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142098" y="0"/>
            <a:ext cx="246610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MPC1</a:t>
            </a:r>
          </a:p>
          <a:p>
            <a:r>
              <a:rPr lang="en-US" dirty="0"/>
              <a:t>MPC1L</a:t>
            </a:r>
          </a:p>
          <a:p>
            <a:r>
              <a:rPr lang="en-US" dirty="0"/>
              <a:t>MPC2</a:t>
            </a:r>
          </a:p>
          <a:p>
            <a:r>
              <a:rPr lang="en-US" dirty="0"/>
              <a:t>MTCH1</a:t>
            </a:r>
          </a:p>
          <a:p>
            <a:r>
              <a:rPr lang="en-US" dirty="0"/>
              <a:t>MTCH2</a:t>
            </a:r>
          </a:p>
          <a:p>
            <a:r>
              <a:rPr lang="en-US" dirty="0"/>
              <a:t>NIPA1</a:t>
            </a:r>
          </a:p>
          <a:p>
            <a:r>
              <a:rPr lang="en-US" dirty="0"/>
              <a:t>NIPA2</a:t>
            </a:r>
          </a:p>
          <a:p>
            <a:r>
              <a:rPr lang="en-US" dirty="0"/>
              <a:t>NIPAL1</a:t>
            </a:r>
          </a:p>
          <a:p>
            <a:r>
              <a:rPr lang="en-US" dirty="0"/>
              <a:t>NIPAL2</a:t>
            </a:r>
          </a:p>
          <a:p>
            <a:r>
              <a:rPr lang="en-US" dirty="0"/>
              <a:t>NIPAL3</a:t>
            </a:r>
          </a:p>
          <a:p>
            <a:r>
              <a:rPr lang="en-US" dirty="0"/>
              <a:t>NIPAL4</a:t>
            </a:r>
          </a:p>
          <a:p>
            <a:r>
              <a:rPr lang="en-US" dirty="0"/>
              <a:t>NPC1</a:t>
            </a:r>
          </a:p>
          <a:p>
            <a:r>
              <a:rPr lang="en-US" dirty="0"/>
              <a:t>NPC1L1</a:t>
            </a:r>
          </a:p>
          <a:p>
            <a:r>
              <a:rPr lang="en-US" dirty="0"/>
              <a:t>OCA2</a:t>
            </a:r>
          </a:p>
          <a:p>
            <a:r>
              <a:rPr lang="en-US" dirty="0"/>
              <a:t>RHAG</a:t>
            </a:r>
          </a:p>
          <a:p>
            <a:r>
              <a:rPr lang="en-US" dirty="0"/>
              <a:t>RHBG</a:t>
            </a:r>
          </a:p>
          <a:p>
            <a:r>
              <a:rPr lang="en-US" dirty="0"/>
              <a:t>RHCG</a:t>
            </a:r>
          </a:p>
          <a:p>
            <a:r>
              <a:rPr lang="en-US" dirty="0"/>
              <a:t>SFXN1</a:t>
            </a:r>
          </a:p>
          <a:p>
            <a:r>
              <a:rPr lang="en-US" dirty="0"/>
              <a:t>SFXN2</a:t>
            </a:r>
          </a:p>
          <a:p>
            <a:r>
              <a:rPr lang="en-US" dirty="0"/>
              <a:t>SFXN3</a:t>
            </a:r>
          </a:p>
          <a:p>
            <a:r>
              <a:rPr lang="en-US" dirty="0"/>
              <a:t>SFXN4</a:t>
            </a:r>
          </a:p>
          <a:p>
            <a:r>
              <a:rPr lang="en-US" dirty="0"/>
              <a:t>SFXN5</a:t>
            </a:r>
          </a:p>
          <a:p>
            <a:endParaRPr lang="en-US" sz="1200" dirty="0"/>
          </a:p>
          <a:p>
            <a:r>
              <a:rPr lang="en-US" dirty="0"/>
              <a:t>(unrelated SLCs, not categorized to a family)</a:t>
            </a:r>
          </a:p>
        </p:txBody>
      </p:sp>
    </p:spTree>
    <p:extLst>
      <p:ext uri="{BB962C8B-B14F-4D97-AF65-F5344CB8AC3E}">
        <p14:creationId xmlns:p14="http://schemas.microsoft.com/office/powerpoint/2010/main" val="4073605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CA68E-117B-8299-DE59-D41F27AFA0BA}"/>
              </a:ext>
            </a:extLst>
          </p:cNvPr>
          <p:cNvSpPr txBox="1"/>
          <p:nvPr/>
        </p:nvSpPr>
        <p:spPr>
          <a:xfrm>
            <a:off x="183305" y="335845"/>
            <a:ext cx="247392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SPNS1</a:t>
            </a:r>
          </a:p>
          <a:p>
            <a:r>
              <a:rPr lang="en-US" dirty="0"/>
              <a:t>SPNS2</a:t>
            </a:r>
          </a:p>
          <a:p>
            <a:r>
              <a:rPr lang="en-US" dirty="0"/>
              <a:t>SPNS3</a:t>
            </a:r>
          </a:p>
          <a:p>
            <a:r>
              <a:rPr lang="en-US" dirty="0"/>
              <a:t>SV2A</a:t>
            </a:r>
          </a:p>
          <a:p>
            <a:r>
              <a:rPr lang="en-US" dirty="0"/>
              <a:t>SV2B</a:t>
            </a:r>
          </a:p>
          <a:p>
            <a:r>
              <a:rPr lang="en-US" dirty="0"/>
              <a:t>SV2C</a:t>
            </a:r>
          </a:p>
          <a:p>
            <a:r>
              <a:rPr lang="en-US" dirty="0"/>
              <a:t>SVOP</a:t>
            </a:r>
          </a:p>
          <a:p>
            <a:r>
              <a:rPr lang="en-US" dirty="0"/>
              <a:t>SVOPL</a:t>
            </a:r>
          </a:p>
          <a:p>
            <a:r>
              <a:rPr lang="en-US" dirty="0"/>
              <a:t>TMEM104</a:t>
            </a:r>
          </a:p>
          <a:p>
            <a:r>
              <a:rPr lang="en-US" dirty="0"/>
              <a:t>TMEM165</a:t>
            </a:r>
          </a:p>
          <a:p>
            <a:r>
              <a:rPr lang="en-US" dirty="0"/>
              <a:t>TMEM241</a:t>
            </a:r>
          </a:p>
          <a:p>
            <a:r>
              <a:rPr lang="en-US" dirty="0"/>
              <a:t>TUSC3</a:t>
            </a:r>
          </a:p>
          <a:p>
            <a:r>
              <a:rPr lang="en-US" dirty="0"/>
              <a:t>UCP1</a:t>
            </a:r>
          </a:p>
          <a:p>
            <a:r>
              <a:rPr lang="en-US" dirty="0"/>
              <a:t>UCP2</a:t>
            </a:r>
          </a:p>
          <a:p>
            <a:r>
              <a:rPr lang="en-US" dirty="0"/>
              <a:t>UCP3</a:t>
            </a:r>
          </a:p>
          <a:p>
            <a:r>
              <a:rPr lang="en-US" dirty="0"/>
              <a:t>UNC93A</a:t>
            </a:r>
          </a:p>
          <a:p>
            <a:r>
              <a:rPr lang="en-US" dirty="0"/>
              <a:t>UNC93B1</a:t>
            </a:r>
          </a:p>
          <a:p>
            <a:r>
              <a:rPr lang="en-US" dirty="0"/>
              <a:t>XPR1</a:t>
            </a:r>
          </a:p>
          <a:p>
            <a:endParaRPr lang="en-US" dirty="0"/>
          </a:p>
          <a:p>
            <a:r>
              <a:rPr lang="en-US" dirty="0"/>
              <a:t>(unrelated SLCs, not categorized to a family)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7EB43-EAA6-DC0E-A7C7-12C2CF2F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85" y="333658"/>
            <a:ext cx="6762029" cy="5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654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0999-35E2-0BD3-F814-003D5D01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86F7-25CF-F2E5-0975-B646781B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9680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93B44-C96F-4765-707D-9A206BC3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69" y="0"/>
            <a:ext cx="58874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824D3-826C-0A44-EDAC-91FFB84A2519}"/>
              </a:ext>
            </a:extLst>
          </p:cNvPr>
          <p:cNvSpPr txBox="1"/>
          <p:nvPr/>
        </p:nvSpPr>
        <p:spPr>
          <a:xfrm>
            <a:off x="406400" y="688953"/>
            <a:ext cx="1838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SLCs without SLC25 family</a:t>
            </a:r>
          </a:p>
        </p:txBody>
      </p:sp>
    </p:spTree>
    <p:extLst>
      <p:ext uri="{BB962C8B-B14F-4D97-AF65-F5344CB8AC3E}">
        <p14:creationId xmlns:p14="http://schemas.microsoft.com/office/powerpoint/2010/main" val="17125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/>
              <a:t>SLC3A1</a:t>
            </a:r>
          </a:p>
          <a:p>
            <a:r>
              <a:rPr lang="de-AT"/>
              <a:t>SLC3A2</a:t>
            </a:r>
            <a:endParaRPr lang="de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A8DFD-0949-B797-391F-A51CD98C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06" y="783569"/>
            <a:ext cx="62941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SLC4A1</a:t>
            </a:r>
          </a:p>
          <a:p>
            <a:r>
              <a:rPr lang="en-US" dirty="0"/>
              <a:t>SLC4A2</a:t>
            </a:r>
          </a:p>
          <a:p>
            <a:r>
              <a:rPr lang="en-US" dirty="0"/>
              <a:t>SLC4A3</a:t>
            </a:r>
          </a:p>
          <a:p>
            <a:r>
              <a:rPr lang="en-US" dirty="0"/>
              <a:t>SLC4A4</a:t>
            </a:r>
          </a:p>
          <a:p>
            <a:r>
              <a:rPr lang="en-US" dirty="0"/>
              <a:t>SLC4A5</a:t>
            </a:r>
          </a:p>
          <a:p>
            <a:r>
              <a:rPr lang="en-US" dirty="0"/>
              <a:t>SLC4A7</a:t>
            </a:r>
          </a:p>
          <a:p>
            <a:r>
              <a:rPr lang="en-US" dirty="0"/>
              <a:t>SLC4A8</a:t>
            </a:r>
          </a:p>
          <a:p>
            <a:r>
              <a:rPr lang="en-US" dirty="0"/>
              <a:t>SLC4A9</a:t>
            </a:r>
          </a:p>
          <a:p>
            <a:r>
              <a:rPr lang="en-US" dirty="0"/>
              <a:t>SLC4A10</a:t>
            </a:r>
          </a:p>
          <a:p>
            <a:r>
              <a:rPr lang="en-US" dirty="0"/>
              <a:t>SLC4A11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CC7F3-2407-42E0-D9E9-89E76FC4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51" y="546004"/>
            <a:ext cx="6271260" cy="4998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1C29-336A-A96C-0487-0A0214906278}"/>
              </a:ext>
            </a:extLst>
          </p:cNvPr>
          <p:cNvSpPr/>
          <p:nvPr/>
        </p:nvSpPr>
        <p:spPr>
          <a:xfrm>
            <a:off x="0" y="0"/>
            <a:ext cx="12192000" cy="3694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1EA32-BE73-87A9-211E-C995B1F4C1E9}"/>
              </a:ext>
            </a:extLst>
          </p:cNvPr>
          <p:cNvSpPr txBox="1"/>
          <p:nvPr/>
        </p:nvSpPr>
        <p:spPr>
          <a:xfrm>
            <a:off x="0" y="-99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SLC4 family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593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SLC5A1</a:t>
            </a:r>
          </a:p>
          <a:p>
            <a:r>
              <a:rPr lang="en-US" dirty="0"/>
              <a:t>SLC5A2</a:t>
            </a:r>
          </a:p>
          <a:p>
            <a:r>
              <a:rPr lang="en-US" dirty="0"/>
              <a:t>SLC5A3</a:t>
            </a:r>
          </a:p>
          <a:p>
            <a:r>
              <a:rPr lang="en-US" dirty="0"/>
              <a:t>SLC5A4</a:t>
            </a:r>
          </a:p>
          <a:p>
            <a:r>
              <a:rPr lang="en-US" dirty="0"/>
              <a:t>SLC5A5</a:t>
            </a:r>
          </a:p>
          <a:p>
            <a:r>
              <a:rPr lang="en-US" dirty="0"/>
              <a:t>SLC5A6</a:t>
            </a:r>
          </a:p>
          <a:p>
            <a:r>
              <a:rPr lang="en-US" dirty="0"/>
              <a:t>SLC5A7</a:t>
            </a:r>
          </a:p>
          <a:p>
            <a:r>
              <a:rPr lang="en-US" dirty="0"/>
              <a:t>SLC5A8</a:t>
            </a:r>
          </a:p>
          <a:p>
            <a:r>
              <a:rPr lang="en-US" dirty="0"/>
              <a:t>SLC5A9</a:t>
            </a:r>
          </a:p>
          <a:p>
            <a:r>
              <a:rPr lang="en-US" dirty="0"/>
              <a:t>SLC5A10</a:t>
            </a:r>
          </a:p>
          <a:p>
            <a:r>
              <a:rPr lang="en-US" dirty="0"/>
              <a:t>SLC5A11</a:t>
            </a:r>
          </a:p>
          <a:p>
            <a:r>
              <a:rPr lang="en-US" dirty="0"/>
              <a:t>SLC5A12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86BFF-BAC0-1DB1-09BE-F681365383EA}"/>
              </a:ext>
            </a:extLst>
          </p:cNvPr>
          <p:cNvSpPr txBox="1"/>
          <p:nvPr/>
        </p:nvSpPr>
        <p:spPr>
          <a:xfrm>
            <a:off x="3490990" y="797169"/>
            <a:ext cx="43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your input proteins was found in the Ligand Discovery Interactome.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245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E1CFD-1BA7-EDC4-967E-08619DFAE0FD}"/>
              </a:ext>
            </a:extLst>
          </p:cNvPr>
          <p:cNvSpPr txBox="1"/>
          <p:nvPr/>
        </p:nvSpPr>
        <p:spPr>
          <a:xfrm>
            <a:off x="429846" y="797169"/>
            <a:ext cx="11410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SLC6A1</a:t>
            </a:r>
          </a:p>
          <a:p>
            <a:r>
              <a:rPr lang="en-US" dirty="0"/>
              <a:t>SLC6A2</a:t>
            </a:r>
          </a:p>
          <a:p>
            <a:r>
              <a:rPr lang="en-US" dirty="0"/>
              <a:t>SLC6A3</a:t>
            </a:r>
          </a:p>
          <a:p>
            <a:r>
              <a:rPr lang="en-US" dirty="0"/>
              <a:t>SLC6A4</a:t>
            </a:r>
          </a:p>
          <a:p>
            <a:r>
              <a:rPr lang="en-US" dirty="0"/>
              <a:t>SLC6A5</a:t>
            </a:r>
          </a:p>
          <a:p>
            <a:r>
              <a:rPr lang="en-US" dirty="0"/>
              <a:t>SLC6A6</a:t>
            </a:r>
          </a:p>
          <a:p>
            <a:r>
              <a:rPr lang="en-US" dirty="0"/>
              <a:t>SLC6A7</a:t>
            </a:r>
          </a:p>
          <a:p>
            <a:r>
              <a:rPr lang="en-US" dirty="0"/>
              <a:t>SLC6A8</a:t>
            </a:r>
          </a:p>
          <a:p>
            <a:r>
              <a:rPr lang="en-US" dirty="0"/>
              <a:t>SLC6A9</a:t>
            </a:r>
          </a:p>
          <a:p>
            <a:r>
              <a:rPr lang="en-US" dirty="0"/>
              <a:t>SLC6A11</a:t>
            </a:r>
          </a:p>
          <a:p>
            <a:r>
              <a:rPr lang="en-US" dirty="0"/>
              <a:t>SLC6A12</a:t>
            </a:r>
          </a:p>
          <a:p>
            <a:r>
              <a:rPr lang="en-US" dirty="0"/>
              <a:t>SLC6A13</a:t>
            </a:r>
          </a:p>
          <a:p>
            <a:r>
              <a:rPr lang="en-US" dirty="0"/>
              <a:t>SLC6A14</a:t>
            </a:r>
          </a:p>
          <a:p>
            <a:r>
              <a:rPr lang="en-US" dirty="0"/>
              <a:t>SLC6A15</a:t>
            </a:r>
          </a:p>
          <a:p>
            <a:r>
              <a:rPr lang="en-US" dirty="0"/>
              <a:t>SLC6A16</a:t>
            </a:r>
          </a:p>
          <a:p>
            <a:r>
              <a:rPr lang="en-US" dirty="0"/>
              <a:t>SLC6A17</a:t>
            </a:r>
          </a:p>
          <a:p>
            <a:r>
              <a:rPr lang="en-US" dirty="0"/>
              <a:t>SLC6A18</a:t>
            </a:r>
          </a:p>
          <a:p>
            <a:r>
              <a:rPr lang="en-US" dirty="0"/>
              <a:t>SLC6A19</a:t>
            </a:r>
          </a:p>
          <a:p>
            <a:r>
              <a:rPr lang="en-US" dirty="0"/>
              <a:t>SLC6A20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7C80B-43B0-8143-009E-945A97B3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10" y="797169"/>
            <a:ext cx="62407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Macintosh PowerPoint</Application>
  <PresentationFormat>Widescreen</PresentationFormat>
  <Paragraphs>496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20231220_analysis SLC families with On-the-Fly Modeling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Offensperger</dc:creator>
  <cp:lastModifiedBy>Miquel Duran-Frigola</cp:lastModifiedBy>
  <cp:revision>14</cp:revision>
  <dcterms:created xsi:type="dcterms:W3CDTF">2022-10-28T14:32:47Z</dcterms:created>
  <dcterms:modified xsi:type="dcterms:W3CDTF">2023-12-20T14:53:26Z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efb97e-6a22-4658-b35c-bacc77de03e2_Enabled">
    <vt:lpwstr>true</vt:lpwstr>
  </property>
  <property fmtid="{D5CDD505-2E9C-101B-9397-08002B2CF9AE}" pid="3" name="MSIP_Label_17efb97e-6a22-4658-b35c-bacc77de03e2_SetDate">
    <vt:lpwstr>2023-12-05T13:22:33Z</vt:lpwstr>
  </property>
  <property fmtid="{D5CDD505-2E9C-101B-9397-08002B2CF9AE}" pid="4" name="MSIP_Label_17efb97e-6a22-4658-b35c-bacc77de03e2_Method">
    <vt:lpwstr>Standard</vt:lpwstr>
  </property>
  <property fmtid="{D5CDD505-2E9C-101B-9397-08002B2CF9AE}" pid="5" name="MSIP_Label_17efb97e-6a22-4658-b35c-bacc77de03e2_Name">
    <vt:lpwstr>defa4170-0d19-0005-0004-bc88714345d2</vt:lpwstr>
  </property>
  <property fmtid="{D5CDD505-2E9C-101B-9397-08002B2CF9AE}" pid="6" name="MSIP_Label_17efb97e-6a22-4658-b35c-bacc77de03e2_SiteId">
    <vt:lpwstr>ca39edd1-7349-449a-bbae-314640be0def</vt:lpwstr>
  </property>
  <property fmtid="{D5CDD505-2E9C-101B-9397-08002B2CF9AE}" pid="7" name="MSIP_Label_17efb97e-6a22-4658-b35c-bacc77de03e2_ActionId">
    <vt:lpwstr>6b495639-2223-49e7-a899-3f23b186bea6</vt:lpwstr>
  </property>
  <property fmtid="{D5CDD505-2E9C-101B-9397-08002B2CF9AE}" pid="8" name="MSIP_Label_17efb97e-6a22-4658-b35c-bacc77de03e2_ContentBits">
    <vt:lpwstr>0</vt:lpwstr>
  </property>
</Properties>
</file>