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67275" cy="42793920"/>
  <p:notesSz cx="7004050" cy="9290050"/>
  <p:defaultTextStyle>
    <a:defPPr>
      <a:defRPr lang="en-US"/>
    </a:defPPr>
    <a:lvl1pPr marL="0" algn="l" defTabSz="4174490" rtl="0" eaLnBrk="1" latinLnBrk="0" hangingPunct="1">
      <a:defRPr sz="8200" kern="1200">
        <a:solidFill>
          <a:schemeClr val="tx1"/>
        </a:solidFill>
        <a:latin typeface="+mn-lt"/>
        <a:ea typeface="+mn-ea"/>
        <a:cs typeface="+mn-cs"/>
      </a:defRPr>
    </a:lvl1pPr>
    <a:lvl2pPr marL="2087245" algn="l" defTabSz="4174490" rtl="0" eaLnBrk="1" latinLnBrk="0" hangingPunct="1">
      <a:defRPr sz="8200" kern="1200">
        <a:solidFill>
          <a:schemeClr val="tx1"/>
        </a:solidFill>
        <a:latin typeface="+mn-lt"/>
        <a:ea typeface="+mn-ea"/>
        <a:cs typeface="+mn-cs"/>
      </a:defRPr>
    </a:lvl2pPr>
    <a:lvl3pPr marL="4174490" algn="l" defTabSz="4174490" rtl="0" eaLnBrk="1" latinLnBrk="0" hangingPunct="1">
      <a:defRPr sz="8200" kern="1200">
        <a:solidFill>
          <a:schemeClr val="tx1"/>
        </a:solidFill>
        <a:latin typeface="+mn-lt"/>
        <a:ea typeface="+mn-ea"/>
        <a:cs typeface="+mn-cs"/>
      </a:defRPr>
    </a:lvl3pPr>
    <a:lvl4pPr marL="6261735" algn="l" defTabSz="4174490" rtl="0" eaLnBrk="1" latinLnBrk="0" hangingPunct="1">
      <a:defRPr sz="8200" kern="1200">
        <a:solidFill>
          <a:schemeClr val="tx1"/>
        </a:solidFill>
        <a:latin typeface="+mn-lt"/>
        <a:ea typeface="+mn-ea"/>
        <a:cs typeface="+mn-cs"/>
      </a:defRPr>
    </a:lvl4pPr>
    <a:lvl5pPr marL="8348980" algn="l" defTabSz="4174490" rtl="0" eaLnBrk="1" latinLnBrk="0" hangingPunct="1">
      <a:defRPr sz="8200" kern="1200">
        <a:solidFill>
          <a:schemeClr val="tx1"/>
        </a:solidFill>
        <a:latin typeface="+mn-lt"/>
        <a:ea typeface="+mn-ea"/>
        <a:cs typeface="+mn-cs"/>
      </a:defRPr>
    </a:lvl5pPr>
    <a:lvl6pPr marL="10436225" algn="l" defTabSz="4174490" rtl="0" eaLnBrk="1" latinLnBrk="0" hangingPunct="1">
      <a:defRPr sz="8200" kern="1200">
        <a:solidFill>
          <a:schemeClr val="tx1"/>
        </a:solidFill>
        <a:latin typeface="+mn-lt"/>
        <a:ea typeface="+mn-ea"/>
        <a:cs typeface="+mn-cs"/>
      </a:defRPr>
    </a:lvl6pPr>
    <a:lvl7pPr marL="12523470" algn="l" defTabSz="4174490" rtl="0" eaLnBrk="1" latinLnBrk="0" hangingPunct="1">
      <a:defRPr sz="8200" kern="1200">
        <a:solidFill>
          <a:schemeClr val="tx1"/>
        </a:solidFill>
        <a:latin typeface="+mn-lt"/>
        <a:ea typeface="+mn-ea"/>
        <a:cs typeface="+mn-cs"/>
      </a:defRPr>
    </a:lvl7pPr>
    <a:lvl8pPr marL="14610715" algn="l" defTabSz="4174490" rtl="0" eaLnBrk="1" latinLnBrk="0" hangingPunct="1">
      <a:defRPr sz="8200" kern="1200">
        <a:solidFill>
          <a:schemeClr val="tx1"/>
        </a:solidFill>
        <a:latin typeface="+mn-lt"/>
        <a:ea typeface="+mn-ea"/>
        <a:cs typeface="+mn-cs"/>
      </a:defRPr>
    </a:lvl8pPr>
    <a:lvl9pPr marL="16697960" algn="l" defTabSz="4174490"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4" d="100"/>
          <a:sy n="14" d="100"/>
        </p:scale>
        <p:origin x="-3480" y="-258"/>
      </p:cViewPr>
      <p:guideLst>
        <p:guide orient="horz" pos="13478"/>
        <p:guide pos="953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341" y="0"/>
            <a:ext cx="3035088" cy="466116"/>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715010" y="1161256"/>
            <a:ext cx="5574030" cy="313539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23935"/>
            <a:ext cx="3035088" cy="46611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23935"/>
            <a:ext cx="3035088" cy="46611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2280"/>
              </a:spcAft>
            </a:pPr>
            <a:r>
              <a:rPr lang="en-US" sz="8800" dirty="0" smtClean="0">
                <a:solidFill>
                  <a:srgbClr val="7F7F7F"/>
                </a:solidFill>
                <a:latin typeface="Calibri" panose="020F0502020204030204" pitchFamily="34" charset="0"/>
                <a:cs typeface="Calibri" panose="020F0502020204030204" pitchFamily="34" charset="0"/>
              </a:rPr>
              <a:t>Poster Print Size:</a:t>
            </a:r>
            <a:endParaRPr sz="8800" dirty="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rgbClr val="7F7F7F"/>
                </a:solidFill>
                <a:latin typeface="Calibri" panose="020F0502020204030204" pitchFamily="34" charset="0"/>
                <a:cs typeface="Calibri" panose="020F0502020204030204" pitchFamily="34" charset="0"/>
              </a:rPr>
              <a:t>This poster template is set up for A0</a:t>
            </a:r>
            <a:r>
              <a:rPr lang="en-US" sz="6000" baseline="0" dirty="0" smtClean="0">
                <a:solidFill>
                  <a:srgbClr val="7F7F7F"/>
                </a:solidFill>
                <a:latin typeface="Calibri" panose="020F0502020204030204" pitchFamily="34" charset="0"/>
                <a:cs typeface="Calibri" panose="020F0502020204030204" pitchFamily="34" charset="0"/>
              </a:rPr>
              <a:t> international paper size of 1189 mm x 841 mm</a:t>
            </a:r>
            <a:r>
              <a:rPr lang="en-US" sz="6000" dirty="0" smtClean="0">
                <a:solidFill>
                  <a:srgbClr val="7F7F7F"/>
                </a:solidFill>
                <a:latin typeface="Calibri" panose="020F0502020204030204" pitchFamily="34" charset="0"/>
                <a:cs typeface="Calibri" panose="020F0502020204030204" pitchFamily="34" charset="0"/>
              </a:rPr>
              <a:t> (46.8” high by 33.1” wide). It can be printed at</a:t>
            </a:r>
            <a:r>
              <a:rPr lang="en-US" sz="6000" baseline="0" dirty="0" smtClean="0">
                <a:solidFill>
                  <a:srgbClr val="7F7F7F"/>
                </a:solidFill>
                <a:latin typeface="Calibri" panose="020F0502020204030204" pitchFamily="34" charset="0"/>
                <a:cs typeface="Calibri" panose="020F0502020204030204" pitchFamily="34" charset="0"/>
              </a:rPr>
              <a:t> 70.6% for an A1 poster of 841 mm x 594 mm.</a:t>
            </a:r>
            <a:endParaRPr lang="en-US" sz="6000" dirty="0" smtClean="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8800" dirty="0" smtClean="0">
                <a:solidFill>
                  <a:srgbClr val="7F7F7F"/>
                </a:solidFill>
                <a:latin typeface="Calibri" panose="020F0502020204030204" pitchFamily="34" charset="0"/>
                <a:cs typeface="Calibri" panose="020F0502020204030204" pitchFamily="34" charset="0"/>
              </a:rPr>
              <a:t>Placeholders</a:t>
            </a:r>
            <a:r>
              <a:rPr sz="8800" dirty="0" smtClean="0">
                <a:solidFill>
                  <a:srgbClr val="7F7F7F"/>
                </a:solidFill>
                <a:latin typeface="Calibri" panose="020F0502020204030204" pitchFamily="34" charset="0"/>
                <a:cs typeface="Calibri" panose="020F0502020204030204" pitchFamily="34" charset="0"/>
              </a:rPr>
              <a:t>:</a:t>
            </a:r>
            <a:endParaRPr sz="8800" dirty="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sz="6000" dirty="0">
                <a:solidFill>
                  <a:srgbClr val="7F7F7F"/>
                </a:solidFill>
                <a:latin typeface="Calibri" panose="020F0502020204030204" pitchFamily="34" charset="0"/>
                <a:cs typeface="Calibri" panose="020F0502020204030204" pitchFamily="34" charset="0"/>
              </a:rPr>
              <a:t>The </a:t>
            </a:r>
            <a:r>
              <a:rPr lang="en-US" sz="6000" dirty="0" smtClean="0">
                <a:solidFill>
                  <a:srgbClr val="7F7F7F"/>
                </a:solidFill>
                <a:latin typeface="Calibri" panose="020F0502020204030204" pitchFamily="34" charset="0"/>
                <a:cs typeface="Calibri" panose="020F0502020204030204" pitchFamily="34" charset="0"/>
              </a:rPr>
              <a:t>various elements included</a:t>
            </a:r>
            <a:r>
              <a:rPr sz="6000" dirty="0" smtClean="0">
                <a:solidFill>
                  <a:srgbClr val="7F7F7F"/>
                </a:solidFill>
                <a:latin typeface="Calibri" panose="020F0502020204030204" pitchFamily="34" charset="0"/>
                <a:cs typeface="Calibri" panose="020F0502020204030204" pitchFamily="34" charset="0"/>
              </a:rPr>
              <a:t> </a:t>
            </a:r>
            <a:r>
              <a:rPr sz="6000" dirty="0">
                <a:solidFill>
                  <a:srgbClr val="7F7F7F"/>
                </a:solidFill>
                <a:latin typeface="Calibri" panose="020F0502020204030204" pitchFamily="34" charset="0"/>
                <a:cs typeface="Calibri" panose="020F0502020204030204" pitchFamily="34" charset="0"/>
              </a:rPr>
              <a:t>in this </a:t>
            </a:r>
            <a:r>
              <a:rPr lang="en-US" sz="6000" dirty="0" smtClean="0">
                <a:solidFill>
                  <a:srgbClr val="7F7F7F"/>
                </a:solidFill>
                <a:latin typeface="Calibri" panose="020F0502020204030204" pitchFamily="34" charset="0"/>
                <a:cs typeface="Calibri" panose="020F0502020204030204" pitchFamily="34" charset="0"/>
              </a:rPr>
              <a:t>poster are ones</a:t>
            </a:r>
            <a:r>
              <a:rPr lang="en-US" sz="6000" baseline="0" dirty="0" smtClean="0">
                <a:solidFill>
                  <a:srgbClr val="7F7F7F"/>
                </a:solidFill>
                <a:latin typeface="Calibri" panose="020F0502020204030204" pitchFamily="34" charset="0"/>
                <a:cs typeface="Calibri" panose="020F0502020204030204" pitchFamily="34" charset="0"/>
              </a:rPr>
              <a:t> we often see in medical, research, and scientific posters.</a:t>
            </a:r>
            <a:r>
              <a:rPr sz="6000" dirty="0" smtClean="0">
                <a:solidFill>
                  <a:srgbClr val="7F7F7F"/>
                </a:solidFill>
                <a:latin typeface="Calibri" panose="020F0502020204030204" pitchFamily="34" charset="0"/>
                <a:cs typeface="Calibri" panose="020F0502020204030204" pitchFamily="34" charset="0"/>
              </a:rPr>
              <a:t> </a:t>
            </a:r>
            <a:r>
              <a:rPr lang="en-US" sz="6000" dirty="0" smtClean="0">
                <a:solidFill>
                  <a:srgbClr val="7F7F7F"/>
                </a:solidFill>
                <a:latin typeface="Calibri" panose="020F0502020204030204" pitchFamily="34" charset="0"/>
                <a:cs typeface="Calibri" panose="020F0502020204030204" pitchFamily="34" charset="0"/>
              </a:rPr>
              <a:t>Feel</a:t>
            </a:r>
            <a:r>
              <a:rPr lang="en-US" sz="6000" baseline="0" dirty="0" smtClean="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6000" baseline="0" dirty="0" smtClean="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8800" dirty="0" smtClean="0">
                <a:solidFill>
                  <a:srgbClr val="7F7F7F"/>
                </a:solidFill>
                <a:latin typeface="Calibri" panose="020F0502020204030204" pitchFamily="34" charset="0"/>
                <a:cs typeface="Calibri" panose="020F0502020204030204" pitchFamily="34" charset="0"/>
              </a:rPr>
              <a:t>Image</a:t>
            </a:r>
            <a:r>
              <a:rPr lang="en-US" sz="8800" baseline="0" dirty="0" smtClean="0">
                <a:solidFill>
                  <a:srgbClr val="7F7F7F"/>
                </a:solidFill>
                <a:latin typeface="Calibri" panose="020F0502020204030204" pitchFamily="34" charset="0"/>
                <a:cs typeface="Calibri" panose="020F0502020204030204" pitchFamily="34" charset="0"/>
              </a:rPr>
              <a:t> Quality</a:t>
            </a:r>
            <a:r>
              <a:rPr lang="en-US" sz="8800" dirty="0" smtClean="0">
                <a:solidFill>
                  <a:srgbClr val="7F7F7F"/>
                </a:solidFill>
                <a:latin typeface="Calibri" panose="020F0502020204030204" pitchFamily="34" charset="0"/>
                <a:cs typeface="Calibri" panose="020F0502020204030204" pitchFamily="34" charset="0"/>
              </a:rPr>
              <a:t>:</a:t>
            </a:r>
            <a:endParaRPr lang="en-US" sz="8800" dirty="0" smtClean="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anose="020F0502020204030204" pitchFamily="34" charset="0"/>
                <a:cs typeface="Calibri" panose="020F0502020204030204" pitchFamily="34" charset="0"/>
              </a:rPr>
              <a:t>Insert, Picture</a:t>
            </a:r>
            <a:r>
              <a:rPr lang="en-US" sz="6000" dirty="0" smtClean="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anose="020F0502020204030204" pitchFamily="34" charset="0"/>
                <a:cs typeface="Calibri" panose="020F0502020204030204" pitchFamily="34" charset="0"/>
              </a:rPr>
              <a:t>150-200 pixels per inch in their final printed size</a:t>
            </a:r>
            <a:r>
              <a:rPr lang="en-US" sz="6000" dirty="0" smtClean="0">
                <a:solidFill>
                  <a:srgbClr val="7F7F7F"/>
                </a:solidFill>
                <a:latin typeface="Calibri" panose="020F0502020204030204" pitchFamily="34" charset="0"/>
                <a:cs typeface="Calibri" panose="020F0502020204030204" pitchFamily="34" charset="0"/>
              </a:rPr>
              <a:t>. For instance, a 1600 x 1200 pixel</a:t>
            </a:r>
            <a:r>
              <a:rPr lang="en-US" sz="6000" baseline="0" dirty="0" smtClean="0">
                <a:solidFill>
                  <a:srgbClr val="7F7F7F"/>
                </a:solidFill>
                <a:latin typeface="Calibri" panose="020F0502020204030204" pitchFamily="34" charset="0"/>
                <a:cs typeface="Calibri" panose="020F0502020204030204" pitchFamily="34" charset="0"/>
              </a:rPr>
              <a:t> photo will usually look fine up to </a:t>
            </a:r>
            <a:r>
              <a:rPr lang="en-US" sz="6000" dirty="0" smtClean="0">
                <a:solidFill>
                  <a:srgbClr val="7F7F7F"/>
                </a:solidFill>
                <a:latin typeface="Calibri" panose="020F0502020204030204" pitchFamily="34" charset="0"/>
                <a:cs typeface="Calibri" panose="020F0502020204030204" pitchFamily="34" charset="0"/>
              </a:rPr>
              <a:t>8“-10” wide on your printed poster.</a:t>
            </a:r>
            <a:endParaRPr lang="en-US" sz="6000" dirty="0" smtClean="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6000" dirty="0" smtClean="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6000" dirty="0" smtClean="0">
              <a:solidFill>
                <a:srgbClr val="7F7F7F"/>
              </a:solidFill>
              <a:latin typeface="Calibri" panose="020F0502020204030204" pitchFamily="34" charset="0"/>
              <a:cs typeface="Calibri" panose="020F0502020204030204" pitchFamily="34" charset="0"/>
            </a:endParaRPr>
          </a:p>
          <a:p>
            <a:pPr lvl="0" algn="ctr">
              <a:spcBef>
                <a:spcPts val="0"/>
              </a:spcBef>
              <a:spcAft>
                <a:spcPts val="2280"/>
              </a:spcAft>
            </a:pPr>
            <a:br>
              <a:rPr lang="en-US" sz="4400" dirty="0" smtClean="0">
                <a:solidFill>
                  <a:srgbClr val="7F7F7F"/>
                </a:solidFill>
                <a:latin typeface="Calibri" panose="020F0502020204030204" pitchFamily="34" charset="0"/>
                <a:cs typeface="Calibri" panose="020F0502020204030204" pitchFamily="34" charset="0"/>
              </a:rPr>
            </a:br>
            <a:r>
              <a:rPr lang="en-US" sz="4400" dirty="0" smtClean="0">
                <a:solidFill>
                  <a:srgbClr val="7F7F7F"/>
                </a:solidFill>
                <a:latin typeface="Calibri" panose="020F0502020204030204" pitchFamily="34" charset="0"/>
                <a:cs typeface="Calibri" panose="020F0502020204030204" pitchFamily="34" charset="0"/>
              </a:rPr>
              <a:t>[This sidebar area does not print.]</a:t>
            </a:r>
            <a:endParaRPr lang="en-US" sz="4400" dirty="0" smtClean="0">
              <a:solidFill>
                <a:srgbClr val="7F7F7F"/>
              </a:solidFill>
              <a:latin typeface="Calibri" panose="020F0502020204030204" pitchFamily="34" charset="0"/>
              <a:cs typeface="Calibri" panose="020F0502020204030204" pitchFamily="34" charset="0"/>
            </a:endParaRP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2280"/>
                </a:spcAft>
              </a:pPr>
              <a:r>
                <a:rPr lang="en-US" sz="8800" dirty="0" smtClean="0">
                  <a:solidFill>
                    <a:schemeClr val="bg1">
                      <a:lumMod val="50000"/>
                    </a:schemeClr>
                  </a:solidFill>
                  <a:latin typeface="Calibri" panose="020F0502020204030204" pitchFamily="34" charset="0"/>
                  <a:cs typeface="Calibri" panose="020F0502020204030204" pitchFamily="34" charset="0"/>
                </a:rPr>
                <a:t>Change</a:t>
              </a:r>
              <a:r>
                <a:rPr lang="en-US" sz="8800" baseline="0" dirty="0" smtClean="0">
                  <a:solidFill>
                    <a:schemeClr val="bg1">
                      <a:lumMod val="50000"/>
                    </a:schemeClr>
                  </a:solidFill>
                  <a:latin typeface="Calibri" panose="020F0502020204030204" pitchFamily="34" charset="0"/>
                  <a:cs typeface="Calibri" panose="020F0502020204030204" pitchFamily="34" charset="0"/>
                </a:rPr>
                <a:t> Color Theme</a:t>
              </a:r>
              <a:r>
                <a:rPr lang="en-US" sz="8800" dirty="0" smtClean="0">
                  <a:solidFill>
                    <a:schemeClr val="bg1">
                      <a:lumMod val="50000"/>
                    </a:schemeClr>
                  </a:solidFill>
                  <a:latin typeface="Calibri" panose="020F0502020204030204" pitchFamily="34" charset="0"/>
                  <a:cs typeface="Calibri" panose="020F0502020204030204" pitchFamily="34" charset="0"/>
                </a:rPr>
                <a:t>:</a:t>
              </a:r>
              <a:endParaRPr sz="88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baseline="0" dirty="0" smtClean="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anose="020F0502020204030204" pitchFamily="34" charset="0"/>
                  <a:cs typeface="Calibri" panose="020F0502020204030204" pitchFamily="34" charset="0"/>
                </a:rPr>
                <a:t>Design</a:t>
              </a:r>
              <a:r>
                <a:rPr lang="en-US" sz="6000" baseline="0" dirty="0" smtClean="0">
                  <a:solidFill>
                    <a:schemeClr val="bg1">
                      <a:lumMod val="50000"/>
                    </a:schemeClr>
                  </a:solidFill>
                  <a:latin typeface="Calibri" panose="020F0502020204030204" pitchFamily="34" charset="0"/>
                  <a:cs typeface="Calibri" panose="020F0502020204030204" pitchFamily="34" charset="0"/>
                </a:rPr>
                <a:t> tab, then select the </a:t>
              </a:r>
              <a:r>
                <a:rPr lang="en-US" sz="6000" b="1" baseline="0" dirty="0" smtClean="0">
                  <a:solidFill>
                    <a:schemeClr val="bg1">
                      <a:lumMod val="50000"/>
                    </a:schemeClr>
                  </a:solidFill>
                  <a:latin typeface="Calibri" panose="020F0502020204030204" pitchFamily="34" charset="0"/>
                  <a:cs typeface="Calibri" panose="020F0502020204030204" pitchFamily="34" charset="0"/>
                </a:rPr>
                <a:t>Colors</a:t>
              </a:r>
              <a:r>
                <a:rPr lang="en-US" sz="6000" baseline="0" dirty="0" smtClean="0">
                  <a:solidFill>
                    <a:schemeClr val="bg1">
                      <a:lumMod val="50000"/>
                    </a:schemeClr>
                  </a:solidFill>
                  <a:latin typeface="Calibri" panose="020F0502020204030204" pitchFamily="34" charset="0"/>
                  <a:cs typeface="Calibri" panose="020F0502020204030204" pitchFamily="34" charset="0"/>
                </a:rPr>
                <a:t> drop-down list.</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baseline="0" dirty="0" smtClean="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8800" dirty="0" smtClean="0">
                  <a:solidFill>
                    <a:schemeClr val="bg1">
                      <a:lumMod val="50000"/>
                    </a:schemeClr>
                  </a:solidFill>
                  <a:latin typeface="Calibri" panose="020F0502020204030204" pitchFamily="34" charset="0"/>
                  <a:cs typeface="Calibri" panose="020F0502020204030204" pitchFamily="34" charset="0"/>
                </a:rPr>
                <a:t>Printing Your Poster:</a:t>
              </a:r>
              <a:endParaRPr lang="en-US" sz="880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dirty="0" smtClean="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anose="020F0502020204030204" pitchFamily="34" charset="0"/>
                  <a:cs typeface="Calibri" panose="020F0502020204030204" pitchFamily="34" charset="0"/>
                </a:rPr>
                <a:t> </a:t>
              </a:r>
              <a:r>
                <a:rPr lang="en-US" sz="6000" b="1" baseline="0" dirty="0" smtClean="0">
                  <a:solidFill>
                    <a:schemeClr val="bg1">
                      <a:lumMod val="50000"/>
                    </a:schemeClr>
                  </a:solidFill>
                  <a:latin typeface="Calibri" panose="020F0502020204030204" pitchFamily="34" charset="0"/>
                  <a:cs typeface="Calibri" panose="020F0502020204030204" pitchFamily="34" charset="0"/>
                </a:rPr>
                <a:t>www.genigraphics.com</a:t>
              </a:r>
              <a:r>
                <a:rPr lang="en-US" sz="6000" baseline="0" dirty="0" smtClean="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delivery as fast as next business day within the US and Canada. </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baseline="0" dirty="0" smtClean="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0"/>
                </a:spcAft>
              </a:pP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anose="020F0502020204030204" pitchFamily="34" charset="0"/>
                  <a:cs typeface="Calibri" panose="020F0502020204030204" pitchFamily="34" charset="0"/>
                </a:rPr>
                <a:t>US and Canada:  1-800-790-4001</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anose="020F0502020204030204" pitchFamily="34" charset="0"/>
                  <a:cs typeface="Calibri" panose="020F0502020204030204" pitchFamily="34" charset="0"/>
                </a:rPr>
                <a:t>International: +(1) 913-441-1410</a:t>
              </a:r>
              <a:br>
                <a:rPr lang="en-US" sz="6000" baseline="0" dirty="0" smtClean="0">
                  <a:solidFill>
                    <a:schemeClr val="bg1">
                      <a:lumMod val="50000"/>
                    </a:schemeClr>
                  </a:solidFill>
                  <a:latin typeface="Calibri" panose="020F0502020204030204" pitchFamily="34" charset="0"/>
                  <a:cs typeface="Calibri" panose="020F0502020204030204" pitchFamily="34" charset="0"/>
                </a:rPr>
              </a:br>
              <a:r>
                <a:rPr lang="en-US" sz="6000" baseline="0" dirty="0" smtClean="0">
                  <a:solidFill>
                    <a:schemeClr val="bg1">
                      <a:lumMod val="50000"/>
                    </a:schemeClr>
                  </a:solidFill>
                  <a:latin typeface="Calibri" panose="020F0502020204030204" pitchFamily="34" charset="0"/>
                  <a:cs typeface="Calibri" panose="020F0502020204030204" pitchFamily="34" charset="0"/>
                </a:rPr>
                <a:t>Email: info@genigraphics.com</a:t>
              </a:r>
              <a:endParaRPr lang="en-US" sz="6000" baseline="0" dirty="0" smtClean="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br>
                <a:rPr lang="en-US" sz="4400" dirty="0" smtClean="0">
                  <a:solidFill>
                    <a:schemeClr val="bg1">
                      <a:lumMod val="50000"/>
                    </a:schemeClr>
                  </a:solidFill>
                  <a:latin typeface="Calibri" panose="020F0502020204030204" pitchFamily="34" charset="0"/>
                  <a:cs typeface="Calibri" panose="020F0502020204030204" pitchFamily="34" charset="0"/>
                </a:rPr>
              </a:br>
              <a:r>
                <a:rPr lang="en-US" sz="4400" dirty="0" smtClean="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4400" dirty="0" smtClean="0">
                <a:solidFill>
                  <a:schemeClr val="bg1">
                    <a:lumMod val="50000"/>
                  </a:schemeClr>
                </a:solidFill>
                <a:latin typeface="Calibri" panose="020F0502020204030204" pitchFamily="34" charset="0"/>
                <a:cs typeface="Calibri" panose="020F0502020204030204" pitchFamily="34" charset="0"/>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490" rtl="0" eaLnBrk="1" latinLnBrk="0" hangingPunct="1">
        <a:spcBef>
          <a:spcPct val="0"/>
        </a:spcBef>
        <a:buNone/>
        <a:defRPr sz="7600" kern="1200">
          <a:solidFill>
            <a:schemeClr val="tx1"/>
          </a:solidFill>
          <a:latin typeface="+mj-lt"/>
          <a:ea typeface="+mj-ea"/>
          <a:cs typeface="+mj-cs"/>
        </a:defRPr>
      </a:lvl1pPr>
    </p:titleStyle>
    <p:bodyStyle>
      <a:lvl1pPr marL="434975"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86995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2pPr>
      <a:lvl3pPr marL="130429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1739265"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4pPr>
      <a:lvl5pPr marL="217424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5pPr>
      <a:lvl6pPr marL="11480165"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7410"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655"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900"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90" rtl="0" eaLnBrk="1" latinLnBrk="0" hangingPunct="1">
        <a:defRPr sz="8200" kern="1200">
          <a:solidFill>
            <a:schemeClr val="tx1"/>
          </a:solidFill>
          <a:latin typeface="+mn-lt"/>
          <a:ea typeface="+mn-ea"/>
          <a:cs typeface="+mn-cs"/>
        </a:defRPr>
      </a:lvl1pPr>
      <a:lvl2pPr marL="2087245" algn="l" defTabSz="4174490" rtl="0" eaLnBrk="1" latinLnBrk="0" hangingPunct="1">
        <a:defRPr sz="8200" kern="1200">
          <a:solidFill>
            <a:schemeClr val="tx1"/>
          </a:solidFill>
          <a:latin typeface="+mn-lt"/>
          <a:ea typeface="+mn-ea"/>
          <a:cs typeface="+mn-cs"/>
        </a:defRPr>
      </a:lvl2pPr>
      <a:lvl3pPr marL="4174490" algn="l" defTabSz="4174490" rtl="0" eaLnBrk="1" latinLnBrk="0" hangingPunct="1">
        <a:defRPr sz="8200" kern="1200">
          <a:solidFill>
            <a:schemeClr val="tx1"/>
          </a:solidFill>
          <a:latin typeface="+mn-lt"/>
          <a:ea typeface="+mn-ea"/>
          <a:cs typeface="+mn-cs"/>
        </a:defRPr>
      </a:lvl3pPr>
      <a:lvl4pPr marL="6261735" algn="l" defTabSz="4174490" rtl="0" eaLnBrk="1" latinLnBrk="0" hangingPunct="1">
        <a:defRPr sz="8200" kern="1200">
          <a:solidFill>
            <a:schemeClr val="tx1"/>
          </a:solidFill>
          <a:latin typeface="+mn-lt"/>
          <a:ea typeface="+mn-ea"/>
          <a:cs typeface="+mn-cs"/>
        </a:defRPr>
      </a:lvl4pPr>
      <a:lvl5pPr marL="8348980" algn="l" defTabSz="4174490" rtl="0" eaLnBrk="1" latinLnBrk="0" hangingPunct="1">
        <a:defRPr sz="8200" kern="1200">
          <a:solidFill>
            <a:schemeClr val="tx1"/>
          </a:solidFill>
          <a:latin typeface="+mn-lt"/>
          <a:ea typeface="+mn-ea"/>
          <a:cs typeface="+mn-cs"/>
        </a:defRPr>
      </a:lvl5pPr>
      <a:lvl6pPr marL="10436225" algn="l" defTabSz="4174490" rtl="0" eaLnBrk="1" latinLnBrk="0" hangingPunct="1">
        <a:defRPr sz="8200" kern="1200">
          <a:solidFill>
            <a:schemeClr val="tx1"/>
          </a:solidFill>
          <a:latin typeface="+mn-lt"/>
          <a:ea typeface="+mn-ea"/>
          <a:cs typeface="+mn-cs"/>
        </a:defRPr>
      </a:lvl6pPr>
      <a:lvl7pPr marL="12523470" algn="l" defTabSz="4174490" rtl="0" eaLnBrk="1" latinLnBrk="0" hangingPunct="1">
        <a:defRPr sz="8200" kern="1200">
          <a:solidFill>
            <a:schemeClr val="tx1"/>
          </a:solidFill>
          <a:latin typeface="+mn-lt"/>
          <a:ea typeface="+mn-ea"/>
          <a:cs typeface="+mn-cs"/>
        </a:defRPr>
      </a:lvl7pPr>
      <a:lvl8pPr marL="14610715" algn="l" defTabSz="4174490" rtl="0" eaLnBrk="1" latinLnBrk="0" hangingPunct="1">
        <a:defRPr sz="8200" kern="1200">
          <a:solidFill>
            <a:schemeClr val="tx1"/>
          </a:solidFill>
          <a:latin typeface="+mn-lt"/>
          <a:ea typeface="+mn-ea"/>
          <a:cs typeface="+mn-cs"/>
        </a:defRPr>
      </a:lvl8pPr>
      <a:lvl9pPr marL="16697960" algn="l" defTabSz="41744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18580" y="212090"/>
            <a:ext cx="19269075" cy="296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6800" b="1" dirty="0">
                <a:solidFill>
                  <a:schemeClr val="accent3">
                    <a:lumMod val="20000"/>
                    <a:lumOff val="80000"/>
                  </a:schemeClr>
                </a:solidFill>
                <a:latin typeface="+mn-lt"/>
              </a:rPr>
              <a:t>DENSE VS FOCUSED ON DQN FOR REINFORCEMENT</a:t>
            </a:r>
            <a:endParaRPr lang="en-US" sz="6800" b="1" dirty="0">
              <a:solidFill>
                <a:schemeClr val="accent3">
                  <a:lumMod val="20000"/>
                  <a:lumOff val="80000"/>
                </a:schemeClr>
              </a:solidFill>
              <a:latin typeface="+mn-lt"/>
            </a:endParaRPr>
          </a:p>
          <a:p>
            <a:pPr algn="ctr" eaLnBrk="1" hangingPunct="1"/>
            <a:r>
              <a:rPr lang="en-US" sz="6800" b="1" dirty="0">
                <a:solidFill>
                  <a:schemeClr val="accent3">
                    <a:lumMod val="20000"/>
                    <a:lumOff val="80000"/>
                  </a:schemeClr>
                </a:solidFill>
                <a:latin typeface="+mn-lt"/>
              </a:rPr>
              <a:t>LEARNING</a:t>
            </a:r>
            <a:endParaRPr lang="en-US" sz="6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tr-TR" altLang="en-US" sz="4600" dirty="0">
                <a:solidFill>
                  <a:schemeClr val="accent3">
                    <a:lumMod val="20000"/>
                    <a:lumOff val="80000"/>
                  </a:schemeClr>
                </a:solidFill>
                <a:latin typeface="+mn-lt"/>
              </a:rPr>
              <a:t>Ersin ÇEBİ</a:t>
            </a:r>
            <a:r>
              <a:rPr lang="en-US" sz="4600" dirty="0">
                <a:solidFill>
                  <a:schemeClr val="accent3">
                    <a:lumMod val="20000"/>
                    <a:lumOff val="80000"/>
                  </a:schemeClr>
                </a:solidFill>
                <a:latin typeface="+mn-lt"/>
              </a:rPr>
              <a:t>, </a:t>
            </a:r>
            <a:r>
              <a:rPr lang="tr-TR" altLang="en-US" sz="4600" dirty="0">
                <a:solidFill>
                  <a:schemeClr val="accent3">
                    <a:lumMod val="20000"/>
                    <a:lumOff val="80000"/>
                  </a:schemeClr>
                </a:solidFill>
                <a:latin typeface="+mn-lt"/>
              </a:rPr>
              <a:t>Bachelor's Degree Thesis</a:t>
            </a:r>
            <a:r>
              <a:rPr lang="en-US" sz="4600" baseline="30000" dirty="0">
                <a:solidFill>
                  <a:schemeClr val="accent3">
                    <a:lumMod val="20000"/>
                    <a:lumOff val="80000"/>
                  </a:schemeClr>
                </a:solidFill>
                <a:latin typeface="+mn-lt"/>
              </a:rPr>
              <a:t>1</a:t>
            </a:r>
            <a:endParaRPr lang="en-US" sz="4600" baseline="30000" dirty="0">
              <a:solidFill>
                <a:schemeClr val="accent3">
                  <a:lumMod val="20000"/>
                  <a:lumOff val="80000"/>
                </a:schemeClr>
              </a:solidFill>
              <a:latin typeface="+mn-lt"/>
            </a:endParaRPr>
          </a:p>
          <a:p>
            <a:pPr algn="ctr" eaLnBrk="1" hangingPunct="1"/>
            <a:r>
              <a:rPr lang="en-US" sz="4600" baseline="30000" dirty="0">
                <a:solidFill>
                  <a:schemeClr val="accent3">
                    <a:lumMod val="20000"/>
                    <a:lumOff val="80000"/>
                  </a:schemeClr>
                </a:solidFill>
                <a:latin typeface="+mn-lt"/>
              </a:rPr>
              <a:t>1</a:t>
            </a:r>
            <a:r>
              <a:rPr lang="tr-TR" altLang="en-US" sz="4600" dirty="0">
                <a:solidFill>
                  <a:schemeClr val="accent3">
                    <a:lumMod val="20000"/>
                    <a:lumOff val="80000"/>
                  </a:schemeClr>
                </a:solidFill>
                <a:latin typeface="+mn-lt"/>
              </a:rPr>
              <a:t>FMV Işık U</a:t>
            </a:r>
            <a:r>
              <a:rPr lang="en-US" sz="4600" dirty="0">
                <a:solidFill>
                  <a:schemeClr val="accent3">
                    <a:lumMod val="20000"/>
                    <a:lumOff val="80000"/>
                  </a:schemeClr>
                </a:solidFill>
                <a:latin typeface="+mn-lt"/>
              </a:rPr>
              <a:t>niversity, </a:t>
            </a:r>
            <a:r>
              <a:rPr lang="en-US" sz="4600" baseline="30000" dirty="0">
                <a:solidFill>
                  <a:schemeClr val="accent3">
                    <a:lumMod val="20000"/>
                    <a:lumOff val="80000"/>
                  </a:schemeClr>
                </a:solidFill>
                <a:latin typeface="+mn-lt"/>
              </a:rPr>
              <a:t>2</a:t>
            </a:r>
            <a:r>
              <a:rPr lang="tr-TR" altLang="en-US" sz="4600" dirty="0">
                <a:solidFill>
                  <a:schemeClr val="accent3">
                    <a:lumMod val="20000"/>
                    <a:lumOff val="80000"/>
                  </a:schemeClr>
                </a:solidFill>
                <a:latin typeface="+mn-lt"/>
              </a:rPr>
              <a:t>Software Engineering</a:t>
            </a:r>
            <a:endParaRPr lang="tr-TR" altLang="en-US" sz="4600" dirty="0">
              <a:solidFill>
                <a:schemeClr val="accent3">
                  <a:lumMod val="20000"/>
                  <a:lumOff val="80000"/>
                </a:schemeClr>
              </a:solidFill>
              <a:latin typeface="+mn-lt"/>
            </a:endParaRPr>
          </a:p>
        </p:txBody>
      </p:sp>
      <p:sp>
        <p:nvSpPr>
          <p:cNvPr id="24" name="TextBox 23"/>
          <p:cNvSpPr txBox="1"/>
          <p:nvPr/>
        </p:nvSpPr>
        <p:spPr>
          <a:xfrm>
            <a:off x="1261136" y="39049741"/>
            <a:ext cx="5090795" cy="2394585"/>
          </a:xfrm>
          <a:prstGeom prst="rect">
            <a:avLst/>
          </a:prstGeom>
          <a:solidFill>
            <a:schemeClr val="accent1">
              <a:lumMod val="40000"/>
              <a:lumOff val="60000"/>
            </a:schemeClr>
          </a:solidFill>
        </p:spPr>
        <p:txBody>
          <a:bodyPr wrap="none" lIns="86970" tIns="43485" rIns="86970" bIns="43485" rtlCol="0">
            <a:spAutoFit/>
          </a:bodyPr>
          <a:lstStyle/>
          <a:p>
            <a:r>
              <a:rPr lang="tr-TR" altLang="en-US" sz="3000" dirty="0"/>
              <a:t>Ersin ÇEBİ</a:t>
            </a:r>
            <a:endParaRPr lang="en-US" sz="3000" dirty="0"/>
          </a:p>
          <a:p>
            <a:r>
              <a:rPr lang="tr-TR" altLang="en-US" sz="3000" dirty="0"/>
              <a:t>FMV Işık University</a:t>
            </a:r>
            <a:endParaRPr lang="en-US" sz="3000" dirty="0"/>
          </a:p>
          <a:p>
            <a:r>
              <a:rPr lang="en-US" sz="3000" dirty="0"/>
              <a:t>Email: </a:t>
            </a:r>
            <a:r>
              <a:rPr lang="tr-TR" altLang="en-US" sz="3000" dirty="0"/>
              <a:t>ersincebi@ersincebi.com</a:t>
            </a:r>
            <a:endParaRPr lang="en-US" sz="3000" dirty="0"/>
          </a:p>
          <a:p>
            <a:r>
              <a:rPr lang="en-US" sz="3000" dirty="0"/>
              <a:t>Website: </a:t>
            </a:r>
            <a:r>
              <a:rPr lang="tr-TR" altLang="en-US" sz="3000" dirty="0"/>
              <a:t>https://ersincebi.com</a:t>
            </a:r>
            <a:endParaRPr lang="en-US" sz="3000" dirty="0"/>
          </a:p>
          <a:p>
            <a:r>
              <a:rPr lang="en-US" sz="3000" dirty="0"/>
              <a:t>Phone:</a:t>
            </a:r>
            <a:endParaRPr lang="en-US" sz="3000" dirty="0"/>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endParaRPr lang="en-US" sz="5400" b="1" dirty="0"/>
          </a:p>
        </p:txBody>
      </p:sp>
      <p:sp>
        <p:nvSpPr>
          <p:cNvPr id="26" name="TextBox 25"/>
          <p:cNvSpPr txBox="1"/>
          <p:nvPr/>
        </p:nvSpPr>
        <p:spPr>
          <a:xfrm>
            <a:off x="15133955" y="39049960"/>
            <a:ext cx="13451840" cy="3055620"/>
          </a:xfrm>
          <a:prstGeom prst="rect">
            <a:avLst/>
          </a:prstGeom>
          <a:noFill/>
        </p:spPr>
        <p:txBody>
          <a:bodyPr wrap="square" lIns="86970" tIns="86970" rIns="86970" bIns="86970" numCol="1" spcCol="434850" rtlCol="0">
            <a:noAutofit/>
          </a:bodyPr>
          <a:lstStyle/>
          <a:p>
            <a:pPr marL="434975" indent="-434975">
              <a:buFont typeface="+mj-lt"/>
              <a:buAutoNum type="arabicPeriod"/>
            </a:pPr>
            <a:r>
              <a:rPr lang="en-US" sz="1600" dirty="0"/>
              <a:t>Tek, F. Boray \An Adaptive Locally Connected Neuron Model: Focusing Neuron." ArXiv.org, 31 July 2019, https://arxiv.org/abs/1809.09533.</a:t>
            </a:r>
            <a:endParaRPr lang="en-US" sz="1600" dirty="0"/>
          </a:p>
          <a:p>
            <a:pPr marL="434975" indent="-434975">
              <a:buFont typeface="+mj-lt"/>
              <a:buAutoNum type="arabicPeriod"/>
            </a:pPr>
            <a:r>
              <a:rPr lang="en-US" sz="1600" dirty="0"/>
              <a:t>Géron, Aurélien. “Neural Networks and Deep Learning.” Mar. 2018, https://learning.oreilly.com/library/view/neural-networks-and/9781492037354/. </a:t>
            </a:r>
            <a:endParaRPr lang="en-US" sz="1600" dirty="0"/>
          </a:p>
          <a:p>
            <a:pPr marL="434975" indent="-434975">
              <a:buFont typeface="+mj-lt"/>
              <a:buAutoNum type="arabicPeriod"/>
            </a:pPr>
            <a:r>
              <a:rPr lang="en-US" sz="1600" dirty="0"/>
              <a:t>McCulloch, Warren S., and Walter Pitts. ”A logical calculus of the ideas immanent in nervous activity.” The bulletin of mathematical biophysics 5.4 (1943): 115-133.</a:t>
            </a:r>
            <a:endParaRPr lang="en-US" sz="1600" dirty="0"/>
          </a:p>
          <a:p>
            <a:pPr marL="434975" indent="-434975">
              <a:buFont typeface="+mj-lt"/>
              <a:buAutoNum type="arabicPeriod"/>
            </a:pPr>
            <a:r>
              <a:rPr lang="en-US" sz="1600" dirty="0"/>
              <a:t>Rosenblatt, Frank. ”The perceptron: a probabilistic model for information storage and organization in the brain.” Psychological review 65.6 (1958): 386.</a:t>
            </a:r>
            <a:endParaRPr lang="en-US" sz="1600" dirty="0"/>
          </a:p>
          <a:p>
            <a:pPr marL="434975" indent="-434975">
              <a:buFont typeface="+mj-lt"/>
              <a:buAutoNum type="arabicPeriod"/>
            </a:pPr>
            <a:r>
              <a:rPr lang="tr-TR" altLang="en-US" sz="1600" dirty="0"/>
              <a:t>V</a:t>
            </a:r>
            <a:r>
              <a:rPr lang="en-US" sz="1600" dirty="0"/>
              <a:t>anderPlas, Jake. Python data science handbook: essential tools for working with data. ” O’Reilly Media, Inc.”, 2016.</a:t>
            </a:r>
            <a:endParaRPr lang="en-US" sz="1600" dirty="0"/>
          </a:p>
          <a:p>
            <a:pPr marL="434975" indent="-434975">
              <a:buFont typeface="+mj-lt"/>
              <a:buAutoNum type="arabicPeriod"/>
            </a:pPr>
            <a:r>
              <a:rPr lang="tr-TR" altLang="en-US" sz="1600" dirty="0"/>
              <a:t>Farhadi, Farnoush. Learning Activation Functions in Deep Neural Networks, ProQuest Dissertations Publishing, 2017.</a:t>
            </a:r>
            <a:endParaRPr lang="tr-TR" altLang="en-US" sz="1600" dirty="0"/>
          </a:p>
          <a:p>
            <a:pPr marL="434975" indent="-434975">
              <a:buFont typeface="+mj-lt"/>
              <a:buAutoNum type="arabicPeriod"/>
            </a:pPr>
            <a:r>
              <a:rPr lang="tr-TR" altLang="en-US" sz="1600" dirty="0"/>
              <a:t>Géron, Aurélien. Hands-on machine learning with Scikit-Learn and TensorFlow: concepts, tools, and techniques to build intelligent systems. " O'Reilly Media, Inc.", 2017.</a:t>
            </a:r>
            <a:endParaRPr lang="tr-TR" altLang="en-US" sz="1600" dirty="0"/>
          </a:p>
          <a:p>
            <a:pPr marL="434975" indent="-434975">
              <a:buFont typeface="+mj-lt"/>
              <a:buAutoNum type="arabicPeriod"/>
            </a:pPr>
            <a:r>
              <a:rPr lang="tr-TR" altLang="en-US" sz="1600" dirty="0"/>
              <a:t>Hasselt, Hado van, Guez, Arthur, and Silver, David “Deep Reinforcement     Learning with Double Q-learning.” ArXiv.org, 22 Sep 2015, https://arxiv.org/abs/1509.06461</a:t>
            </a:r>
            <a:r>
              <a:rPr lang="en-US" sz="1600" dirty="0"/>
              <a:t> </a:t>
            </a:r>
            <a:endParaRPr lang="en-US" sz="1600" dirty="0"/>
          </a:p>
          <a:p>
            <a:pPr marL="434975" indent="-434975">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endParaRPr lang="en-US" sz="5400" b="1" dirty="0"/>
          </a:p>
        </p:txBody>
      </p:sp>
      <p:sp>
        <p:nvSpPr>
          <p:cNvPr id="10" name="Text Box 189"/>
          <p:cNvSpPr txBox="1">
            <a:spLocks noChangeArrowheads="1"/>
          </p:cNvSpPr>
          <p:nvPr/>
        </p:nvSpPr>
        <p:spPr bwMode="auto">
          <a:xfrm>
            <a:off x="1681515" y="7132373"/>
            <a:ext cx="8407576" cy="865695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Calibri" panose="020F0502020204030204" pitchFamily="34" charset="0"/>
              </a:rPr>
              <a:t>The development of adaptive and efficient AI algorithms has been a longstanding challenge. Although in the past RL had some success, previous approaches lacked scalability and were inherently limited to relatively low-dimensional issues. This is because RL algorithms have the same complexity problem as other algorithms: memory complexity, computational complexity, and sample complexity, for machine-learning algorithms. The objective of this system is to develop an application for reinforcement learning and compare the efficiency of dense and focus layers.</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Focusing neurons can generate unique connection maps for a problem.</a:t>
            </a:r>
            <a:r>
              <a:rPr lang="tr-TR" altLang="en-US" sz="3000" dirty="0">
                <a:latin typeface="Calibri" panose="020F0502020204030204" pitchFamily="34" charset="0"/>
              </a:rPr>
              <a:t>The new model uses </a:t>
            </a:r>
            <a:r>
              <a:rPr lang="en-US" sz="3000" dirty="0">
                <a:latin typeface="Calibri" panose="020F0502020204030204" pitchFamily="34" charset="0"/>
              </a:rPr>
              <a:t>the back-propagation algorithm to learn its focus parameters which control the receptive field locations and apertures.</a:t>
            </a:r>
            <a:endParaRPr lang="en-US" sz="3000" dirty="0">
              <a:latin typeface="Calibri" panose="020F0502020204030204"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10929850" y="17385160"/>
            <a:ext cx="8407576" cy="123501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tr-TR" altLang="en-US" sz="3000" dirty="0">
                <a:latin typeface="Calibri" panose="020F0502020204030204" pitchFamily="34" charset="0"/>
              </a:rPr>
              <a:t>Since we have limited area on this page, lets only review one of the environments. We will evaluate CartPole environment.</a:t>
            </a:r>
            <a:endParaRPr lang="tr-TR" altLang="en-US" sz="3000" dirty="0">
              <a:latin typeface="Calibri" panose="020F0502020204030204" pitchFamily="34" charset="0"/>
            </a:endParaRPr>
          </a:p>
          <a:p>
            <a:pPr eaLnBrk="1" hangingPunct="1"/>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We will discuss the train results for each environment. For focused layer we will use sigma values of 25, .2, .1 and .05 to evaluate the results.</a:t>
            </a:r>
            <a:endParaRPr lang="tr-TR" altLang="en-US" sz="3000" dirty="0">
              <a:latin typeface="Calibri" panose="020F0502020204030204" pitchFamily="34" charset="0"/>
            </a:endParaRPr>
          </a:p>
          <a:p>
            <a:pPr eaLnBrk="1" hangingPunct="1"/>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In Chart 1 representation we see the score distributions of the CartPole problem. Also we measure the score curve area to decide which sigma value is better for solving this problem.</a:t>
            </a:r>
            <a:endParaRPr lang="tr-TR" altLang="en-US" sz="3000" dirty="0">
              <a:latin typeface="Calibri" panose="020F0502020204030204" pitchFamily="34" charset="0"/>
            </a:endParaRPr>
          </a:p>
          <a:p>
            <a:pPr eaLnBrk="1" hangingPunct="1"/>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According Table 1, results we decided to sigma value .05 is better to solve this problem. Lets also see the score trend comparison with dense neuron of focused neuron with sigma .05.</a:t>
            </a:r>
            <a:endParaRPr lang="tr-TR" altLang="en-US" sz="3000" dirty="0">
              <a:latin typeface="Calibri" panose="020F0502020204030204" pitchFamily="34" charset="0"/>
            </a:endParaRPr>
          </a:p>
          <a:p>
            <a:pPr eaLnBrk="1" hangingPunct="1"/>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Lets also put our results into t-test to see whether our hypothesis is true or not. Our t-test results are follows:</a:t>
            </a:r>
            <a:endParaRPr lang="tr-TR" altLang="en-US" sz="3000" dirty="0">
              <a:latin typeface="Calibri" panose="020F0502020204030204" pitchFamily="34" charset="0"/>
            </a:endParaRPr>
          </a:p>
          <a:p>
            <a:pPr marL="457200" indent="-457200" eaLnBrk="1" hangingPunct="1">
              <a:buFont typeface="Arial" panose="020B0604020202020204" pitchFamily="34" charset="0"/>
              <a:buChar char="•"/>
            </a:pPr>
            <a:r>
              <a:rPr lang="tr-TR" altLang="en-US" sz="3000" dirty="0">
                <a:latin typeface="Calibri" panose="020F0502020204030204" pitchFamily="34" charset="0"/>
              </a:rPr>
              <a:t>statistic: -15.399402902553792</a:t>
            </a:r>
            <a:endParaRPr lang="tr-TR" altLang="en-US" sz="3000" dirty="0">
              <a:latin typeface="Calibri" panose="020F0502020204030204" pitchFamily="34" charset="0"/>
            </a:endParaRPr>
          </a:p>
          <a:p>
            <a:pPr marL="457200" indent="-457200" eaLnBrk="1" hangingPunct="1">
              <a:buFont typeface="Arial" panose="020B0604020202020204" pitchFamily="34" charset="0"/>
              <a:buChar char="•"/>
            </a:pPr>
            <a:r>
              <a:rPr lang="tr-TR" altLang="en-US" sz="3000" dirty="0">
                <a:latin typeface="Calibri" panose="020F0502020204030204" pitchFamily="34" charset="0"/>
              </a:rPr>
              <a:t>pvalue: 5.8536936390293696e-49</a:t>
            </a:r>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Here we can see the p-value is less than 0.05. Means that our hypothesis is true, and focused neuron type solved the problem more accurate.</a:t>
            </a:r>
            <a:endParaRPr lang="tr-TR" altLang="en-US" sz="3000" dirty="0">
              <a:latin typeface="Calibri" panose="020F0502020204030204" pitchFamily="34" charset="0"/>
            </a:endParaRPr>
          </a:p>
        </p:txBody>
      </p:sp>
      <p:sp>
        <p:nvSpPr>
          <p:cNvPr id="33" name="Rectangle 32"/>
          <p:cNvSpPr/>
          <p:nvPr/>
        </p:nvSpPr>
        <p:spPr>
          <a:xfrm>
            <a:off x="1681515"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endParaRPr lang="en-US" sz="5400" b="1" dirty="0">
              <a:solidFill>
                <a:schemeClr val="accent3">
                  <a:lumMod val="20000"/>
                  <a:lumOff val="80000"/>
                </a:schemeClr>
              </a:solidFill>
            </a:endParaRPr>
          </a:p>
        </p:txBody>
      </p:sp>
      <p:sp>
        <p:nvSpPr>
          <p:cNvPr id="13" name="Text Box 192"/>
          <p:cNvSpPr txBox="1">
            <a:spLocks noChangeArrowheads="1"/>
          </p:cNvSpPr>
          <p:nvPr/>
        </p:nvSpPr>
        <p:spPr bwMode="auto">
          <a:xfrm>
            <a:off x="10929850" y="7132373"/>
            <a:ext cx="8407576" cy="865695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Calibri" panose="020F0502020204030204" pitchFamily="34" charset="0"/>
              </a:rPr>
              <a:t>The Focused layer implementation allows people to test the datasets by trained Focused layer. It trained faster than the Dense layer and comparable accuracy rate to Dense. </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In this project, we replace the dense layers in deep q learning with focused neurons. For each environment observation space taken for input size and action space taken as output size.</a:t>
            </a:r>
            <a:endParaRPr lang="en-US" sz="3000" dirty="0">
              <a:latin typeface="Calibri" panose="020F0502020204030204" pitchFamily="34" charset="0"/>
            </a:endParaRPr>
          </a:p>
          <a:p>
            <a:pPr eaLnBrk="1" hangingPunct="1"/>
            <a:endParaRPr lang="tr-TR" altLang="en-US" sz="3000" dirty="0">
              <a:latin typeface="Calibri" panose="020F0502020204030204" pitchFamily="34" charset="0"/>
            </a:endParaRPr>
          </a:p>
          <a:p>
            <a:pPr eaLnBrk="1" hangingPunct="1"/>
            <a:r>
              <a:rPr lang="tr-TR" altLang="en-US" sz="3000" dirty="0">
                <a:latin typeface="Calibri" panose="020F0502020204030204" pitchFamily="34" charset="0"/>
              </a:rPr>
              <a:t>W</a:t>
            </a:r>
            <a:r>
              <a:rPr lang="en-US" sz="3000" dirty="0">
                <a:latin typeface="Calibri" panose="020F0502020204030204" pitchFamily="34" charset="0"/>
              </a:rPr>
              <a:t>e use three different gym-environment to create train-test data. we run both Focused layer and Dense layers and take several graphs, such as loss and accuracy, also create score graphs for each Focused  layer, Dense runs, also search for a trend.</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tr-TR" altLang="en-US" sz="3000" dirty="0">
                <a:latin typeface="Calibri" panose="020F0502020204030204" pitchFamily="34" charset="0"/>
              </a:rPr>
              <a:t>These environments are CartPole, Acrobot and MountainCarContinuous.</a:t>
            </a:r>
            <a:endParaRPr lang="tr-TR" altLang="en-US" sz="3000" dirty="0">
              <a:latin typeface="Calibri" panose="020F0502020204030204"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endParaRPr lang="en-US" sz="5400" b="1" dirty="0">
              <a:solidFill>
                <a:schemeClr val="accent3">
                  <a:lumMod val="20000"/>
                  <a:lumOff val="80000"/>
                </a:schemeClr>
              </a:solidFill>
            </a:endParaRPr>
          </a:p>
        </p:txBody>
      </p:sp>
      <p:sp>
        <p:nvSpPr>
          <p:cNvPr id="12" name="Text Box 191"/>
          <p:cNvSpPr txBox="1">
            <a:spLocks noChangeArrowheads="1"/>
          </p:cNvSpPr>
          <p:nvPr/>
        </p:nvSpPr>
        <p:spPr bwMode="auto">
          <a:xfrm>
            <a:off x="20178184" y="17385160"/>
            <a:ext cx="8407576" cy="1142682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Calibri" panose="020F0502020204030204" pitchFamily="34" charset="0"/>
              </a:rPr>
              <a:t>In this thesis, we cover the DQN model training and comparison for Dense and Focused neuron type. One of the main objectives is proving the focused neuron is working better than a dense layer.</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The most important thing was tuning and deciding the right parameters, μ is the main coefficients of focusing structure. For making sure the focusing layer working right or not, a way to evaluate is making loss comparison. By taking loss values on every q-value calculation and try to estimate according to those values, the same evaluation can be run.</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It would be very interesting to use an image as an observation space. The logic is here, the behavior of the focusing layer requires too many values. In our test, the environments have four observations and it is very limited and unnecessary to use the focusing layer as the input layer. Thus we use dense layers as the input layers. But if we use an image on a given time as an input, our observation will be larger and we can use the focusing layer as the input layer.</a:t>
            </a:r>
            <a:endParaRPr lang="en-US" sz="3000" dirty="0">
              <a:latin typeface="Calibri" panose="020F0502020204030204" pitchFamily="34" charset="0"/>
            </a:endParaRPr>
          </a:p>
        </p:txBody>
      </p:sp>
      <p:sp>
        <p:nvSpPr>
          <p:cNvPr id="35" name="Rectangle 34"/>
          <p:cNvSpPr/>
          <p:nvPr/>
        </p:nvSpPr>
        <p:spPr>
          <a:xfrm>
            <a:off x="20178184"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178184" y="30405276"/>
            <a:ext cx="8407576" cy="496316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Calibri" panose="020F0502020204030204" pitchFamily="34" charset="0"/>
              </a:rPr>
              <a:t>Our score, loss, and test results are better than the dense neuron. Another thing is time efficiency, Focused layer model is working faster than Dense Layer model.</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Many different adaptations, tests, and experiments have been left for the future due to lack of time. Future work concerns deeper analysis of particular mechanisms, new proposals to try different methods, or simply curiosity.</a:t>
            </a:r>
            <a:endParaRPr lang="en-US" sz="3000" dirty="0">
              <a:latin typeface="Calibri" panose="020F0502020204030204" pitchFamily="34" charset="0"/>
            </a:endParaRPr>
          </a:p>
        </p:txBody>
      </p:sp>
      <p:sp>
        <p:nvSpPr>
          <p:cNvPr id="36" name="Rectangle 35"/>
          <p:cNvSpPr/>
          <p:nvPr/>
        </p:nvSpPr>
        <p:spPr>
          <a:xfrm>
            <a:off x="20178184" y="2951372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endParaRPr lang="en-US" sz="5400" b="1" dirty="0">
              <a:solidFill>
                <a:schemeClr val="accent3">
                  <a:lumMod val="20000"/>
                  <a:lumOff val="80000"/>
                </a:schemeClr>
              </a:solidFill>
            </a:endParaRPr>
          </a:p>
        </p:txBody>
      </p:sp>
      <p:graphicFrame>
        <p:nvGraphicFramePr>
          <p:cNvPr id="44" name="Content Placeholder 114" descr="Sample table with 4 columns, 7 rows." title="Sample Table"/>
          <p:cNvGraphicFramePr/>
          <p:nvPr/>
        </p:nvGraphicFramePr>
        <p:xfrm>
          <a:off x="10959350" y="30619920"/>
          <a:ext cx="8407576" cy="6463709"/>
        </p:xfrm>
        <a:graphic>
          <a:graphicData uri="http://schemas.openxmlformats.org/drawingml/2006/table">
            <a:tbl>
              <a:tblPr firstRow="1" bandRow="1">
                <a:tableStyleId>{F5AB1C69-6EDB-4FF4-983F-18BD219EF322}</a:tableStyleId>
              </a:tblPr>
              <a:tblGrid>
                <a:gridCol w="1681515"/>
                <a:gridCol w="1681515"/>
                <a:gridCol w="1681516"/>
                <a:gridCol w="1681515"/>
                <a:gridCol w="1681515"/>
              </a:tblGrid>
              <a:tr h="923387">
                <a:tc>
                  <a:txBody>
                    <a:bodyPr/>
                    <a:lstStyle/>
                    <a:p>
                      <a:pPr indent="0">
                        <a:buNone/>
                      </a:pPr>
                      <a:r>
                        <a:rPr lang="en-US" sz="2800" b="1">
                          <a:latin typeface="Times New Roman" panose="02020603050405020304" charset="0"/>
                          <a:cs typeface="Times New Roman" panose="02020603050405020304" charset="0"/>
                        </a:rPr>
                        <a:t>Neuron Type</a:t>
                      </a:r>
                      <a:endParaRPr 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solidFill>
                      <a:schemeClr val="accent1">
                        <a:lumMod val="75000"/>
                      </a:schemeClr>
                    </a:solidFill>
                  </a:tcPr>
                </a:tc>
                <a:tc>
                  <a:txBody>
                    <a:bodyPr/>
                    <a:lstStyle/>
                    <a:p>
                      <a:pPr indent="0">
                        <a:buNone/>
                      </a:pPr>
                      <a:r>
                        <a:rPr lang="en-US" sz="2800" b="1">
                          <a:latin typeface="Times New Roman" panose="02020603050405020304" charset="0"/>
                          <a:cs typeface="Times New Roman" panose="02020603050405020304" charset="0"/>
                        </a:rPr>
                        <a:t>Sigma</a:t>
                      </a:r>
                      <a:endParaRPr 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solidFill>
                      <a:schemeClr val="accent1">
                        <a:lumMod val="75000"/>
                      </a:schemeClr>
                    </a:solidFill>
                  </a:tcPr>
                </a:tc>
                <a:tc>
                  <a:txBody>
                    <a:bodyPr/>
                    <a:lstStyle/>
                    <a:p>
                      <a:pPr indent="0">
                        <a:buNone/>
                      </a:pPr>
                      <a:r>
                        <a:rPr lang="en-US" sz="2800" b="1">
                          <a:latin typeface="Times New Roman" panose="02020603050405020304" charset="0"/>
                          <a:cs typeface="Times New Roman" panose="02020603050405020304" charset="0"/>
                        </a:rPr>
                        <a:t>Areas</a:t>
                      </a:r>
                      <a:endParaRPr lang="en-US" sz="2800" b="1">
                        <a:latin typeface="Times New Roman" panose="02020603050405020304" charset="0"/>
                        <a:cs typeface="Times New Roman" panose="02020603050405020304" charset="0"/>
                      </a:endParaRPr>
                    </a:p>
                  </a:txBody>
                  <a:tcPr marL="68580" marR="68580" marT="0" marB="0" vert="horz" anchor="t">
                    <a:solidFill>
                      <a:schemeClr val="accent1">
                        <a:lumMod val="75000"/>
                      </a:schemeClr>
                    </a:solidFill>
                  </a:tcPr>
                </a:tc>
                <a:tc>
                  <a:txBody>
                    <a:bodyPr/>
                    <a:p>
                      <a:pPr indent="0">
                        <a:buNone/>
                      </a:pPr>
                      <a:r>
                        <a:rPr lang="en-US" sz="2800" b="1">
                          <a:latin typeface="Times New Roman" panose="02020603050405020304" charset="0"/>
                          <a:cs typeface="Times New Roman" panose="02020603050405020304" charset="0"/>
                        </a:rPr>
                        <a:t>Mean</a:t>
                      </a:r>
                      <a:endParaRPr 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solidFill>
                      <a:schemeClr val="accent1">
                        <a:lumMod val="75000"/>
                      </a:schemeClr>
                    </a:solidFill>
                  </a:tcPr>
                </a:tc>
                <a:tc>
                  <a:txBody>
                    <a:bodyPr/>
                    <a:lstStyle/>
                    <a:p>
                      <a:pPr indent="0">
                        <a:buNone/>
                      </a:pPr>
                      <a:r>
                        <a:rPr lang="en-US" sz="2800" b="1">
                          <a:latin typeface="Times New Roman" panose="02020603050405020304" charset="0"/>
                          <a:cs typeface="Times New Roman" panose="02020603050405020304" charset="0"/>
                        </a:rPr>
                        <a:t>Standard Deviation</a:t>
                      </a:r>
                      <a:endParaRPr 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solidFill>
                      <a:schemeClr val="accent1">
                        <a:lumMod val="75000"/>
                      </a:schemeClr>
                    </a:solidFill>
                  </a:tcPr>
                </a:tc>
              </a:tr>
              <a:tr h="923387">
                <a:tc>
                  <a:txBody>
                    <a:bodyPr/>
                    <a:lstStyle/>
                    <a:p>
                      <a:pPr indent="0">
                        <a:buNone/>
                      </a:pPr>
                      <a:r>
                        <a:rPr lang="en-US" sz="3000" b="0">
                          <a:latin typeface="Times New Roman" panose="02020603050405020304" charset="0"/>
                          <a:cs typeface="Times New Roman" panose="02020603050405020304" charset="0"/>
                        </a:rPr>
                        <a:t>Dense</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22990.0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3000" b="0">
                          <a:latin typeface="Times New Roman" panose="02020603050405020304" charset="0"/>
                          <a:cs typeface="Times New Roman" panose="02020603050405020304" charset="0"/>
                        </a:rPr>
                        <a:t>38.490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44.217</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923387">
                <a:tc>
                  <a:txBody>
                    <a:bodyPr/>
                    <a:lstStyle/>
                    <a:p>
                      <a:pPr indent="0">
                        <a:buNone/>
                      </a:pPr>
                      <a:r>
                        <a:rPr lang="en-US" sz="3000" b="0">
                          <a:latin typeface="Times New Roman" panose="02020603050405020304" charset="0"/>
                          <a:cs typeface="Times New Roman" panose="02020603050405020304" charset="0"/>
                        </a:rPr>
                        <a:t>Focused</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0.05</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57696.0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3000" b="0">
                          <a:latin typeface="Times New Roman" panose="02020603050405020304" charset="0"/>
                          <a:cs typeface="Times New Roman" panose="02020603050405020304" charset="0"/>
                        </a:rPr>
                        <a:t>96.333</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80.598</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923387">
                <a:tc>
                  <a:txBody>
                    <a:bodyPr/>
                    <a:lstStyle/>
                    <a:p>
                      <a:pPr indent="0">
                        <a:buNone/>
                      </a:pPr>
                      <a:r>
                        <a:rPr lang="en-US" sz="3000" b="0">
                          <a:latin typeface="Times New Roman" panose="02020603050405020304" charset="0"/>
                          <a:cs typeface="Times New Roman" panose="02020603050405020304" charset="0"/>
                        </a:rPr>
                        <a:t>Focused</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0.1</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18919.0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3000" b="0">
                          <a:latin typeface="Times New Roman" panose="02020603050405020304" charset="0"/>
                          <a:cs typeface="Times New Roman" panose="02020603050405020304" charset="0"/>
                        </a:rPr>
                        <a:t>31.705</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34.317</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923387">
                <a:tc>
                  <a:txBody>
                    <a:bodyPr/>
                    <a:lstStyle/>
                    <a:p>
                      <a:pPr indent="0">
                        <a:buNone/>
                      </a:pPr>
                      <a:r>
                        <a:rPr lang="en-US" sz="3000" b="0">
                          <a:latin typeface="Times New Roman" panose="02020603050405020304" charset="0"/>
                          <a:cs typeface="Times New Roman" panose="02020603050405020304" charset="0"/>
                        </a:rPr>
                        <a:t>Focused</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0.2</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24641.0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3000" b="0">
                          <a:latin typeface="Times New Roman" panose="02020603050405020304" charset="0"/>
                          <a:cs typeface="Times New Roman" panose="02020603050405020304" charset="0"/>
                        </a:rPr>
                        <a:t>41.241</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49.684</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r h="923387">
                <a:tc>
                  <a:txBody>
                    <a:bodyPr/>
                    <a:lstStyle/>
                    <a:p>
                      <a:pPr indent="0">
                        <a:buNone/>
                      </a:pPr>
                      <a:r>
                        <a:rPr lang="en-US" sz="3000" b="0">
                          <a:latin typeface="Times New Roman" panose="02020603050405020304" charset="0"/>
                          <a:cs typeface="Times New Roman" panose="02020603050405020304" charset="0"/>
                        </a:rPr>
                        <a:t>Focused</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0.25</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38196.0</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buNone/>
                      </a:pPr>
                      <a:r>
                        <a:rPr lang="en-US" sz="3000" b="0">
                          <a:latin typeface="Times New Roman" panose="02020603050405020304" charset="0"/>
                          <a:cs typeface="Times New Roman" panose="02020603050405020304" charset="0"/>
                        </a:rPr>
                        <a:t>63.833</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lstStyle/>
                    <a:p>
                      <a:pPr indent="0">
                        <a:buNone/>
                      </a:pPr>
                      <a:r>
                        <a:rPr lang="en-US" sz="3000" b="0">
                          <a:latin typeface="Times New Roman" panose="02020603050405020304" charset="0"/>
                          <a:cs typeface="Times New Roman" panose="02020603050405020304" charset="0"/>
                        </a:rPr>
                        <a:t>66.866</a:t>
                      </a:r>
                      <a:endParaRPr lang="en-US" sz="3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r>
            </a:tbl>
          </a:graphicData>
        </a:graphic>
      </p:graphicFrame>
      <p:sp>
        <p:nvSpPr>
          <p:cNvPr id="45" name="Rectangle 44"/>
          <p:cNvSpPr/>
          <p:nvPr/>
        </p:nvSpPr>
        <p:spPr>
          <a:xfrm>
            <a:off x="10929850"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endParaRPr lang="en-US" sz="5400" b="1" dirty="0">
              <a:solidFill>
                <a:schemeClr val="accent3">
                  <a:lumMod val="20000"/>
                  <a:lumOff val="80000"/>
                </a:schemeClr>
              </a:solidFill>
            </a:endParaRPr>
          </a:p>
        </p:txBody>
      </p:sp>
      <p:sp>
        <p:nvSpPr>
          <p:cNvPr id="51" name="Text Box 180"/>
          <p:cNvSpPr txBox="1">
            <a:spLocks noChangeArrowheads="1"/>
          </p:cNvSpPr>
          <p:nvPr/>
        </p:nvSpPr>
        <p:spPr bwMode="auto">
          <a:xfrm>
            <a:off x="1731438" y="33669964"/>
            <a:ext cx="2840990"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400" b="1" dirty="0">
                <a:latin typeface="Calibri" panose="020F0502020204030204" pitchFamily="34" charset="0"/>
              </a:rPr>
              <a:t>Figure 1.</a:t>
            </a:r>
            <a:r>
              <a:rPr lang="en-US" sz="2400" dirty="0">
                <a:latin typeface="Calibri" panose="020F0502020204030204" pitchFamily="34" charset="0"/>
              </a:rPr>
              <a:t> </a:t>
            </a:r>
            <a:r>
              <a:rPr lang="tr-TR" altLang="en-US" sz="2400" dirty="0">
                <a:latin typeface="Calibri" panose="020F0502020204030204" pitchFamily="34" charset="0"/>
              </a:rPr>
              <a:t>CartPole-v1</a:t>
            </a:r>
            <a:r>
              <a:rPr lang="en-US" sz="2400" dirty="0">
                <a:latin typeface="Calibri" panose="020F0502020204030204" pitchFamily="34" charset="0"/>
              </a:rPr>
              <a:t>.</a:t>
            </a:r>
            <a:endParaRPr lang="en-US" sz="2400" dirty="0">
              <a:latin typeface="Calibri" panose="020F0502020204030204" pitchFamily="34" charset="0"/>
            </a:endParaRPr>
          </a:p>
        </p:txBody>
      </p:sp>
      <p:sp>
        <p:nvSpPr>
          <p:cNvPr id="52" name="Text Box 181"/>
          <p:cNvSpPr txBox="1">
            <a:spLocks noChangeArrowheads="1"/>
          </p:cNvSpPr>
          <p:nvPr/>
        </p:nvSpPr>
        <p:spPr bwMode="auto">
          <a:xfrm>
            <a:off x="5662184" y="33669964"/>
            <a:ext cx="4752975"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l" eaLnBrk="1" hangingPunct="1"/>
            <a:r>
              <a:rPr lang="en-US" sz="2400" b="1" dirty="0">
                <a:latin typeface="Calibri" panose="020F0502020204030204" pitchFamily="34" charset="0"/>
              </a:rPr>
              <a:t>Figure 2.</a:t>
            </a:r>
            <a:r>
              <a:rPr lang="en-US" sz="2400" dirty="0">
                <a:latin typeface="Calibri" panose="020F0502020204030204" pitchFamily="34" charset="0"/>
              </a:rPr>
              <a:t> MountainCarContinuous-v0</a:t>
            </a:r>
            <a:endParaRPr lang="en-US" sz="2400" dirty="0">
              <a:latin typeface="Calibri" panose="020F0502020204030204" pitchFamily="34" charset="0"/>
            </a:endParaRPr>
          </a:p>
        </p:txBody>
      </p:sp>
      <p:sp>
        <p:nvSpPr>
          <p:cNvPr id="53" name="Text Box 180"/>
          <p:cNvSpPr txBox="1">
            <a:spLocks noChangeArrowheads="1"/>
          </p:cNvSpPr>
          <p:nvPr/>
        </p:nvSpPr>
        <p:spPr bwMode="auto">
          <a:xfrm>
            <a:off x="10959201" y="29950084"/>
            <a:ext cx="4725035"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dirty="0">
                <a:latin typeface="Calibri" panose="020F0502020204030204" pitchFamily="34" charset="0"/>
              </a:rPr>
              <a:t>Table 1.</a:t>
            </a:r>
            <a:r>
              <a:rPr lang="en-US" sz="2400" dirty="0">
                <a:latin typeface="Calibri" panose="020F0502020204030204" pitchFamily="34" charset="0"/>
              </a:rPr>
              <a:t> CartPole results curve areas.</a:t>
            </a:r>
            <a:endParaRPr lang="en-US" sz="2400" dirty="0">
              <a:latin typeface="Calibri" panose="020F0502020204030204" pitchFamily="34" charset="0"/>
            </a:endParaRPr>
          </a:p>
        </p:txBody>
      </p:sp>
      <p:sp>
        <p:nvSpPr>
          <p:cNvPr id="37" name="Text Box 180"/>
          <p:cNvSpPr txBox="1">
            <a:spLocks noChangeArrowheads="1"/>
          </p:cNvSpPr>
          <p:nvPr/>
        </p:nvSpPr>
        <p:spPr bwMode="auto">
          <a:xfrm>
            <a:off x="20040943" y="15156294"/>
            <a:ext cx="379387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dirty="0">
                <a:latin typeface="Calibri" panose="020F0502020204030204" pitchFamily="34" charset="0"/>
              </a:rPr>
              <a:t>Chart 1.</a:t>
            </a:r>
            <a:r>
              <a:rPr lang="en-US" sz="2400" dirty="0">
                <a:latin typeface="Calibri" panose="020F0502020204030204" pitchFamily="34" charset="0"/>
              </a:rPr>
              <a:t> Label in 24pt Calibri.</a:t>
            </a:r>
            <a:endParaRPr lang="en-US" sz="2400" dirty="0">
              <a:latin typeface="Calibri" panose="020F0502020204030204" pitchFamily="34" charset="0"/>
            </a:endParaRPr>
          </a:p>
        </p:txBody>
      </p:sp>
      <p:sp>
        <p:nvSpPr>
          <p:cNvPr id="30" name="Rectangle 265"/>
          <p:cNvSpPr>
            <a:spLocks noChangeAspect="1" noChangeArrowheads="1"/>
          </p:cNvSpPr>
          <p:nvPr/>
        </p:nvSpPr>
        <p:spPr bwMode="auto">
          <a:xfrm>
            <a:off x="840758" y="1515630"/>
            <a:ext cx="2688303" cy="2139712"/>
          </a:xfrm>
          <a:prstGeom prst="rect">
            <a:avLst/>
          </a:prstGeom>
          <a:blipFill dpi="0" rotWithShape="1">
            <a:blip r:embed="rId1">
              <a:lum bright="70000" contrast="-70000"/>
            </a:blip>
            <a:srcRect/>
            <a:stretch>
              <a:fillRect r="-7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5875"/>
            <a:r>
              <a:rPr lang="en-US" sz="1900" b="1" dirty="0">
                <a:latin typeface="Calibri" panose="020F0502020204030204" pitchFamily="34" charset="0"/>
              </a:rPr>
              <a:t>REPLACE THIS BOX WITH YOUR ORGANIZATION’S</a:t>
            </a:r>
            <a:endParaRPr lang="en-US" sz="1900" b="1" dirty="0">
              <a:latin typeface="Calibri" panose="020F0502020204030204" pitchFamily="34" charset="0"/>
            </a:endParaRPr>
          </a:p>
          <a:p>
            <a:pPr algn="ctr" defTabSz="3825875"/>
            <a:r>
              <a:rPr lang="en-US" sz="1900" b="1" dirty="0">
                <a:latin typeface="Calibri" panose="020F0502020204030204" pitchFamily="34" charset="0"/>
              </a:rPr>
              <a:t>HIGH RESOLUTION LOGO</a:t>
            </a:r>
            <a:endParaRPr lang="en-US" sz="1900" b="1" dirty="0">
              <a:latin typeface="Calibri" panose="020F0502020204030204" pitchFamily="34" charset="0"/>
            </a:endParaRPr>
          </a:p>
        </p:txBody>
      </p:sp>
      <p:sp>
        <p:nvSpPr>
          <p:cNvPr id="31" name="Rectangle 265"/>
          <p:cNvSpPr>
            <a:spLocks noChangeAspect="1" noChangeArrowheads="1"/>
          </p:cNvSpPr>
          <p:nvPr/>
        </p:nvSpPr>
        <p:spPr bwMode="auto">
          <a:xfrm>
            <a:off x="26736094" y="1515630"/>
            <a:ext cx="2688304" cy="2139712"/>
          </a:xfrm>
          <a:prstGeom prst="rect">
            <a:avLst/>
          </a:prstGeom>
          <a:blipFill dpi="0" rotWithShape="1">
            <a:blip r:embed="rId1">
              <a:lum bright="70000" contrast="-70000"/>
            </a:blip>
            <a:srcRect/>
            <a:stretch>
              <a:fillRect r="-7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5875"/>
            <a:r>
              <a:rPr lang="en-US" sz="1900" b="1" dirty="0">
                <a:latin typeface="Calibri" panose="020F0502020204030204" pitchFamily="34" charset="0"/>
              </a:rPr>
              <a:t>REPLACE THIS BOX WITH YOUR ORGANIZATION’S</a:t>
            </a:r>
            <a:endParaRPr lang="en-US" sz="1900" b="1" dirty="0">
              <a:latin typeface="Calibri" panose="020F0502020204030204" pitchFamily="34" charset="0"/>
            </a:endParaRPr>
          </a:p>
          <a:p>
            <a:pPr algn="ctr" defTabSz="3825875"/>
            <a:r>
              <a:rPr lang="en-US" sz="1900" b="1" dirty="0">
                <a:latin typeface="Calibri" panose="020F0502020204030204" pitchFamily="34" charset="0"/>
              </a:rPr>
              <a:t>HIGH RESOLUTION LOGO</a:t>
            </a:r>
            <a:endParaRPr lang="en-US" sz="1900" b="1" dirty="0">
              <a:latin typeface="Calibri" panose="020F0502020204030204" pitchFamily="34" charset="0"/>
            </a:endParaRPr>
          </a:p>
        </p:txBody>
      </p:sp>
      <p:pic>
        <p:nvPicPr>
          <p:cNvPr id="6" name="Picture 5" descr="Picture1"/>
          <p:cNvPicPr>
            <a:picLocks noChangeAspect="1"/>
          </p:cNvPicPr>
          <p:nvPr/>
        </p:nvPicPr>
        <p:blipFill>
          <a:blip r:embed="rId2"/>
          <a:stretch>
            <a:fillRect/>
          </a:stretch>
        </p:blipFill>
        <p:spPr>
          <a:xfrm>
            <a:off x="791845" y="1515745"/>
            <a:ext cx="5220335" cy="2139950"/>
          </a:xfrm>
          <a:prstGeom prst="rect">
            <a:avLst/>
          </a:prstGeom>
        </p:spPr>
      </p:pic>
      <p:pic>
        <p:nvPicPr>
          <p:cNvPr id="7" name="Picture 6" descr="Picture2"/>
          <p:cNvPicPr>
            <a:picLocks noChangeAspect="1"/>
          </p:cNvPicPr>
          <p:nvPr/>
        </p:nvPicPr>
        <p:blipFill>
          <a:blip r:embed="rId3"/>
          <a:stretch>
            <a:fillRect/>
          </a:stretch>
        </p:blipFill>
        <p:spPr>
          <a:xfrm>
            <a:off x="26736040" y="1515745"/>
            <a:ext cx="2687955" cy="2687955"/>
          </a:xfrm>
          <a:prstGeom prst="rect">
            <a:avLst/>
          </a:prstGeom>
        </p:spPr>
      </p:pic>
      <p:sp>
        <p:nvSpPr>
          <p:cNvPr id="8" name="Text Box 189"/>
          <p:cNvSpPr txBox="1">
            <a:spLocks noChangeArrowheads="1"/>
          </p:cNvSpPr>
          <p:nvPr/>
        </p:nvSpPr>
        <p:spPr bwMode="auto">
          <a:xfrm>
            <a:off x="1681515" y="17385083"/>
            <a:ext cx="8407576" cy="1327340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Calibri" panose="020F0502020204030204" pitchFamily="34" charset="0"/>
              </a:rPr>
              <a:t>There are supervised and unsupervised learning techniques, Reinforcement Learning is under unsupervised learning technique. In unsupervised learning, the training data is unlabeled. The system tries to learn without a teacher. So basically the agent observers the environment and learns how to reach the endpoint or the goal that defined.</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Reinforcement Learning agents have clear goals, they can feel the characteristics of their environment and choose the actions that will be effective in their environment. In the basic structure, the agent shows an action according to the environment, it is called policy and expects a response from the environment. The resulting reactions are subject to a predefined reward system. In line with the award won, the agent is trained and understands how wrong or right he is doing. The agent should try various actions and gradually choose the ones that look best. The purpose of this system is to design a reinforcement learning application and compare the Dense and Focusing layer’s efficiency.</a:t>
            </a:r>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r>
              <a:rPr lang="en-US" sz="3000" dirty="0">
                <a:latin typeface="Calibri" panose="020F0502020204030204" pitchFamily="34" charset="0"/>
              </a:rPr>
              <a:t>The focus idea is coming from the paper (Tek, 2018)[1]. This thesis is about implementing and examining Focused Neuron Model on reinforcement learning.</a:t>
            </a:r>
            <a:endParaRPr lang="en-US" sz="3000" dirty="0">
              <a:latin typeface="Calibri" panose="020F0502020204030204" pitchFamily="34" charset="0"/>
            </a:endParaRPr>
          </a:p>
        </p:txBody>
      </p:sp>
      <p:pic>
        <p:nvPicPr>
          <p:cNvPr id="9" name="Picture 8" descr="Picture3"/>
          <p:cNvPicPr>
            <a:picLocks noChangeAspect="1"/>
          </p:cNvPicPr>
          <p:nvPr/>
        </p:nvPicPr>
        <p:blipFill>
          <a:blip r:embed="rId4"/>
          <a:stretch>
            <a:fillRect/>
          </a:stretch>
        </p:blipFill>
        <p:spPr>
          <a:xfrm>
            <a:off x="1833880" y="31718250"/>
            <a:ext cx="2636520" cy="1752600"/>
          </a:xfrm>
          <a:prstGeom prst="rect">
            <a:avLst/>
          </a:prstGeom>
        </p:spPr>
      </p:pic>
      <p:pic>
        <p:nvPicPr>
          <p:cNvPr id="16" name="Picture 15" descr="Picture5"/>
          <p:cNvPicPr>
            <a:picLocks noChangeAspect="1"/>
          </p:cNvPicPr>
          <p:nvPr/>
        </p:nvPicPr>
        <p:blipFill>
          <a:blip r:embed="rId5"/>
          <a:stretch>
            <a:fillRect/>
          </a:stretch>
        </p:blipFill>
        <p:spPr>
          <a:xfrm>
            <a:off x="6929120" y="31718250"/>
            <a:ext cx="2637155" cy="1752600"/>
          </a:xfrm>
          <a:prstGeom prst="rect">
            <a:avLst/>
          </a:prstGeom>
        </p:spPr>
      </p:pic>
      <p:pic>
        <p:nvPicPr>
          <p:cNvPr id="17" name="Picture 16" descr="Picture4"/>
          <p:cNvPicPr>
            <a:picLocks noChangeAspect="1"/>
          </p:cNvPicPr>
          <p:nvPr/>
        </p:nvPicPr>
        <p:blipFill>
          <a:blip r:embed="rId6"/>
          <a:stretch>
            <a:fillRect/>
          </a:stretch>
        </p:blipFill>
        <p:spPr>
          <a:xfrm>
            <a:off x="3782060" y="34414460"/>
            <a:ext cx="2636520" cy="2101215"/>
          </a:xfrm>
          <a:prstGeom prst="rect">
            <a:avLst/>
          </a:prstGeom>
        </p:spPr>
      </p:pic>
      <p:sp>
        <p:nvSpPr>
          <p:cNvPr id="18" name="Text Box 180"/>
          <p:cNvSpPr txBox="1">
            <a:spLocks noChangeArrowheads="1"/>
          </p:cNvSpPr>
          <p:nvPr/>
        </p:nvSpPr>
        <p:spPr bwMode="auto">
          <a:xfrm>
            <a:off x="3679618" y="36827819"/>
            <a:ext cx="2780665"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400" b="1" dirty="0">
                <a:latin typeface="Calibri" panose="020F0502020204030204" pitchFamily="34" charset="0"/>
              </a:rPr>
              <a:t>Figure </a:t>
            </a:r>
            <a:r>
              <a:rPr lang="tr-TR" altLang="en-US" sz="2400" b="1" dirty="0">
                <a:latin typeface="Calibri" panose="020F0502020204030204" pitchFamily="34" charset="0"/>
              </a:rPr>
              <a:t>3</a:t>
            </a:r>
            <a:r>
              <a:rPr lang="en-US" sz="2400" b="1" dirty="0">
                <a:latin typeface="Calibri" panose="020F0502020204030204" pitchFamily="34" charset="0"/>
              </a:rPr>
              <a:t>.</a:t>
            </a:r>
            <a:r>
              <a:rPr lang="en-US" sz="2400" dirty="0">
                <a:latin typeface="Calibri" panose="020F0502020204030204" pitchFamily="34" charset="0"/>
              </a:rPr>
              <a:t> </a:t>
            </a:r>
            <a:r>
              <a:rPr lang="tr-TR" altLang="en-US" sz="2400" dirty="0">
                <a:latin typeface="Calibri" panose="020F0502020204030204" pitchFamily="34" charset="0"/>
              </a:rPr>
              <a:t>Acrobot</a:t>
            </a:r>
            <a:r>
              <a:rPr lang="tr-TR" altLang="en-US" sz="2400" dirty="0">
                <a:latin typeface="Calibri" panose="020F0502020204030204" pitchFamily="34" charset="0"/>
              </a:rPr>
              <a:t>-v1</a:t>
            </a:r>
            <a:r>
              <a:rPr lang="en-US" sz="2400" dirty="0">
                <a:latin typeface="Calibri" panose="020F0502020204030204" pitchFamily="34" charset="0"/>
              </a:rPr>
              <a:t>.</a:t>
            </a:r>
            <a:endParaRPr lang="en-US" sz="2400" dirty="0">
              <a:latin typeface="Calibri" panose="020F0502020204030204" pitchFamily="34" charset="0"/>
            </a:endParaRPr>
          </a:p>
        </p:txBody>
      </p:sp>
      <p:pic>
        <p:nvPicPr>
          <p:cNvPr id="19" name="Picture 18" descr="Picture6"/>
          <p:cNvPicPr>
            <a:picLocks noChangeAspect="1"/>
          </p:cNvPicPr>
          <p:nvPr/>
        </p:nvPicPr>
        <p:blipFill>
          <a:blip r:embed="rId7"/>
          <a:stretch>
            <a:fillRect/>
          </a:stretch>
        </p:blipFill>
        <p:spPr>
          <a:xfrm>
            <a:off x="19730085" y="6433185"/>
            <a:ext cx="8855710" cy="84359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6889</Words>
  <Application>WPS Presentation</Application>
  <PresentationFormat>Custom</PresentationFormat>
  <Paragraphs>155</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vt:lpstr>
      <vt:lpstr>Times New Roman</vt:lpstr>
      <vt:lpstr>Microsoft YaHei</vt:lpstr>
      <vt:lpstr/>
      <vt:lpstr>Arial Unicode MS</vt:lpstr>
      <vt:lpstr>Office Theme</vt:lpstr>
      <vt:lpstr>PowerPoint 演示文稿</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kakun</cp:lastModifiedBy>
  <cp:revision>69</cp:revision>
  <cp:lastPrinted>2013-02-12T02:21:00Z</cp:lastPrinted>
  <dcterms:created xsi:type="dcterms:W3CDTF">2013-02-10T21:14:00Z</dcterms:created>
  <dcterms:modified xsi:type="dcterms:W3CDTF">2020-06-10T14:09:44Z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