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  <p:sldMasterId id="2147483679" r:id="rId2"/>
    <p:sldMasterId id="2147483755" r:id="rId3"/>
  </p:sldMasterIdLst>
  <p:notesMasterIdLst>
    <p:notesMasterId r:id="rId17"/>
  </p:notesMasterIdLst>
  <p:handoutMasterIdLst>
    <p:handoutMasterId r:id="rId18"/>
  </p:handoutMasterIdLst>
  <p:sldIdLst>
    <p:sldId id="301" r:id="rId4"/>
    <p:sldId id="294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44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181">
          <p15:clr>
            <a:srgbClr val="A4A3A4"/>
          </p15:clr>
        </p15:guide>
        <p15:guide id="5" pos="5018">
          <p15:clr>
            <a:srgbClr val="A4A3A4"/>
          </p15:clr>
        </p15:guide>
        <p15:guide id="6" pos="5759">
          <p15:clr>
            <a:srgbClr val="A4A3A4"/>
          </p15:clr>
        </p15:guide>
        <p15:guide id="7" pos="878">
          <p15:clr>
            <a:srgbClr val="A4A3A4"/>
          </p15:clr>
        </p15:guide>
        <p15:guide id="8" pos="1448">
          <p15:clr>
            <a:srgbClr val="A4A3A4"/>
          </p15:clr>
        </p15:guide>
        <p15:guide id="9" pos="2003">
          <p15:clr>
            <a:srgbClr val="A4A3A4"/>
          </p15:clr>
        </p15:guide>
        <p15:guide id="10" pos="2594">
          <p15:clr>
            <a:srgbClr val="A4A3A4"/>
          </p15:clr>
        </p15:guide>
        <p15:guide id="11" pos="3151">
          <p15:clr>
            <a:srgbClr val="A4A3A4"/>
          </p15:clr>
        </p15:guide>
        <p15:guide id="12" pos="4361">
          <p15:clr>
            <a:srgbClr val="A4A3A4"/>
          </p15:clr>
        </p15:guide>
        <p15:guide id="13" pos="3728">
          <p15:clr>
            <a:srgbClr val="A4A3A4"/>
          </p15:clr>
        </p15:guide>
        <p15:guide id="14" pos="292">
          <p15:clr>
            <a:srgbClr val="A4A3A4"/>
          </p15:clr>
        </p15:guide>
        <p15:guide id="15" pos="5612">
          <p15:clr>
            <a:srgbClr val="A4A3A4"/>
          </p15:clr>
        </p15:guide>
        <p15:guide id="16" pos="54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3E54"/>
    <a:srgbClr val="33CD99"/>
    <a:srgbClr val="FFFFFE"/>
    <a:srgbClr val="FF3333"/>
    <a:srgbClr val="003F54"/>
    <a:srgbClr val="3C3C3B"/>
    <a:srgbClr val="FFFFB4"/>
    <a:srgbClr val="C1E0B7"/>
    <a:srgbClr val="69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11" autoAdjust="0"/>
    <p:restoredTop sz="94777" autoAdjust="0"/>
  </p:normalViewPr>
  <p:slideViewPr>
    <p:cSldViewPr snapToGrid="0" snapToObjects="1">
      <p:cViewPr varScale="1">
        <p:scale>
          <a:sx n="94" d="100"/>
          <a:sy n="94" d="100"/>
        </p:scale>
        <p:origin x="648" y="106"/>
      </p:cViewPr>
      <p:guideLst>
        <p:guide orient="horz" pos="4027"/>
        <p:guide orient="horz" pos="443"/>
        <p:guide orient="horz"/>
        <p:guide orient="horz" pos="4181"/>
        <p:guide pos="5018"/>
        <p:guide pos="5759"/>
        <p:guide pos="878"/>
        <p:guide pos="1448"/>
        <p:guide pos="2003"/>
        <p:guide pos="2594"/>
        <p:guide pos="3151"/>
        <p:guide pos="4361"/>
        <p:guide pos="3728"/>
        <p:guide pos="292"/>
        <p:guide pos="5612"/>
        <p:guide pos="5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richdierdorff:Documents:Capsim%20Projects:Inbox%20Project:Inbox-Business_Data_6Nov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richdierdorff:Documents:Capsim%20Projects:Inbox%20Project:Inbox-Business_Data_6Nov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richdierdorff:Documents:Capsim%20Projects:Inbox%20Project:Inbox-Business_Data_6Nov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richdierdorff:Documents:Capsim%20Projects:Inbox%20Project:Inbox-Business_Data_6Nov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richdierdorff:Documents:Capsim%20Projects:Inbox%20Project:Inbox-Business_Data_6Nov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Sheet2!$B$10</c:f>
              <c:strCache>
                <c:ptCount val="1"/>
                <c:pt idx="0">
                  <c:v>Organizing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71B1-4DBB-AA77-7CBD28AE1FAD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71B1-4DBB-AA77-7CBD28AE1FAD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71B1-4DBB-AA77-7CBD28AE1FAD}"/>
              </c:ext>
            </c:extLst>
          </c:dPt>
          <c:dPt>
            <c:idx val="3"/>
            <c:bubble3D val="0"/>
            <c:spPr>
              <a:solidFill>
                <a:srgbClr val="589AC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71B1-4DBB-AA77-7CBD28AE1FAD}"/>
              </c:ext>
            </c:extLst>
          </c:dPt>
          <c:cat>
            <c:strRef>
              <c:f>Sheet2!$A$11:$A$14</c:f>
              <c:strCache>
                <c:ptCount val="4"/>
                <c:pt idx="0">
                  <c:v>1-25%</c:v>
                </c:pt>
                <c:pt idx="1">
                  <c:v>26-49%</c:v>
                </c:pt>
                <c:pt idx="2">
                  <c:v>50-75%</c:v>
                </c:pt>
                <c:pt idx="3">
                  <c:v>&gt;75%</c:v>
                </c:pt>
              </c:strCache>
            </c:strRef>
          </c:cat>
          <c:val>
            <c:numRef>
              <c:f>Sheet2!$B$11:$B$14</c:f>
              <c:numCache>
                <c:formatCode>General</c:formatCode>
                <c:ptCount val="4"/>
                <c:pt idx="0">
                  <c:v>25</c:v>
                </c:pt>
                <c:pt idx="1">
                  <c:v>138</c:v>
                </c:pt>
                <c:pt idx="2">
                  <c:v>435</c:v>
                </c:pt>
                <c:pt idx="3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B1-4DBB-AA77-7CBD28AE1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Sheet2!$C$10</c:f>
              <c:strCache>
                <c:ptCount val="1"/>
                <c:pt idx="0">
                  <c:v>Leading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343B-49CD-AA7E-D275C65C55E6}"/>
              </c:ext>
            </c:extLst>
          </c:dPt>
          <c:dPt>
            <c:idx val="1"/>
            <c:bubble3D val="0"/>
            <c:spPr>
              <a:solidFill>
                <a:srgbClr val="5BAE5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343B-49CD-AA7E-D275C65C55E6}"/>
              </c:ext>
            </c:extLst>
          </c:dPt>
          <c:dPt>
            <c:idx val="2"/>
            <c:bubble3D val="0"/>
            <c:spPr>
              <a:solidFill>
                <a:srgbClr val="3676A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343B-49CD-AA7E-D275C65C55E6}"/>
              </c:ext>
            </c:extLst>
          </c:dPt>
          <c:dPt>
            <c:idx val="3"/>
            <c:bubble3D val="0"/>
            <c:spPr>
              <a:solidFill>
                <a:srgbClr val="589AC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343B-49CD-AA7E-D275C65C55E6}"/>
              </c:ext>
            </c:extLst>
          </c:dPt>
          <c:cat>
            <c:strRef>
              <c:f>Sheet2!$A$11:$A$14</c:f>
              <c:strCache>
                <c:ptCount val="4"/>
                <c:pt idx="0">
                  <c:v>1-25%</c:v>
                </c:pt>
                <c:pt idx="1">
                  <c:v>26-49%</c:v>
                </c:pt>
                <c:pt idx="2">
                  <c:v>50-75%</c:v>
                </c:pt>
                <c:pt idx="3">
                  <c:v>&gt;75%</c:v>
                </c:pt>
              </c:strCache>
            </c:strRef>
          </c:cat>
          <c:val>
            <c:numRef>
              <c:f>Sheet2!$C$11:$C$14</c:f>
              <c:numCache>
                <c:formatCode>General</c:formatCode>
                <c:ptCount val="4"/>
                <c:pt idx="0">
                  <c:v>48</c:v>
                </c:pt>
                <c:pt idx="1">
                  <c:v>127</c:v>
                </c:pt>
                <c:pt idx="2">
                  <c:v>429</c:v>
                </c:pt>
                <c:pt idx="3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3B-49CD-AA7E-D275C65C55E6}"/>
            </c:ext>
          </c:extLst>
        </c:ser>
        <c:ser>
          <c:idx val="0"/>
          <c:order val="0"/>
          <c:tx>
            <c:strRef>
              <c:f>Sheet2!$C$10</c:f>
              <c:strCache>
                <c:ptCount val="1"/>
                <c:pt idx="0">
                  <c:v>Leading</c:v>
                </c:pt>
              </c:strCache>
            </c:strRef>
          </c:tx>
          <c:cat>
            <c:strRef>
              <c:f>Sheet2!$A$11:$A$14</c:f>
              <c:strCache>
                <c:ptCount val="4"/>
                <c:pt idx="0">
                  <c:v>1-25%</c:v>
                </c:pt>
                <c:pt idx="1">
                  <c:v>26-49%</c:v>
                </c:pt>
                <c:pt idx="2">
                  <c:v>50-75%</c:v>
                </c:pt>
                <c:pt idx="3">
                  <c:v>&gt;75%</c:v>
                </c:pt>
              </c:strCache>
            </c:strRef>
          </c:cat>
          <c:val>
            <c:numRef>
              <c:f>Sheet2!$C$14</c:f>
              <c:numCache>
                <c:formatCode>General</c:formatCode>
                <c:ptCount val="1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43B-49CD-AA7E-D275C65C5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Sheet2!$D$10</c:f>
              <c:strCache>
                <c:ptCount val="1"/>
                <c:pt idx="0">
                  <c:v>Problem Solving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E80-4B86-B366-D10A6CFD787B}"/>
              </c:ext>
            </c:extLst>
          </c:dPt>
          <c:dPt>
            <c:idx val="1"/>
            <c:bubble3D val="0"/>
            <c:spPr>
              <a:solidFill>
                <a:srgbClr val="5BAE5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E80-4B86-B366-D10A6CFD787B}"/>
              </c:ext>
            </c:extLst>
          </c:dPt>
          <c:dPt>
            <c:idx val="2"/>
            <c:bubble3D val="0"/>
            <c:spPr>
              <a:solidFill>
                <a:srgbClr val="3676A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8E80-4B86-B366-D10A6CFD787B}"/>
              </c:ext>
            </c:extLst>
          </c:dPt>
          <c:dPt>
            <c:idx val="3"/>
            <c:bubble3D val="0"/>
            <c:spPr>
              <a:solidFill>
                <a:srgbClr val="589AC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8E80-4B86-B366-D10A6CFD787B}"/>
              </c:ext>
            </c:extLst>
          </c:dPt>
          <c:cat>
            <c:strRef>
              <c:f>Sheet2!$A$11:$A$14</c:f>
              <c:strCache>
                <c:ptCount val="4"/>
                <c:pt idx="0">
                  <c:v>1-25%</c:v>
                </c:pt>
                <c:pt idx="1">
                  <c:v>26-49%</c:v>
                </c:pt>
                <c:pt idx="2">
                  <c:v>50-75%</c:v>
                </c:pt>
                <c:pt idx="3">
                  <c:v>&gt;75%</c:v>
                </c:pt>
              </c:strCache>
            </c:strRef>
          </c:cat>
          <c:val>
            <c:numRef>
              <c:f>Sheet2!$D$11:$D$14</c:f>
              <c:numCache>
                <c:formatCode>General</c:formatCode>
                <c:ptCount val="4"/>
                <c:pt idx="0">
                  <c:v>17</c:v>
                </c:pt>
                <c:pt idx="1">
                  <c:v>99</c:v>
                </c:pt>
                <c:pt idx="2">
                  <c:v>422</c:v>
                </c:pt>
                <c:pt idx="3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80-4B86-B366-D10A6CFD7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Sheet2!$E$10</c:f>
              <c:strCache>
                <c:ptCount val="1"/>
                <c:pt idx="0">
                  <c:v>Communicating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83D-4A7B-B0F7-AE38D33F717A}"/>
              </c:ext>
            </c:extLst>
          </c:dPt>
          <c:dPt>
            <c:idx val="1"/>
            <c:bubble3D val="0"/>
            <c:spPr>
              <a:solidFill>
                <a:srgbClr val="5BAE5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83D-4A7B-B0F7-AE38D33F717A}"/>
              </c:ext>
            </c:extLst>
          </c:dPt>
          <c:dPt>
            <c:idx val="2"/>
            <c:bubble3D val="0"/>
            <c:spPr>
              <a:solidFill>
                <a:srgbClr val="3676A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583D-4A7B-B0F7-AE38D33F717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583D-4A7B-B0F7-AE38D33F717A}"/>
              </c:ext>
            </c:extLst>
          </c:dPt>
          <c:cat>
            <c:strRef>
              <c:f>Sheet2!$A$11:$A$14</c:f>
              <c:strCache>
                <c:ptCount val="4"/>
                <c:pt idx="0">
                  <c:v>1-25%</c:v>
                </c:pt>
                <c:pt idx="1">
                  <c:v>26-49%</c:v>
                </c:pt>
                <c:pt idx="2">
                  <c:v>50-75%</c:v>
                </c:pt>
                <c:pt idx="3">
                  <c:v>&gt;75%</c:v>
                </c:pt>
              </c:strCache>
            </c:strRef>
          </c:cat>
          <c:val>
            <c:numRef>
              <c:f>Sheet2!$E$11:$E$14</c:f>
              <c:numCache>
                <c:formatCode>General</c:formatCode>
                <c:ptCount val="4"/>
                <c:pt idx="0">
                  <c:v>14</c:v>
                </c:pt>
                <c:pt idx="1">
                  <c:v>130</c:v>
                </c:pt>
                <c:pt idx="2">
                  <c:v>417</c:v>
                </c:pt>
                <c:pt idx="3">
                  <c:v>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3D-4A7B-B0F7-AE38D33F7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Sheet2!$F$10</c:f>
              <c:strCache>
                <c:ptCount val="1"/>
                <c:pt idx="0">
                  <c:v>Initiating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72E9-4914-A7DF-6FF630EA18A7}"/>
              </c:ext>
            </c:extLst>
          </c:dPt>
          <c:dPt>
            <c:idx val="1"/>
            <c:bubble3D val="0"/>
            <c:spPr>
              <a:solidFill>
                <a:srgbClr val="5BAE5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72E9-4914-A7DF-6FF630EA18A7}"/>
              </c:ext>
            </c:extLst>
          </c:dPt>
          <c:dPt>
            <c:idx val="2"/>
            <c:bubble3D val="0"/>
            <c:spPr>
              <a:solidFill>
                <a:srgbClr val="3676A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72E9-4914-A7DF-6FF630EA18A7}"/>
              </c:ext>
            </c:extLst>
          </c:dPt>
          <c:dPt>
            <c:idx val="3"/>
            <c:bubble3D val="0"/>
            <c:spPr>
              <a:solidFill>
                <a:srgbClr val="589AC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72E9-4914-A7DF-6FF630EA18A7}"/>
              </c:ext>
            </c:extLst>
          </c:dPt>
          <c:cat>
            <c:strRef>
              <c:f>Sheet2!$A$11:$A$14</c:f>
              <c:strCache>
                <c:ptCount val="4"/>
                <c:pt idx="0">
                  <c:v>1-25%</c:v>
                </c:pt>
                <c:pt idx="1">
                  <c:v>26-49%</c:v>
                </c:pt>
                <c:pt idx="2">
                  <c:v>50-75%</c:v>
                </c:pt>
                <c:pt idx="3">
                  <c:v>&gt;75%</c:v>
                </c:pt>
              </c:strCache>
            </c:strRef>
          </c:cat>
          <c:val>
            <c:numRef>
              <c:f>Sheet2!$F$11:$F$14</c:f>
              <c:numCache>
                <c:formatCode>General</c:formatCode>
                <c:ptCount val="4"/>
                <c:pt idx="0">
                  <c:v>57</c:v>
                </c:pt>
                <c:pt idx="1">
                  <c:v>186</c:v>
                </c:pt>
                <c:pt idx="2">
                  <c:v>434</c:v>
                </c:pt>
                <c:pt idx="3">
                  <c:v>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E9-4914-A7DF-6FF630EA1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9E380-F6EB-9F4D-A93F-C856783AD5D8}" type="datetimeFigureOut">
              <a:rPr lang="en-US" smtClean="0">
                <a:latin typeface="Verdana"/>
              </a:rPr>
              <a:pPr/>
              <a:t>11/30/2017</a:t>
            </a:fld>
            <a:endParaRPr lang="en-US" dirty="0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1F18C-CCCB-6D42-B0C7-0CF9F744A648}" type="slidenum">
              <a:rPr lang="en-US" smtClean="0">
                <a:latin typeface="Verdana"/>
              </a:rPr>
              <a:pPr/>
              <a:t>‹#›</a:t>
            </a:fld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728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87A35DB6-AB26-0C4E-9366-5F5EF15F595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CD425F1F-DA21-0F4E-9B83-7BAC265425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8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 userDrawn="1"/>
        </p:nvSpPr>
        <p:spPr>
          <a:xfrm>
            <a:off x="7569200" y="5638800"/>
            <a:ext cx="1574800" cy="12192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pic>
        <p:nvPicPr>
          <p:cNvPr id="6" name="Picture 5" descr="Capsim_Logo__White_TagRight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7900" y="6270567"/>
            <a:ext cx="1816100" cy="3937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3748" y="366906"/>
            <a:ext cx="6200187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Cover HEADER text…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73748" y="1253017"/>
            <a:ext cx="3660076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More text…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222" y="2209796"/>
            <a:ext cx="8379378" cy="3979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Sub header text…</a:t>
            </a:r>
          </a:p>
        </p:txBody>
      </p:sp>
      <p:pic>
        <p:nvPicPr>
          <p:cNvPr id="3" name="Picture 2" descr="Capsim_Logo_TagRig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71" y="6204857"/>
            <a:ext cx="2309879" cy="50074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1122" y="5609782"/>
            <a:ext cx="3841779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1122" y="5949892"/>
            <a:ext cx="223361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baseline="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Date: MM/YY</a:t>
            </a:r>
          </a:p>
        </p:txBody>
      </p:sp>
    </p:spTree>
    <p:extLst>
      <p:ext uri="{BB962C8B-B14F-4D97-AF65-F5344CB8AC3E}">
        <p14:creationId xmlns:p14="http://schemas.microsoft.com/office/powerpoint/2010/main" val="3092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58222" y="243205"/>
            <a:ext cx="8379378" cy="5874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3500" b="1" i="0" u="none" cap="all" spc="100" baseline="0">
                <a:ln w="3175" cap="sq" cmpd="sng">
                  <a:noFill/>
                  <a:prstDash val="sysDot"/>
                </a:ln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2" y="290576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0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222" y="375920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1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58222" y="125984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0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58222" y="211328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3748" y="366906"/>
            <a:ext cx="6184211" cy="630942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Cover HEADER text…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73748" y="1253017"/>
            <a:ext cx="3628125" cy="630942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More text…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222" y="2102460"/>
            <a:ext cx="8379378" cy="44873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Sub header text…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140700" y="6273800"/>
            <a:ext cx="850900" cy="393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pic>
        <p:nvPicPr>
          <p:cNvPr id="9" name="Picture 8" descr="Capsim_Logo__White_TagR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35" y="6190343"/>
            <a:ext cx="2435415" cy="527957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1122" y="5609782"/>
            <a:ext cx="3841779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FFFFFE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1122" y="5949892"/>
            <a:ext cx="223361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baseline="0">
                <a:solidFill>
                  <a:srgbClr val="FFFFFE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Date: MM/YY</a:t>
            </a:r>
          </a:p>
        </p:txBody>
      </p:sp>
    </p:spTree>
    <p:extLst>
      <p:ext uri="{BB962C8B-B14F-4D97-AF65-F5344CB8AC3E}">
        <p14:creationId xmlns:p14="http://schemas.microsoft.com/office/powerpoint/2010/main" val="11489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58222" y="243205"/>
            <a:ext cx="8379378" cy="6034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3500" b="1" i="0" u="none" cap="all" spc="100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2" y="290576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0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222" y="375920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1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58222" y="125984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0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58222" y="211328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</p:spTree>
    <p:extLst>
      <p:ext uri="{BB962C8B-B14F-4D97-AF65-F5344CB8AC3E}">
        <p14:creationId xmlns:p14="http://schemas.microsoft.com/office/powerpoint/2010/main" val="41545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74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016000" y="-59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Verdan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2399" y="6527399"/>
            <a:ext cx="38026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baseline="0" dirty="0">
                <a:solidFill>
                  <a:schemeClr val="bg1"/>
                </a:solidFill>
                <a:latin typeface="Verdana"/>
                <a:cs typeface="Verdana"/>
              </a:rPr>
              <a:t>© 2018 Capsim Management Simulations, Inc.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77388" y="6203961"/>
            <a:ext cx="1166612" cy="5444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32800" y="6351458"/>
            <a:ext cx="5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051B1-C31F-2D48-96F4-D0CFD041B61C}" type="slidenum">
              <a:rPr lang="en-US" sz="1000" b="1" spc="-100" smtClean="0">
                <a:solidFill>
                  <a:srgbClr val="FFFFFE"/>
                </a:solidFill>
                <a:latin typeface="Verdana"/>
                <a:cs typeface="Verdana"/>
              </a:rPr>
              <a:pPr algn="ctr"/>
              <a:t>‹#›</a:t>
            </a:fld>
            <a:endParaRPr lang="en-US" sz="1000" b="1" spc="-100" dirty="0">
              <a:solidFill>
                <a:srgbClr val="FFFFFE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37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754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016000" y="-59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Verdan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2399" y="6527399"/>
            <a:ext cx="38026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baseline="0" dirty="0">
                <a:solidFill>
                  <a:srgbClr val="FFFFFE"/>
                </a:solidFill>
                <a:latin typeface="Verdana"/>
                <a:cs typeface="Verdana"/>
              </a:rPr>
              <a:t>© 2018 Capsim Management Simulations, Inc.</a:t>
            </a:r>
          </a:p>
        </p:txBody>
      </p:sp>
      <p:pic>
        <p:nvPicPr>
          <p:cNvPr id="7" name="Picture 6" descr="capsim-folios-05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6193840"/>
            <a:ext cx="1154865" cy="5389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32800" y="6342991"/>
            <a:ext cx="5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051B1-C31F-2D48-96F4-D0CFD041B61C}" type="slidenum">
              <a:rPr lang="en-US" sz="1000" b="1" spc="-100" smtClean="0">
                <a:solidFill>
                  <a:srgbClr val="0065A2"/>
                </a:solidFill>
                <a:latin typeface="Verdana"/>
                <a:cs typeface="Verdana"/>
              </a:rPr>
              <a:pPr algn="ctr"/>
              <a:t>‹#›</a:t>
            </a:fld>
            <a:endParaRPr lang="en-US" sz="1000" b="1" spc="-100" dirty="0">
              <a:solidFill>
                <a:srgbClr val="0065A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93105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399" y="6527399"/>
            <a:ext cx="38026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baseline="0" dirty="0">
                <a:solidFill>
                  <a:schemeClr val="bg2"/>
                </a:solidFill>
                <a:latin typeface="Verdana"/>
                <a:cs typeface="Verdana"/>
              </a:rPr>
              <a:t>© 2018 Capsim Management Simulations, Inc.</a:t>
            </a:r>
          </a:p>
        </p:txBody>
      </p:sp>
      <p:pic>
        <p:nvPicPr>
          <p:cNvPr id="10" name="Picture 9" descr="Capsim_Logo_TagRigh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8" y="6314673"/>
            <a:ext cx="1816100" cy="393700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316597" y="1581277"/>
            <a:ext cx="8375015" cy="630942"/>
          </a:xfrm>
          <a:prstGeom prst="rect">
            <a:avLst/>
          </a:prstGeom>
          <a:solidFill>
            <a:srgbClr val="003E54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spc="10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Developing the essential skills</a:t>
            </a:r>
            <a:endParaRPr lang="en-US" sz="3500" b="1" dirty="0">
              <a:solidFill>
                <a:srgbClr val="FFFFFE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90600"/>
            <a:ext cx="6945330" cy="114844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316597" y="2505302"/>
            <a:ext cx="5192381" cy="630942"/>
          </a:xfrm>
          <a:prstGeom prst="rect">
            <a:avLst/>
          </a:prstGeom>
          <a:solidFill>
            <a:srgbClr val="003E54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b="1" spc="100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for career success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6597" y="3429327"/>
            <a:ext cx="4832919" cy="630942"/>
          </a:xfrm>
          <a:prstGeom prst="rect">
            <a:avLst/>
          </a:prstGeom>
          <a:solidFill>
            <a:srgbClr val="33CD99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000" b="1" spc="100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Assessment Debrief</a:t>
            </a:r>
          </a:p>
        </p:txBody>
      </p:sp>
    </p:spTree>
    <p:extLst>
      <p:ext uri="{BB962C8B-B14F-4D97-AF65-F5344CB8AC3E}">
        <p14:creationId xmlns:p14="http://schemas.microsoft.com/office/powerpoint/2010/main" val="160614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686" y="1366179"/>
            <a:ext cx="6419692" cy="5209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Should I Interpret My Feedback?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222" y="1453250"/>
            <a:ext cx="594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Tips for productively receiving feedback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9484" y="2587116"/>
            <a:ext cx="6412438" cy="5085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  Feedback is for development…all facts are friendly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4685" y="2256796"/>
            <a:ext cx="6324600" cy="493774"/>
          </a:xfrm>
          <a:prstGeom prst="rect">
            <a:avLst/>
          </a:prstGeom>
          <a:solidFill>
            <a:srgbClr val="00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Think deeply about the results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974951" y="2234510"/>
            <a:ext cx="521208" cy="51925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Zapf Dingbats"/>
              </a:rPr>
              <a:t>✓</a:t>
            </a:r>
            <a:endParaRPr lang="en-US" sz="24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4340" y="3564344"/>
            <a:ext cx="6412438" cy="5085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Self-manage your change</a:t>
            </a:r>
            <a:r>
              <a:rPr lang="is-IS" sz="12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…take ownership</a:t>
            </a:r>
            <a:endParaRPr lang="en-US" sz="12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9541" y="3234024"/>
            <a:ext cx="6324600" cy="493774"/>
          </a:xfrm>
          <a:prstGeom prst="rect">
            <a:avLst/>
          </a:prstGeom>
          <a:solidFill>
            <a:srgbClr val="00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Ask ‘what’s my role’ or ‘what do I own’?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79807" y="3211738"/>
            <a:ext cx="521208" cy="51925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Zapf Dingbats"/>
              </a:rPr>
              <a:t>✓</a:t>
            </a:r>
            <a:endParaRPr lang="en-US" sz="24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484" y="4538776"/>
            <a:ext cx="6412438" cy="5085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Keep an open mind</a:t>
            </a:r>
            <a:r>
              <a:rPr lang="is-IS" sz="12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r>
              <a:rPr lang="en-US" sz="12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don</a:t>
            </a:r>
            <a:r>
              <a:rPr lang="uk-UA" sz="12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’</a:t>
            </a:r>
            <a:r>
              <a:rPr lang="en-US" sz="12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 be defensive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4685" y="4208456"/>
            <a:ext cx="6324600" cy="493774"/>
          </a:xfrm>
          <a:prstGeom prst="rect">
            <a:avLst/>
          </a:prstGeom>
          <a:solidFill>
            <a:srgbClr val="00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Check your assumptions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74951" y="4186170"/>
            <a:ext cx="521208" cy="51925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Zapf Dingbats"/>
              </a:rPr>
              <a:t>✓</a:t>
            </a:r>
            <a:endParaRPr lang="en-US" sz="24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9484" y="5513208"/>
            <a:ext cx="6412438" cy="5085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 Your self-views of skills are likely to be inaccurate</a:t>
            </a:r>
            <a:r>
              <a:rPr lang="is-IS" sz="1200" b="1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endParaRPr lang="en-US" sz="1200" b="1" dirty="0">
              <a:solidFill>
                <a:srgbClr val="006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94685" y="5182888"/>
            <a:ext cx="6324600" cy="493774"/>
          </a:xfrm>
          <a:prstGeom prst="rect">
            <a:avLst/>
          </a:prstGeom>
          <a:solidFill>
            <a:srgbClr val="00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Avoid “skill shock”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974951" y="5160602"/>
            <a:ext cx="521208" cy="51925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Zapf Dingbats"/>
              </a:rPr>
              <a:t>✓</a:t>
            </a:r>
            <a:endParaRPr lang="en-US" sz="24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Should I Interpret My Feedback?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87" y="1366179"/>
            <a:ext cx="3326536" cy="520991"/>
          </a:xfrm>
          <a:prstGeom prst="rect">
            <a:avLst/>
          </a:prstGeom>
          <a:solidFill>
            <a:srgbClr val="33CD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8222" y="1453250"/>
            <a:ext cx="29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Avoid </a:t>
            </a:r>
            <a:r>
              <a:rPr lang="en-US" sz="2000" b="1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”Skill Shock”</a:t>
            </a:r>
            <a:endParaRPr lang="en-US" sz="2000" b="1" dirty="0">
              <a:solidFill>
                <a:srgbClr val="FFFFF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8222" y="2051609"/>
            <a:ext cx="8058755" cy="14940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tIns="0" rtlCol="0" anchor="ctr">
            <a:noAutofit/>
          </a:bodyPr>
          <a:lstStyle/>
          <a:p>
            <a:r>
              <a:rPr lang="en-US" b="1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Decades of research shows: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The vast majority of people </a:t>
            </a:r>
            <a:r>
              <a:rPr lang="en-US" u="sng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overrate</a:t>
            </a:r>
            <a:r>
              <a:rPr lang="en-US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 their ability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Virtually </a:t>
            </a:r>
            <a:r>
              <a:rPr lang="en-US" u="sng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no one</a:t>
            </a:r>
            <a:r>
              <a:rPr lang="en-US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 rates themselves below average (50</a:t>
            </a:r>
            <a:r>
              <a:rPr lang="en-US" baseline="30000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th</a:t>
            </a:r>
            <a:r>
              <a:rPr lang="en-US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 percentile)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u="sng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least</a:t>
            </a:r>
            <a:r>
              <a:rPr lang="en-US" dirty="0">
                <a:solidFill>
                  <a:srgbClr val="006099"/>
                </a:solidFill>
                <a:latin typeface="Verdana" charset="0"/>
                <a:ea typeface="Verdana" charset="0"/>
                <a:cs typeface="Verdana" charset="0"/>
              </a:rPr>
              <a:t> skilled overrate the most (left-side of the graph)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419109" y="3754853"/>
            <a:ext cx="4722769" cy="3062895"/>
            <a:chOff x="2211029" y="2460497"/>
            <a:chExt cx="5774626" cy="3794982"/>
          </a:xfrm>
        </p:grpSpPr>
        <p:grpSp>
          <p:nvGrpSpPr>
            <p:cNvPr id="28" name="Group 27"/>
            <p:cNvGrpSpPr/>
            <p:nvPr/>
          </p:nvGrpSpPr>
          <p:grpSpPr>
            <a:xfrm>
              <a:off x="2211029" y="2515714"/>
              <a:ext cx="4524677" cy="3739765"/>
              <a:chOff x="1417324" y="1434775"/>
              <a:chExt cx="5669276" cy="4631655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600199" y="1434775"/>
                <a:ext cx="0" cy="3760621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600200" y="5181600"/>
                <a:ext cx="5486400" cy="0"/>
              </a:xfrm>
              <a:prstGeom prst="line">
                <a:avLst/>
              </a:prstGeom>
              <a:ln w="381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1417324" y="1447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1417324" y="1828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417324" y="2209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417324" y="2590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1417324" y="2971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1417324" y="3352800"/>
                <a:ext cx="182876" cy="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1417324" y="3733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417324" y="4114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1417324" y="4495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417324" y="4876800"/>
                <a:ext cx="182876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819400" y="5181602"/>
                <a:ext cx="0" cy="18287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9600" y="5181600"/>
                <a:ext cx="0" cy="18287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952707" y="5181601"/>
                <a:ext cx="0" cy="18287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591602" y="5524759"/>
                <a:ext cx="3802914" cy="541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Myriad Pro"/>
                    <a:cs typeface="Myriad Pro"/>
                  </a:rPr>
                  <a:t>Performance Quartile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1600200" y="1828800"/>
                <a:ext cx="5181600" cy="320040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2133600" y="4572000"/>
                <a:ext cx="128014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505200" y="3733800"/>
                <a:ext cx="128014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53586" y="2761488"/>
                <a:ext cx="128014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1600200" y="2590800"/>
                <a:ext cx="2133600" cy="228600"/>
              </a:xfrm>
              <a:prstGeom prst="line">
                <a:avLst/>
              </a:prstGeom>
              <a:ln>
                <a:solidFill>
                  <a:srgbClr val="800000"/>
                </a:solidFill>
                <a:headEnd type="none" w="lg" len="lg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2590800"/>
                <a:ext cx="1319786" cy="0"/>
              </a:xfrm>
              <a:prstGeom prst="line">
                <a:avLst/>
              </a:prstGeom>
              <a:ln>
                <a:solidFill>
                  <a:srgbClr val="800000"/>
                </a:solidFill>
                <a:headEnd type="none" w="lg" len="lg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5029200" y="2209800"/>
                <a:ext cx="1752600" cy="381000"/>
              </a:xfrm>
              <a:prstGeom prst="line">
                <a:avLst/>
              </a:prstGeom>
              <a:ln>
                <a:solidFill>
                  <a:srgbClr val="800000"/>
                </a:solidFill>
                <a:headEnd type="none" w="lg" len="lg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133600" y="2667000"/>
                <a:ext cx="128014" cy="152400"/>
              </a:xfrm>
              <a:prstGeom prst="ellipse">
                <a:avLst/>
              </a:prstGeom>
              <a:solidFill>
                <a:srgbClr val="8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529586" y="2514600"/>
                <a:ext cx="128014" cy="152400"/>
              </a:xfrm>
              <a:prstGeom prst="ellipse">
                <a:avLst/>
              </a:prstGeom>
              <a:solidFill>
                <a:srgbClr val="8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053586" y="2514600"/>
                <a:ext cx="128014" cy="152400"/>
              </a:xfrm>
              <a:prstGeom prst="ellipse">
                <a:avLst/>
              </a:prstGeom>
              <a:solidFill>
                <a:srgbClr val="8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663140" y="5181598"/>
                <a:ext cx="936833" cy="38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4C7A"/>
                    </a:solidFill>
                    <a:latin typeface="Myriad Pro"/>
                    <a:cs typeface="Myriad Pro"/>
                  </a:rPr>
                  <a:t>Bottom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110940" y="5181598"/>
                <a:ext cx="930985" cy="38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4C7A"/>
                    </a:solidFill>
                    <a:latin typeface="Myriad Pro"/>
                    <a:cs typeface="Myriad Pro"/>
                  </a:rPr>
                  <a:t>Second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723783" y="5181598"/>
                <a:ext cx="747639" cy="38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4C7A"/>
                    </a:solidFill>
                    <a:latin typeface="Myriad Pro"/>
                    <a:cs typeface="Myriad Pro"/>
                  </a:rPr>
                  <a:t>Third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06021" y="5193268"/>
                <a:ext cx="606372" cy="38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4C7A"/>
                    </a:solidFill>
                    <a:latin typeface="Myriad Pro"/>
                    <a:cs typeface="Myriad Pro"/>
                  </a:rPr>
                  <a:t>Top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29986" y="2133600"/>
                <a:ext cx="128014" cy="152400"/>
              </a:xfrm>
              <a:prstGeom prst="ellipse">
                <a:avLst/>
              </a:prstGeom>
              <a:solidFill>
                <a:srgbClr val="8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729986" y="1743688"/>
                <a:ext cx="128013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Pro"/>
                  <a:cs typeface="Myriad Pro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333066" y="2460497"/>
              <a:ext cx="1652589" cy="36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Myriad Pro"/>
                  <a:cs typeface="Myriad Pro"/>
                </a:rPr>
                <a:t>Actual Ability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42875" y="3127235"/>
              <a:ext cx="1301418" cy="6482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800000"/>
                  </a:solidFill>
                  <a:latin typeface="Myriad Pro"/>
                  <a:cs typeface="Myriad Pro"/>
                </a:rPr>
                <a:t>Self-views of Ability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154924" y="5940451"/>
            <a:ext cx="35137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Myriad Pro"/>
                <a:cs typeface="Myriad Pro"/>
              </a:rPr>
              <a:t>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77123" y="3612280"/>
            <a:ext cx="42832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Myriad Pro"/>
                <a:cs typeface="Myriad Pro"/>
              </a:rPr>
              <a:t>100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28751" y="4856799"/>
            <a:ext cx="8552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800000"/>
                </a:solidFill>
                <a:latin typeface="Myriad Pro"/>
                <a:cs typeface="Myriad Pro"/>
              </a:rPr>
              <a:t>Average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54924" y="4895705"/>
            <a:ext cx="35137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800000"/>
                </a:solidFill>
                <a:latin typeface="Myriad Pro"/>
                <a:cs typeface="Myriad Pro"/>
              </a:rPr>
              <a:t>50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005768" y="5038301"/>
            <a:ext cx="222716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687" y="3714894"/>
            <a:ext cx="3080298" cy="5145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8222" y="3835831"/>
            <a:ext cx="271272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“Dunning-Kruger Effect”</a:t>
            </a:r>
          </a:p>
        </p:txBody>
      </p:sp>
    </p:spTree>
    <p:extLst>
      <p:ext uri="{BB962C8B-B14F-4D97-AF65-F5344CB8AC3E}">
        <p14:creationId xmlns:p14="http://schemas.microsoft.com/office/powerpoint/2010/main" val="137131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Should I Interpret My Feedback?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87" y="1366179"/>
            <a:ext cx="3326536" cy="520991"/>
          </a:xfrm>
          <a:prstGeom prst="rect">
            <a:avLst/>
          </a:prstGeom>
          <a:solidFill>
            <a:srgbClr val="33CD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8222" y="1453250"/>
            <a:ext cx="29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Avoid </a:t>
            </a:r>
            <a:r>
              <a:rPr lang="en-US" sz="2000" b="1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”Skill Shock”</a:t>
            </a:r>
            <a:endParaRPr lang="en-US" sz="2000" b="1" dirty="0">
              <a:solidFill>
                <a:srgbClr val="FFFFF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77230" y="1420068"/>
            <a:ext cx="5790335" cy="512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tIns="0" rtlCol="0" anchor="ctr">
            <a:noAutofit/>
          </a:bodyPr>
          <a:lstStyle/>
          <a:p>
            <a:r>
              <a:rPr lang="en-US" sz="2400" b="1" dirty="0">
                <a:solidFill>
                  <a:srgbClr val="003E54"/>
                </a:solidFill>
                <a:latin typeface="Myriad Pro"/>
                <a:cs typeface="Myriad Pro"/>
              </a:rPr>
              <a:t>Overrating happens in CapsimInbox too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3146" y="5758521"/>
            <a:ext cx="7368107" cy="512059"/>
          </a:xfrm>
          <a:prstGeom prst="rect">
            <a:avLst/>
          </a:prstGeom>
          <a:solidFill>
            <a:srgbClr val="003E54"/>
          </a:solidFill>
          <a:ln>
            <a:noFill/>
          </a:ln>
          <a:effectLst/>
        </p:spPr>
        <p:txBody>
          <a:bodyPr vert="horz" wrap="square" tIns="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Takeaway</a:t>
            </a:r>
            <a:r>
              <a:rPr lang="en-US" sz="1600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: The first step is to close your self-awareness gap</a:t>
            </a:r>
          </a:p>
        </p:txBody>
      </p:sp>
      <p:graphicFrame>
        <p:nvGraphicFramePr>
          <p:cNvPr id="71" name="Chart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301442"/>
              </p:ext>
            </p:extLst>
          </p:nvPr>
        </p:nvGraphicFramePr>
        <p:xfrm>
          <a:off x="640569" y="2331673"/>
          <a:ext cx="1810615" cy="172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Char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6621"/>
              </p:ext>
            </p:extLst>
          </p:nvPr>
        </p:nvGraphicFramePr>
        <p:xfrm>
          <a:off x="2451184" y="2331673"/>
          <a:ext cx="1810615" cy="172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892575"/>
              </p:ext>
            </p:extLst>
          </p:nvPr>
        </p:nvGraphicFramePr>
        <p:xfrm>
          <a:off x="641662" y="4043267"/>
          <a:ext cx="1810615" cy="172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4" name="Chart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173991"/>
              </p:ext>
            </p:extLst>
          </p:nvPr>
        </p:nvGraphicFramePr>
        <p:xfrm>
          <a:off x="2452277" y="4043267"/>
          <a:ext cx="1810615" cy="172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5" name="Chart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241443"/>
              </p:ext>
            </p:extLst>
          </p:nvPr>
        </p:nvGraphicFramePr>
        <p:xfrm>
          <a:off x="4221477" y="4043267"/>
          <a:ext cx="1810615" cy="172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95295" y="2228254"/>
            <a:ext cx="1552509" cy="332756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yriad Pro"/>
                <a:cs typeface="Myriad Pro"/>
              </a:rPr>
              <a:t>Organizing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00976" y="2228254"/>
            <a:ext cx="1552509" cy="332756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yriad Pro"/>
                <a:cs typeface="Myriad Pro"/>
              </a:rPr>
              <a:t>Leading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204" y="3947765"/>
            <a:ext cx="1690008" cy="332756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yriad Pro"/>
                <a:cs typeface="Myriad Pro"/>
              </a:rPr>
              <a:t>Problem solving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40163" y="3947765"/>
            <a:ext cx="1655889" cy="332756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yriad Pro"/>
                <a:cs typeface="Myriad Pro"/>
              </a:rPr>
              <a:t>Communicating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68958" y="3956121"/>
            <a:ext cx="1552509" cy="332756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yriad Pro"/>
                <a:cs typeface="Myriad Pro"/>
              </a:rPr>
              <a:t>Initiating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077408" y="2306415"/>
            <a:ext cx="2040329" cy="1455438"/>
            <a:chOff x="6630026" y="1508005"/>
            <a:chExt cx="1305560" cy="2123624"/>
          </a:xfrm>
        </p:grpSpPr>
        <p:sp>
          <p:nvSpPr>
            <p:cNvPr id="82" name="TextBox 81"/>
            <p:cNvSpPr txBox="1"/>
            <p:nvPr/>
          </p:nvSpPr>
          <p:spPr>
            <a:xfrm>
              <a:off x="7206089" y="1961337"/>
              <a:ext cx="565379" cy="4490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>
                  <a:latin typeface="Verdana" charset="0"/>
                  <a:ea typeface="Verdana" charset="0"/>
                  <a:cs typeface="Verdana" charset="0"/>
                </a:rPr>
                <a:t>1-24%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06090" y="2368409"/>
              <a:ext cx="647437" cy="4490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>
                  <a:latin typeface="Verdana" charset="0"/>
                  <a:ea typeface="Verdana" charset="0"/>
                  <a:cs typeface="Verdana" charset="0"/>
                </a:rPr>
                <a:t>25-49%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06090" y="2775481"/>
              <a:ext cx="647437" cy="4490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>
                  <a:latin typeface="Verdana" charset="0"/>
                  <a:ea typeface="Verdana" charset="0"/>
                  <a:cs typeface="Verdana" charset="0"/>
                </a:rPr>
                <a:t>50-74%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206090" y="3182553"/>
              <a:ext cx="729496" cy="4490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>
                  <a:latin typeface="Verdana" charset="0"/>
                  <a:ea typeface="Verdana" charset="0"/>
                  <a:cs typeface="Verdana" charset="0"/>
                </a:rPr>
                <a:t>75-100%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0026" y="1508005"/>
              <a:ext cx="1287589" cy="429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Verdana" charset="0"/>
                  <a:ea typeface="Verdana" charset="0"/>
                  <a:cs typeface="Verdana" charset="0"/>
                </a:rPr>
                <a:t>Self-ratings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9194" y="3350850"/>
              <a:ext cx="527543" cy="146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39194" y="2536705"/>
              <a:ext cx="527543" cy="146918"/>
            </a:xfrm>
            <a:prstGeom prst="rect">
              <a:avLst/>
            </a:prstGeom>
            <a:solidFill>
              <a:srgbClr val="6EB6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39194" y="2943777"/>
              <a:ext cx="527543" cy="1469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639194" y="2129633"/>
              <a:ext cx="527543" cy="1469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077407" y="4037414"/>
            <a:ext cx="2897259" cy="1189470"/>
          </a:xfrm>
          <a:prstGeom prst="rect">
            <a:avLst/>
          </a:prstGeom>
          <a:noFill/>
          <a:ln w="19050" cmpd="sng">
            <a:solidFill>
              <a:srgbClr val="006099"/>
            </a:solidFill>
            <a:prstDash val="sysDash"/>
          </a:ln>
          <a:effectLst/>
        </p:spPr>
        <p:txBody>
          <a:bodyPr vert="horz"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Myriad Pro"/>
              </a:rPr>
              <a:t>43% of participants rate themselves in the top 25%</a:t>
            </a:r>
          </a:p>
          <a:p>
            <a:pPr>
              <a:lnSpc>
                <a:spcPct val="90000"/>
              </a:lnSpc>
            </a:pPr>
            <a:endParaRPr lang="en-US" sz="700" b="1" dirty="0">
              <a:solidFill>
                <a:schemeClr val="bg1"/>
              </a:solidFill>
              <a:latin typeface="Myriad Pro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Myriad Pro"/>
              </a:rPr>
              <a:t>16% of participants rate themselves as below average</a:t>
            </a:r>
          </a:p>
        </p:txBody>
      </p:sp>
    </p:spTree>
    <p:extLst>
      <p:ext uri="{BB962C8B-B14F-4D97-AF65-F5344CB8AC3E}">
        <p14:creationId xmlns:p14="http://schemas.microsoft.com/office/powerpoint/2010/main" val="11986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What Should I Do Next?</a:t>
            </a: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358222" y="1163655"/>
            <a:ext cx="8058755" cy="287918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500" b="1" i="0" u="none" kern="1200" cap="all" spc="100" baseline="0">
                <a:ln w="3175" cap="sq" cmpd="sng">
                  <a:noFill/>
                  <a:prstDash val="sysDot"/>
                </a:ln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3CD99"/>
              </a:buClr>
              <a:buFont typeface="+mj-lt"/>
              <a:buAutoNum type="arabicPeriod"/>
            </a:pPr>
            <a:r>
              <a:rPr lang="en-US" sz="1800" cap="none" dirty="0">
                <a:solidFill>
                  <a:srgbClr val="003E54"/>
                </a:solidFill>
              </a:rPr>
              <a:t>Review your customized feedback report</a:t>
            </a:r>
            <a:br>
              <a:rPr lang="en-US" sz="1800" cap="none" dirty="0">
                <a:solidFill>
                  <a:srgbClr val="003E54"/>
                </a:solidFill>
              </a:rPr>
            </a:br>
            <a:endParaRPr lang="en-US" sz="1800" cap="none" dirty="0">
              <a:solidFill>
                <a:srgbClr val="003E54"/>
              </a:solidFill>
            </a:endParaRPr>
          </a:p>
          <a:p>
            <a:pPr marL="342900" indent="-342900">
              <a:buClr>
                <a:srgbClr val="33CD99"/>
              </a:buClr>
              <a:buFont typeface="+mj-lt"/>
              <a:buAutoNum type="arabicPeriod"/>
            </a:pPr>
            <a:r>
              <a:rPr lang="en-US" sz="1800" cap="none" dirty="0">
                <a:solidFill>
                  <a:srgbClr val="003E54"/>
                </a:solidFill>
              </a:rPr>
              <a:t>Print the report for future reference</a:t>
            </a:r>
            <a:br>
              <a:rPr lang="en-US" sz="1800" cap="none" dirty="0">
                <a:solidFill>
                  <a:srgbClr val="003E54"/>
                </a:solidFill>
              </a:rPr>
            </a:br>
            <a:endParaRPr lang="en-US" sz="1800" cap="none" dirty="0">
              <a:solidFill>
                <a:srgbClr val="003E54"/>
              </a:solidFill>
            </a:endParaRPr>
          </a:p>
          <a:p>
            <a:pPr marL="342900" indent="-342900">
              <a:buClr>
                <a:srgbClr val="33CD99"/>
              </a:buClr>
              <a:buFont typeface="+mj-lt"/>
              <a:buAutoNum type="arabicPeriod"/>
            </a:pPr>
            <a:r>
              <a:rPr lang="en-US" sz="1800" cap="none" dirty="0">
                <a:solidFill>
                  <a:srgbClr val="003E54"/>
                </a:solidFill>
              </a:rPr>
              <a:t>Complete the self-directed “IDP Builder”</a:t>
            </a:r>
            <a:br>
              <a:rPr lang="en-US" sz="1800" cap="none" dirty="0">
                <a:solidFill>
                  <a:srgbClr val="003E54"/>
                </a:solidFill>
              </a:rPr>
            </a:br>
            <a:endParaRPr lang="en-US" sz="1800" cap="none" dirty="0">
              <a:solidFill>
                <a:srgbClr val="003E54"/>
              </a:solidFill>
            </a:endParaRPr>
          </a:p>
          <a:p>
            <a:pPr marL="342900" indent="-342900">
              <a:buClr>
                <a:srgbClr val="33CD99"/>
              </a:buClr>
              <a:buFont typeface="+mj-lt"/>
              <a:buAutoNum type="arabicPeriod"/>
            </a:pPr>
            <a:r>
              <a:rPr lang="en-US" sz="1800" cap="none" dirty="0">
                <a:solidFill>
                  <a:srgbClr val="003E54"/>
                </a:solidFill>
              </a:rPr>
              <a:t>Print your personalized development plan</a:t>
            </a:r>
            <a:br>
              <a:rPr lang="en-US" sz="1800" cap="none" dirty="0">
                <a:solidFill>
                  <a:srgbClr val="003E54"/>
                </a:solidFill>
              </a:rPr>
            </a:br>
            <a:endParaRPr lang="en-US" sz="1800" cap="none" dirty="0">
              <a:solidFill>
                <a:srgbClr val="003E54"/>
              </a:solidFill>
            </a:endParaRPr>
          </a:p>
          <a:p>
            <a:pPr marL="342900" indent="-342900">
              <a:buClr>
                <a:srgbClr val="33CD99"/>
              </a:buClr>
              <a:buFont typeface="+mj-lt"/>
              <a:buAutoNum type="arabicPeriod"/>
            </a:pPr>
            <a:r>
              <a:rPr lang="en-US" sz="1800" cap="none" dirty="0">
                <a:solidFill>
                  <a:srgbClr val="003E54"/>
                </a:solidFill>
              </a:rPr>
              <a:t>Continue your path to professional development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157" y="5672336"/>
            <a:ext cx="776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baseline="0" dirty="0">
                <a:solidFill>
                  <a:srgbClr val="004B79"/>
                </a:solidFill>
                <a:latin typeface="Verdana"/>
                <a:cs typeface="Verdana"/>
              </a:rPr>
              <a:t>www.capsim.com  |  312.477.7200  |  </a:t>
            </a:r>
            <a:r>
              <a:rPr lang="en-US" b="0" i="0" baseline="0" dirty="0" err="1">
                <a:solidFill>
                  <a:srgbClr val="004B79"/>
                </a:solidFill>
                <a:latin typeface="Verdana"/>
                <a:cs typeface="Verdana"/>
              </a:rPr>
              <a:t>support@capsim.com</a:t>
            </a:r>
            <a:endParaRPr lang="en-US" b="0" i="0" baseline="0" dirty="0">
              <a:solidFill>
                <a:srgbClr val="004B79"/>
              </a:solidFill>
              <a:latin typeface="Verdana"/>
              <a:cs typeface="Verdana"/>
            </a:endParaRPr>
          </a:p>
        </p:txBody>
      </p:sp>
      <p:pic>
        <p:nvPicPr>
          <p:cNvPr id="30" name="Picture 29" descr="Capsim_Logo_TagRight.ep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330"/>
          <a:stretch/>
        </p:blipFill>
        <p:spPr>
          <a:xfrm>
            <a:off x="2523637" y="4463147"/>
            <a:ext cx="3798090" cy="9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379378" cy="619351"/>
          </a:xfrm>
        </p:spPr>
        <p:txBody>
          <a:bodyPr/>
          <a:lstStyle/>
          <a:p>
            <a:r>
              <a:rPr lang="en-US" sz="3200" cap="none" spc="0" dirty="0">
                <a:solidFill>
                  <a:srgbClr val="003E54"/>
                </a:solidFill>
              </a:rPr>
              <a:t>Introduction to the Debrief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2" y="2543647"/>
            <a:ext cx="84488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Table of Contents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What was assessed in </a:t>
            </a:r>
            <a:r>
              <a:rPr lang="en-US" dirty="0" err="1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CapsimInbox</a:t>
            </a:r>
            <a:r>
              <a:rPr lang="en-US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Why should I care about?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How was my performance determined?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How should I interpret my feedback?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What should I do next?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204823"/>
            <a:ext cx="9144000" cy="1191456"/>
          </a:xfrm>
          <a:prstGeom prst="rect">
            <a:avLst/>
          </a:prstGeom>
          <a:solidFill>
            <a:srgbClr val="33CD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729" y="1352191"/>
            <a:ext cx="7900254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24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First, congratulations on beginning your path to professional development!</a:t>
            </a:r>
          </a:p>
        </p:txBody>
      </p:sp>
    </p:spTree>
    <p:extLst>
      <p:ext uri="{BB962C8B-B14F-4D97-AF65-F5344CB8AC3E}">
        <p14:creationId xmlns:p14="http://schemas.microsoft.com/office/powerpoint/2010/main" val="11463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What was Assessed in </a:t>
            </a:r>
            <a:r>
              <a:rPr lang="en-US" sz="3200" dirty="0" err="1">
                <a:solidFill>
                  <a:srgbClr val="003E54"/>
                </a:solidFill>
              </a:rPr>
              <a:t>CapsimInbox</a:t>
            </a:r>
            <a:r>
              <a:rPr lang="en-US" sz="3200" dirty="0">
                <a:solidFill>
                  <a:srgbClr val="003E54"/>
                </a:solidFill>
              </a:rPr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2" y="1419384"/>
            <a:ext cx="83585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A simulation-based assessment that measures five essential "</a:t>
            </a:r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soft skills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" required for success in today's organizations, while providing </a:t>
            </a:r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actionable feedback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 that is critical for your individual development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3650029"/>
            <a:ext cx="8416977" cy="1923506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7472" y="3928869"/>
            <a:ext cx="694173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Skills:</a:t>
            </a:r>
          </a:p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Initiating, Problem Solving, Organizing, Leading, Communicating</a:t>
            </a:r>
          </a:p>
        </p:txBody>
      </p:sp>
    </p:spTree>
    <p:extLst>
      <p:ext uri="{BB962C8B-B14F-4D97-AF65-F5344CB8AC3E}">
        <p14:creationId xmlns:p14="http://schemas.microsoft.com/office/powerpoint/2010/main" val="4070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Why Should I Care About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1" y="1109658"/>
            <a:ext cx="8671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1. 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Leadership, communication, problem solving, time management, initiative are </a:t>
            </a:r>
            <a:r>
              <a:rPr lang="en-US" sz="2000" u="sng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always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  ‘Top 5 Attributes’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222" y="1794282"/>
            <a:ext cx="4776486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Examples of recent surveys: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endParaRPr lang="en-US" sz="500" b="1" dirty="0">
              <a:solidFill>
                <a:srgbClr val="003E54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Bloomberg Business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1,251 recruiters, 547 companies</a:t>
            </a: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Graduate Management Admission Council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565 employers, 44 countries</a:t>
            </a: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National Assoc. of Colleges &amp; Employers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260 employers</a:t>
            </a: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LinkedIn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2 million+ members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223" y="4030067"/>
            <a:ext cx="3728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2. 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Extensive research also shows the lack of these capabilities is a primary ‘</a:t>
            </a:r>
            <a:r>
              <a:rPr lang="en-US" sz="2000" dirty="0" err="1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derailer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’ of career progress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13719" y="3565572"/>
            <a:ext cx="4396626" cy="2578692"/>
            <a:chOff x="1645853" y="1199999"/>
            <a:chExt cx="3813509" cy="2335432"/>
          </a:xfrm>
        </p:grpSpPr>
        <p:grpSp>
          <p:nvGrpSpPr>
            <p:cNvPr id="11" name="Group 10"/>
            <p:cNvGrpSpPr/>
            <p:nvPr/>
          </p:nvGrpSpPr>
          <p:grpSpPr>
            <a:xfrm>
              <a:off x="1645853" y="1199999"/>
              <a:ext cx="3813509" cy="433155"/>
              <a:chOff x="586443" y="1122015"/>
              <a:chExt cx="4084632" cy="41007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9783" y="1229104"/>
                <a:ext cx="3941292" cy="302988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Problems with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interpersonal</a:t>
                </a:r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relationships</a:t>
                </a: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586443" y="1122015"/>
                <a:ext cx="323205" cy="285675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645855" y="1672389"/>
              <a:ext cx="3813507" cy="440844"/>
              <a:chOff x="861778" y="1493125"/>
              <a:chExt cx="4084629" cy="41735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05116" y="1607493"/>
                <a:ext cx="3941291" cy="30299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Failure to meet business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objectives</a:t>
                </a:r>
                <a:endParaRPr lang="en-US" sz="1200" b="1" dirty="0">
                  <a:solidFill>
                    <a:srgbClr val="FFFFFE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861778" y="1493125"/>
                <a:ext cx="323206" cy="285676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45855" y="2158952"/>
              <a:ext cx="3813507" cy="439000"/>
              <a:chOff x="1128745" y="1917309"/>
              <a:chExt cx="4084628" cy="41561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72084" y="2029931"/>
                <a:ext cx="3941289" cy="30298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Inability to build and lead a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team</a:t>
                </a:r>
                <a:endParaRPr lang="en-US" sz="1200" b="1" dirty="0">
                  <a:solidFill>
                    <a:srgbClr val="FFFFFE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1128745" y="1917309"/>
                <a:ext cx="323204" cy="285675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45856" y="2637926"/>
              <a:ext cx="3813506" cy="431294"/>
              <a:chOff x="1128746" y="1545045"/>
              <a:chExt cx="4084627" cy="4083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72084" y="1650372"/>
                <a:ext cx="3941289" cy="30298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Inability to develop or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adapt</a:t>
                </a: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1128746" y="1545045"/>
                <a:ext cx="323206" cy="285676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645856" y="3104137"/>
              <a:ext cx="3813506" cy="431294"/>
              <a:chOff x="1128746" y="1160697"/>
              <a:chExt cx="4084627" cy="40831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72084" y="1266024"/>
                <a:ext cx="3941289" cy="30298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Too functionally or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technically</a:t>
                </a:r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oriented</a:t>
                </a: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8746" y="1160697"/>
                <a:ext cx="323206" cy="285676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023556" y="1999946"/>
            <a:ext cx="4120444" cy="1364143"/>
            <a:chOff x="5023556" y="2227866"/>
            <a:chExt cx="4120444" cy="1364143"/>
          </a:xfrm>
        </p:grpSpPr>
        <p:sp>
          <p:nvSpPr>
            <p:cNvPr id="28" name="TextBox 27"/>
            <p:cNvSpPr txBox="1"/>
            <p:nvPr/>
          </p:nvSpPr>
          <p:spPr>
            <a:xfrm>
              <a:off x="5510334" y="2227866"/>
              <a:ext cx="3633666" cy="9144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rtlCol="0" anchor="ctr">
              <a:noAutofit/>
            </a:bodyPr>
            <a:lstStyle/>
            <a:p>
              <a:pPr algn="ctr"/>
              <a:r>
                <a:rPr lang="en-US" sz="1600" b="1" dirty="0">
                  <a:latin typeface="Verdana" charset="0"/>
                  <a:ea typeface="Verdana" charset="0"/>
                  <a:cs typeface="Verdana" charset="0"/>
                </a:rPr>
                <a:t>Immediate Employability</a:t>
              </a:r>
            </a:p>
            <a:p>
              <a:pPr algn="ctr"/>
              <a:r>
                <a:rPr lang="en-US" sz="1600" b="1" dirty="0"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600" b="1" u="sng" dirty="0">
                  <a:latin typeface="Verdana" charset="0"/>
                  <a:ea typeface="Verdana" charset="0"/>
                  <a:cs typeface="Verdana" charset="0"/>
                </a:rPr>
                <a:t>and</a:t>
              </a:r>
              <a:r>
                <a:rPr lang="en-US" sz="1600" b="1" dirty="0">
                  <a:latin typeface="Verdana" charset="0"/>
                  <a:ea typeface="Verdana" charset="0"/>
                  <a:cs typeface="Verdana" charset="0"/>
                </a:rPr>
                <a:t> Future Promotability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5023556" y="2575201"/>
              <a:ext cx="858350" cy="0"/>
            </a:xfrm>
            <a:prstGeom prst="straightConnector1">
              <a:avLst/>
            </a:prstGeom>
            <a:ln>
              <a:solidFill>
                <a:srgbClr val="5BAE5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206710" y="3021673"/>
              <a:ext cx="0" cy="570336"/>
            </a:xfrm>
            <a:prstGeom prst="straightConnector1">
              <a:avLst/>
            </a:prstGeom>
            <a:ln>
              <a:solidFill>
                <a:srgbClr val="5BAE5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8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686" y="3008366"/>
            <a:ext cx="7383939" cy="755122"/>
          </a:xfrm>
          <a:prstGeom prst="rect">
            <a:avLst/>
          </a:prstGeom>
          <a:solidFill>
            <a:srgbClr val="FF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Was My Performance Determined?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2" y="1419384"/>
            <a:ext cx="843408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You assumed an important managerial role that required you to respond to variety of requests, problems, and information related to general business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749" y="3064117"/>
            <a:ext cx="5774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These situations were presented as emails, instant messages, and shared documents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70"/>
          <a:stretch/>
        </p:blipFill>
        <p:spPr>
          <a:xfrm>
            <a:off x="845660" y="3954967"/>
            <a:ext cx="6541966" cy="229339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45660" y="5101665"/>
            <a:ext cx="1106232" cy="1146698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31223" y="4167553"/>
            <a:ext cx="2602522" cy="2080809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33744" y="4167553"/>
            <a:ext cx="1153881" cy="2080809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686" y="3008366"/>
            <a:ext cx="7383939" cy="755122"/>
          </a:xfrm>
          <a:prstGeom prst="rect">
            <a:avLst/>
          </a:prstGeom>
          <a:solidFill>
            <a:srgbClr val="FF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Was My Performance Determined?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2" y="1419384"/>
            <a:ext cx="821427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various requests and problems that you faced were designed to elicit a pattern of responses that reveal your </a:t>
            </a:r>
            <a:r>
              <a:rPr lang="en-US" sz="2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current</a:t>
            </a:r>
            <a:r>
              <a:rPr lang="en-US" sz="2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level of proficiency on the five </a:t>
            </a:r>
            <a:r>
              <a:rPr lang="en-US" sz="2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CapsimInbox</a:t>
            </a:r>
            <a:r>
              <a:rPr lang="en-US" sz="2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skills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748" y="3113853"/>
            <a:ext cx="641318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Each skill was assessed by multiple responses to show and diagnose your levels of proficiency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70"/>
          <a:stretch/>
        </p:blipFill>
        <p:spPr>
          <a:xfrm>
            <a:off x="845660" y="3954967"/>
            <a:ext cx="6541966" cy="229339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45660" y="5101665"/>
            <a:ext cx="1106232" cy="1146698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31223" y="4167553"/>
            <a:ext cx="2602522" cy="2080809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33744" y="4167553"/>
            <a:ext cx="1153881" cy="2080809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Was My Performance Determined?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222" y="1419384"/>
            <a:ext cx="8214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What does each skill represent?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44765"/>
              </p:ext>
            </p:extLst>
          </p:nvPr>
        </p:nvGraphicFramePr>
        <p:xfrm>
          <a:off x="492368" y="1957927"/>
          <a:ext cx="8378761" cy="4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96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Definition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5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Organizing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How well you engaged in planning, prioritizing, scheduling, time management, and delegation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Leading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How effectively you used influence to achieve goals, empower and motivate</a:t>
                      </a:r>
                      <a:r>
                        <a:rPr lang="en-US" sz="1400" kern="1200" baseline="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employees, provide</a:t>
                      </a:r>
                      <a:r>
                        <a:rPr lang="en-US" sz="1400" kern="1200" baseline="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individualized consideration, and foster fairness</a:t>
                      </a:r>
                      <a:endParaRPr lang="en-US" sz="1400" dirty="0">
                        <a:solidFill>
                          <a:srgbClr val="003E54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21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Problem solving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How well you showed situational awareness, collected and analyzed</a:t>
                      </a:r>
                      <a:r>
                        <a:rPr lang="en-US" sz="1400" baseline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information, and made effective evidence-based decisions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6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Communicating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How effectively you presented information to others by considering the audience and delivery mechanism, identifying core ideas, and developing supportive arguments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6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Initiating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How well you “showed initiative” by proactively taking action to influence events or others and making decisions that do not require additional 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7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Was My Performance Determined?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222" y="1419384"/>
            <a:ext cx="8214278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What do high levels of skill look like?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07003"/>
              </p:ext>
            </p:extLst>
          </p:nvPr>
        </p:nvGraphicFramePr>
        <p:xfrm>
          <a:off x="481622" y="1932814"/>
          <a:ext cx="8486531" cy="420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Decisions that show you are</a:t>
                      </a:r>
                      <a:r>
                        <a:rPr lang="is-IS" sz="1000" i="0" dirty="0">
                          <a:solidFill>
                            <a:srgbClr val="FFFFFF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…</a:t>
                      </a:r>
                      <a:endParaRPr lang="en-US" sz="1000" i="0" dirty="0">
                        <a:solidFill>
                          <a:srgbClr val="FFFFFF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193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Organizing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Giving priority to more important topics, requests, and emails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Scheduling assignments that align with company directives and budgets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Delegating proper decision making, based on an employee’s competence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Managing others’ time by recognizing whether or not they need to be involved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93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Leading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Motivating by delivering specific feedback</a:t>
                      </a:r>
                      <a:r>
                        <a:rPr lang="en-US" sz="1000" b="0" i="0" kern="1200" baseline="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and</a:t>
                      </a: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social recognition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Empowering employees by knowing when to allow them the space to perform 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Balancing administrative compliance with personal empathy and justice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Considering individual circumstances while giving fair explanations to others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14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Problem solving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Recognizing the need to gather more information before making decisions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Reviewing documentation to detect errors and to take corrective actions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Analyzing data in order to determine optimal choices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Weighting or emphasizing data to ensure decisions align with priorities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99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Communicating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Identifying with whom to first communicate to maximize information value 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Diagnosing communication problems in company materials and initiatives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Delivering feedback to people, while being sensitive to organizational hierarchy 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000" b="0" i="0" kern="1200" dirty="0">
                          <a:solidFill>
                            <a:srgbClr val="003E54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Developing persuasive talking points that emphasize experience and/or logic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761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Initiating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Taking proactive steps to setup advance planning meetings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Showing initiative to deal with problems before being asked to do so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Displaying a willingness provide extra service or support to others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000" b="0" i="0" dirty="0">
                          <a:solidFill>
                            <a:srgbClr val="003E54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Taking action to resolve errors even when made by others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4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86" y="2583622"/>
            <a:ext cx="5078268" cy="1187358"/>
          </a:xfrm>
          <a:prstGeom prst="rect">
            <a:avLst/>
          </a:prstGeom>
          <a:solidFill>
            <a:srgbClr val="00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How Should I Interpret My Feedback?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222" y="1419383"/>
            <a:ext cx="4723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The report is designed to be self-explanatory and provides results in numerical and graphical formats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221" y="2711789"/>
            <a:ext cx="4583055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E"/>
                </a:solidFill>
                <a:latin typeface="Myriad Pro"/>
              </a:rPr>
              <a:t>Scores are percentiles. </a:t>
            </a:r>
            <a:r>
              <a:rPr lang="en-US" sz="2000" dirty="0">
                <a:solidFill>
                  <a:srgbClr val="FFFFFE"/>
                </a:solidFill>
                <a:latin typeface="Myriad Pro"/>
              </a:rPr>
              <a:t>For example, a score of 40 means you scored higher than 40% of the database population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222" y="4011890"/>
            <a:ext cx="479407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3E54"/>
                </a:solidFill>
                <a:latin typeface="Myriad Pro"/>
              </a:rPr>
              <a:t>The report has four main sections:</a:t>
            </a:r>
          </a:p>
          <a:p>
            <a:pPr>
              <a:lnSpc>
                <a:spcPct val="90000"/>
              </a:lnSpc>
            </a:pPr>
            <a:endParaRPr lang="en-US" sz="1400" b="1" dirty="0">
              <a:solidFill>
                <a:srgbClr val="003E54"/>
              </a:solidFill>
              <a:latin typeface="Myriad Pro"/>
            </a:endParaRPr>
          </a:p>
          <a:p>
            <a:pPr marL="107950" indent="-107950">
              <a:buFont typeface="Wingdings" charset="2"/>
              <a:buChar char="§"/>
            </a:pPr>
            <a:r>
              <a:rPr lang="en-US" sz="1400" b="1" dirty="0">
                <a:solidFill>
                  <a:srgbClr val="003E54"/>
                </a:solidFill>
                <a:latin typeface="Myriad Pro"/>
              </a:rPr>
              <a:t>Overall Score </a:t>
            </a:r>
            <a:r>
              <a:rPr lang="en-US" sz="1400" dirty="0">
                <a:solidFill>
                  <a:srgbClr val="003E54"/>
                </a:solidFill>
                <a:latin typeface="Myriad Pro"/>
              </a:rPr>
              <a:t>(your total performance)</a:t>
            </a:r>
          </a:p>
          <a:p>
            <a:pPr marL="107950" indent="-107950">
              <a:buFont typeface="Wingdings" charset="2"/>
              <a:buChar char="§"/>
            </a:pPr>
            <a:endParaRPr lang="en-US" sz="1400" dirty="0">
              <a:solidFill>
                <a:srgbClr val="003E54"/>
              </a:solidFill>
              <a:latin typeface="Myriad Pro"/>
            </a:endParaRPr>
          </a:p>
          <a:p>
            <a:pPr marL="107950" indent="-107950">
              <a:buFont typeface="Wingdings" charset="2"/>
              <a:buChar char="§"/>
            </a:pPr>
            <a:r>
              <a:rPr lang="en-US" sz="1400" b="1" dirty="0">
                <a:solidFill>
                  <a:srgbClr val="003E54"/>
                </a:solidFill>
                <a:latin typeface="Myriad Pro"/>
              </a:rPr>
              <a:t>Development Index </a:t>
            </a:r>
            <a:r>
              <a:rPr lang="en-US" sz="1400" dirty="0">
                <a:solidFill>
                  <a:srgbClr val="003E54"/>
                </a:solidFill>
                <a:latin typeface="Myriad Pro"/>
              </a:rPr>
              <a:t>(consistency of your  skill levels across the five skills)</a:t>
            </a:r>
          </a:p>
          <a:p>
            <a:pPr marL="107950" indent="-107950">
              <a:buFont typeface="Wingdings" charset="2"/>
              <a:buChar char="§"/>
            </a:pPr>
            <a:endParaRPr lang="en-US" sz="1400" b="1" dirty="0">
              <a:solidFill>
                <a:srgbClr val="003E54"/>
              </a:solidFill>
              <a:latin typeface="Myriad Pro"/>
            </a:endParaRPr>
          </a:p>
          <a:p>
            <a:pPr marL="107950" indent="-107950">
              <a:buFont typeface="Wingdings" charset="2"/>
              <a:buChar char="§"/>
            </a:pPr>
            <a:r>
              <a:rPr lang="en-US" sz="1400" b="1" dirty="0">
                <a:solidFill>
                  <a:srgbClr val="003E54"/>
                </a:solidFill>
                <a:latin typeface="Myriad Pro"/>
              </a:rPr>
              <a:t>Self Awareness </a:t>
            </a:r>
            <a:r>
              <a:rPr lang="en-US" sz="1400" dirty="0">
                <a:solidFill>
                  <a:srgbClr val="003E54"/>
                </a:solidFill>
                <a:latin typeface="Myriad Pro"/>
              </a:rPr>
              <a:t>(alignment of self-ratings with the objective skill scores)</a:t>
            </a:r>
          </a:p>
          <a:p>
            <a:pPr marL="107950" indent="-107950">
              <a:buFont typeface="Wingdings" charset="2"/>
              <a:buChar char="§"/>
            </a:pPr>
            <a:endParaRPr lang="en-US" sz="1400" b="1" dirty="0">
              <a:solidFill>
                <a:srgbClr val="003E54"/>
              </a:solidFill>
              <a:latin typeface="Myriad Pro"/>
            </a:endParaRPr>
          </a:p>
          <a:p>
            <a:pPr marL="107950" indent="-107950">
              <a:buFont typeface="Wingdings" charset="2"/>
              <a:buChar char="§"/>
            </a:pPr>
            <a:r>
              <a:rPr lang="en-US" sz="1400" b="1" dirty="0">
                <a:solidFill>
                  <a:srgbClr val="003E54"/>
                </a:solidFill>
                <a:latin typeface="Myriad Pro"/>
              </a:rPr>
              <a:t>Skill Gap </a:t>
            </a:r>
            <a:r>
              <a:rPr lang="en-US" sz="1400" dirty="0">
                <a:solidFill>
                  <a:srgbClr val="003E54"/>
                </a:solidFill>
                <a:latin typeface="Myriad Pro"/>
              </a:rPr>
              <a:t>(specific skill scores and self-ratings)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7686" y="1419382"/>
            <a:ext cx="3476168" cy="4413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82158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49">
      <a:dk1>
        <a:srgbClr val="006099"/>
      </a:dk1>
      <a:lt1>
        <a:srgbClr val="5BAE51"/>
      </a:lt1>
      <a:dk2>
        <a:srgbClr val="004B79"/>
      </a:dk2>
      <a:lt2>
        <a:srgbClr val="2B5C29"/>
      </a:lt2>
      <a:accent1>
        <a:srgbClr val="589AC7"/>
      </a:accent1>
      <a:accent2>
        <a:srgbClr val="6EB669"/>
      </a:accent2>
      <a:accent3>
        <a:srgbClr val="2F759E"/>
      </a:accent3>
      <a:accent4>
        <a:srgbClr val="528642"/>
      </a:accent4>
      <a:accent5>
        <a:srgbClr val="8DCEE6"/>
      </a:accent5>
      <a:accent6>
        <a:srgbClr val="B3D79F"/>
      </a:accent6>
      <a:hlink>
        <a:srgbClr val="CCCCCC"/>
      </a:hlink>
      <a:folHlink>
        <a:srgbClr val="333333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32">
      <a:dk1>
        <a:srgbClr val="006099"/>
      </a:dk1>
      <a:lt1>
        <a:srgbClr val="5BAE51"/>
      </a:lt1>
      <a:dk2>
        <a:srgbClr val="004B79"/>
      </a:dk2>
      <a:lt2>
        <a:srgbClr val="2B5C29"/>
      </a:lt2>
      <a:accent1>
        <a:srgbClr val="589AC7"/>
      </a:accent1>
      <a:accent2>
        <a:srgbClr val="6EB669"/>
      </a:accent2>
      <a:accent3>
        <a:srgbClr val="2F759E"/>
      </a:accent3>
      <a:accent4>
        <a:srgbClr val="528642"/>
      </a:accent4>
      <a:accent5>
        <a:srgbClr val="8DCEE6"/>
      </a:accent5>
      <a:accent6>
        <a:srgbClr val="B3D79F"/>
      </a:accent6>
      <a:hlink>
        <a:srgbClr val="CCCCCC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/>
      <a:lstStyle>
        <a:defPPr>
          <a:defRPr dirty="0" smtClean="0">
            <a:solidFill>
              <a:srgbClr val="000000"/>
            </a:solidFill>
            <a:latin typeface="Myriad Pro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33">
      <a:dk1>
        <a:srgbClr val="005587"/>
      </a:dk1>
      <a:lt1>
        <a:srgbClr val="5BAE51"/>
      </a:lt1>
      <a:dk2>
        <a:srgbClr val="083773"/>
      </a:dk2>
      <a:lt2>
        <a:srgbClr val="2B5C29"/>
      </a:lt2>
      <a:accent1>
        <a:srgbClr val="589AC7"/>
      </a:accent1>
      <a:accent2>
        <a:srgbClr val="6EB669"/>
      </a:accent2>
      <a:accent3>
        <a:srgbClr val="2F759E"/>
      </a:accent3>
      <a:accent4>
        <a:srgbClr val="528642"/>
      </a:accent4>
      <a:accent5>
        <a:srgbClr val="8DCEE6"/>
      </a:accent5>
      <a:accent6>
        <a:srgbClr val="B3D79F"/>
      </a:accent6>
      <a:hlink>
        <a:srgbClr val="CCCCCC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1009</Words>
  <Application>Microsoft Office PowerPoint</Application>
  <PresentationFormat>On-screen Show 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Lucida Grande</vt:lpstr>
      <vt:lpstr>Myriad Pro</vt:lpstr>
      <vt:lpstr>Verdana</vt:lpstr>
      <vt:lpstr>Wingdings</vt:lpstr>
      <vt:lpstr>Zapf Dingbats</vt:lpstr>
      <vt:lpstr>Blank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Capsim Management Simulations,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CAPSIM BUSINESS SIMULATIONS</dc:title>
  <dc:creator>Media-All</dc:creator>
  <cp:lastModifiedBy>Monika Murzydlo</cp:lastModifiedBy>
  <cp:revision>318</cp:revision>
  <cp:lastPrinted>2014-09-29T16:26:27Z</cp:lastPrinted>
  <dcterms:created xsi:type="dcterms:W3CDTF">2014-10-22T19:59:11Z</dcterms:created>
  <dcterms:modified xsi:type="dcterms:W3CDTF">2017-11-30T18:33:00Z</dcterms:modified>
</cp:coreProperties>
</file>