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9" r:id="rId1"/>
    <p:sldMasterId id="2147483679" r:id="rId2"/>
    <p:sldMasterId id="2147483755" r:id="rId3"/>
  </p:sldMasterIdLst>
  <p:notesMasterIdLst>
    <p:notesMasterId r:id="rId14"/>
  </p:notesMasterIdLst>
  <p:handoutMasterIdLst>
    <p:handoutMasterId r:id="rId15"/>
  </p:handoutMasterIdLst>
  <p:sldIdLst>
    <p:sldId id="301" r:id="rId4"/>
    <p:sldId id="294" r:id="rId5"/>
    <p:sldId id="302" r:id="rId6"/>
    <p:sldId id="303" r:id="rId7"/>
    <p:sldId id="304" r:id="rId8"/>
    <p:sldId id="305" r:id="rId9"/>
    <p:sldId id="313" r:id="rId10"/>
    <p:sldId id="314" r:id="rId11"/>
    <p:sldId id="315" r:id="rId12"/>
    <p:sldId id="31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27">
          <p15:clr>
            <a:srgbClr val="A4A3A4"/>
          </p15:clr>
        </p15:guide>
        <p15:guide id="2" orient="horz" pos="443">
          <p15:clr>
            <a:srgbClr val="A4A3A4"/>
          </p15:clr>
        </p15:guide>
        <p15:guide id="3" orient="horz">
          <p15:clr>
            <a:srgbClr val="A4A3A4"/>
          </p15:clr>
        </p15:guide>
        <p15:guide id="4" orient="horz" pos="4181">
          <p15:clr>
            <a:srgbClr val="A4A3A4"/>
          </p15:clr>
        </p15:guide>
        <p15:guide id="5" pos="5018">
          <p15:clr>
            <a:srgbClr val="A4A3A4"/>
          </p15:clr>
        </p15:guide>
        <p15:guide id="6" pos="5759">
          <p15:clr>
            <a:srgbClr val="A4A3A4"/>
          </p15:clr>
        </p15:guide>
        <p15:guide id="7" pos="878">
          <p15:clr>
            <a:srgbClr val="A4A3A4"/>
          </p15:clr>
        </p15:guide>
        <p15:guide id="8" pos="1448">
          <p15:clr>
            <a:srgbClr val="A4A3A4"/>
          </p15:clr>
        </p15:guide>
        <p15:guide id="9" pos="2003">
          <p15:clr>
            <a:srgbClr val="A4A3A4"/>
          </p15:clr>
        </p15:guide>
        <p15:guide id="10" pos="2594">
          <p15:clr>
            <a:srgbClr val="A4A3A4"/>
          </p15:clr>
        </p15:guide>
        <p15:guide id="11" pos="3151">
          <p15:clr>
            <a:srgbClr val="A4A3A4"/>
          </p15:clr>
        </p15:guide>
        <p15:guide id="12" pos="4361">
          <p15:clr>
            <a:srgbClr val="A4A3A4"/>
          </p15:clr>
        </p15:guide>
        <p15:guide id="13" pos="3728">
          <p15:clr>
            <a:srgbClr val="A4A3A4"/>
          </p15:clr>
        </p15:guide>
        <p15:guide id="14" pos="292">
          <p15:clr>
            <a:srgbClr val="A4A3A4"/>
          </p15:clr>
        </p15:guide>
        <p15:guide id="15" pos="5612">
          <p15:clr>
            <a:srgbClr val="A4A3A4"/>
          </p15:clr>
        </p15:guide>
        <p15:guide id="16" pos="546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33"/>
    <a:srgbClr val="33CD99"/>
    <a:srgbClr val="6666FF"/>
    <a:srgbClr val="003E54"/>
    <a:srgbClr val="FFFFFE"/>
    <a:srgbClr val="003F54"/>
    <a:srgbClr val="3C3C3B"/>
    <a:srgbClr val="FFFFB4"/>
    <a:srgbClr val="C1E0B7"/>
    <a:srgbClr val="699F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423" autoAdjust="0"/>
    <p:restoredTop sz="94779" autoAdjust="0"/>
  </p:normalViewPr>
  <p:slideViewPr>
    <p:cSldViewPr snapToGrid="0" snapToObjects="1">
      <p:cViewPr varScale="1">
        <p:scale>
          <a:sx n="94" d="100"/>
          <a:sy n="94" d="100"/>
        </p:scale>
        <p:origin x="648" y="106"/>
      </p:cViewPr>
      <p:guideLst>
        <p:guide orient="horz" pos="4027"/>
        <p:guide orient="horz" pos="443"/>
        <p:guide orient="horz"/>
        <p:guide orient="horz" pos="4181"/>
        <p:guide pos="5018"/>
        <p:guide pos="5759"/>
        <p:guide pos="878"/>
        <p:guide pos="1448"/>
        <p:guide pos="2003"/>
        <p:guide pos="2594"/>
        <p:guide pos="3151"/>
        <p:guide pos="4361"/>
        <p:guide pos="3728"/>
        <p:guide pos="292"/>
        <p:guide pos="5612"/>
        <p:guide pos="546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Verdana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A9E380-F6EB-9F4D-A93F-C856783AD5D8}" type="datetimeFigureOut">
              <a:rPr lang="en-US" smtClean="0">
                <a:latin typeface="Verdana"/>
              </a:rPr>
              <a:pPr/>
              <a:t>11/30/2017</a:t>
            </a:fld>
            <a:endParaRPr lang="en-US" dirty="0">
              <a:latin typeface="Verdana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Verdana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A1F18C-CCCB-6D42-B0C7-0CF9F744A648}" type="slidenum">
              <a:rPr lang="en-US" smtClean="0">
                <a:latin typeface="Verdana"/>
              </a:rPr>
              <a:pPr/>
              <a:t>‹#›</a:t>
            </a:fld>
            <a:endParaRPr lang="en-US" dirty="0">
              <a:latin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85728277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Verdana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Verdana"/>
              </a:defRPr>
            </a:lvl1pPr>
          </a:lstStyle>
          <a:p>
            <a:fld id="{87A35DB6-AB26-0C4E-9366-5F5EF15F5957}" type="datetimeFigureOut">
              <a:rPr lang="en-US" smtClean="0"/>
              <a:pPr/>
              <a:t>11/30/2017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Verdana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Verdana"/>
              </a:defRPr>
            </a:lvl1pPr>
          </a:lstStyle>
          <a:p>
            <a:fld id="{CD425F1F-DA21-0F4E-9B83-7BAC265425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043933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Verdana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Verdana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Verdana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Verdana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Verdana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0865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/>
          <p:cNvSpPr/>
          <p:nvPr userDrawn="1"/>
        </p:nvSpPr>
        <p:spPr>
          <a:xfrm>
            <a:off x="7569200" y="5638800"/>
            <a:ext cx="1574800" cy="1219200"/>
          </a:xfrm>
          <a:prstGeom prst="rect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Verdana"/>
            </a:endParaRPr>
          </a:p>
        </p:txBody>
      </p:sp>
      <p:pic>
        <p:nvPicPr>
          <p:cNvPr id="6" name="Picture 5" descr="Capsim_Logo__White_TagRight.eps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27900" y="6270567"/>
            <a:ext cx="1816100" cy="393700"/>
          </a:xfrm>
          <a:prstGeom prst="rect">
            <a:avLst/>
          </a:prstGeom>
        </p:spPr>
      </p:pic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373748" y="366906"/>
            <a:ext cx="6200187" cy="6309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anchor="ctr" anchorCtr="0">
            <a:spAutoFit/>
          </a:bodyPr>
          <a:lstStyle>
            <a:lvl1pPr marL="0" indent="0">
              <a:buNone/>
              <a:defRPr sz="3500" b="1" cap="all" spc="100" baseline="0">
                <a:solidFill>
                  <a:srgbClr val="FFFFFF"/>
                </a:solidFill>
                <a:latin typeface="Verdana"/>
                <a:cs typeface="Verdana"/>
              </a:defRPr>
            </a:lvl1pPr>
          </a:lstStyle>
          <a:p>
            <a:pPr lvl="0"/>
            <a:r>
              <a:rPr lang="en-US" dirty="0"/>
              <a:t>Cover HEADER text…</a:t>
            </a:r>
          </a:p>
        </p:txBody>
      </p:sp>
      <p:sp>
        <p:nvSpPr>
          <p:cNvPr id="7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373748" y="1253017"/>
            <a:ext cx="3660076" cy="6309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anchor="ctr" anchorCtr="0">
            <a:spAutoFit/>
          </a:bodyPr>
          <a:lstStyle>
            <a:lvl1pPr marL="0" indent="0">
              <a:buNone/>
              <a:defRPr sz="3500" b="1" cap="all" spc="100" baseline="0">
                <a:solidFill>
                  <a:srgbClr val="FFFFFF"/>
                </a:solidFill>
                <a:latin typeface="Verdana"/>
                <a:cs typeface="Verdana"/>
              </a:defRPr>
            </a:lvl1pPr>
          </a:lstStyle>
          <a:p>
            <a:pPr lvl="0"/>
            <a:r>
              <a:rPr lang="en-US" dirty="0"/>
              <a:t>More text…</a:t>
            </a:r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2" hasCustomPrompt="1"/>
          </p:nvPr>
        </p:nvSpPr>
        <p:spPr>
          <a:xfrm>
            <a:off x="358222" y="2209796"/>
            <a:ext cx="8379378" cy="397935"/>
          </a:xfrm>
          <a:prstGeom prst="rect">
            <a:avLst/>
          </a:prstGeom>
          <a:ln>
            <a:noFill/>
          </a:ln>
        </p:spPr>
        <p:txBody>
          <a:bodyPr vert="horz"/>
          <a:lstStyle>
            <a:lvl1pPr marL="0" indent="0">
              <a:buNone/>
              <a:defRPr sz="2000" b="1" i="0" u="none" cap="none" baseline="0">
                <a:ln w="3175" cap="sq" cmpd="sng">
                  <a:noFill/>
                  <a:prstDash val="sysDot"/>
                </a:ln>
                <a:solidFill>
                  <a:schemeClr val="bg1"/>
                </a:solidFill>
                <a:latin typeface="Verdana"/>
              </a:defRPr>
            </a:lvl1pPr>
          </a:lstStyle>
          <a:p>
            <a:pPr lvl="0"/>
            <a:r>
              <a:rPr lang="en-US" dirty="0"/>
              <a:t>Sub header text…</a:t>
            </a:r>
          </a:p>
        </p:txBody>
      </p:sp>
      <p:pic>
        <p:nvPicPr>
          <p:cNvPr id="3" name="Picture 2" descr="Capsim_Logo_TagRight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0471" y="6204857"/>
            <a:ext cx="2309879" cy="500743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251122" y="5609782"/>
            <a:ext cx="3841779" cy="3206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 b="1">
                <a:solidFill>
                  <a:schemeClr val="bg2"/>
                </a:solidFill>
                <a:latin typeface="Verdana"/>
                <a:cs typeface="Verdana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251122" y="5949892"/>
            <a:ext cx="2233613" cy="3206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 b="0" baseline="0">
                <a:solidFill>
                  <a:schemeClr val="bg2"/>
                </a:solidFill>
                <a:latin typeface="Verdana"/>
                <a:cs typeface="Verdana"/>
              </a:defRPr>
            </a:lvl1pPr>
          </a:lstStyle>
          <a:p>
            <a:pPr lvl="0"/>
            <a:r>
              <a:rPr lang="en-US" dirty="0"/>
              <a:t>Date: MM/YY</a:t>
            </a:r>
          </a:p>
        </p:txBody>
      </p:sp>
    </p:spTree>
    <p:extLst>
      <p:ext uri="{BB962C8B-B14F-4D97-AF65-F5344CB8AC3E}">
        <p14:creationId xmlns:p14="http://schemas.microsoft.com/office/powerpoint/2010/main" val="3092582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5"/>
          <p:cNvSpPr>
            <a:spLocks noGrp="1"/>
          </p:cNvSpPr>
          <p:nvPr>
            <p:ph type="body" sz="quarter" idx="10" hasCustomPrompt="1"/>
          </p:nvPr>
        </p:nvSpPr>
        <p:spPr>
          <a:xfrm>
            <a:off x="358222" y="243205"/>
            <a:ext cx="8379378" cy="587463"/>
          </a:xfrm>
          <a:prstGeom prst="rect">
            <a:avLst/>
          </a:prstGeom>
          <a:ln>
            <a:noFill/>
          </a:ln>
        </p:spPr>
        <p:txBody>
          <a:bodyPr vert="horz"/>
          <a:lstStyle>
            <a:lvl1pPr marL="0" indent="0">
              <a:buNone/>
              <a:defRPr sz="3500" b="1" i="0" u="none" cap="all" spc="100" baseline="0">
                <a:ln w="3175" cap="sq" cmpd="sng">
                  <a:noFill/>
                  <a:prstDash val="sysDot"/>
                </a:ln>
                <a:solidFill>
                  <a:schemeClr val="bg1"/>
                </a:solidFill>
                <a:latin typeface="Verdana"/>
              </a:defRPr>
            </a:lvl1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5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358222" y="2905766"/>
            <a:ext cx="4071538" cy="558798"/>
          </a:xfrm>
          <a:prstGeom prst="rect">
            <a:avLst/>
          </a:prstGeom>
          <a:ln>
            <a:noFill/>
          </a:ln>
        </p:spPr>
        <p:txBody>
          <a:bodyPr vert="horz"/>
          <a:lstStyle>
            <a:lvl1pPr marL="0" indent="0">
              <a:buNone/>
              <a:defRPr sz="1400" b="0" i="0" u="none" cap="none" baseline="0">
                <a:ln w="3175" cap="sq" cmpd="sng">
                  <a:noFill/>
                  <a:prstDash val="sysDot"/>
                </a:ln>
                <a:solidFill>
                  <a:srgbClr val="3C3C3B"/>
                </a:solidFill>
                <a:latin typeface="Verdana"/>
              </a:defRPr>
            </a:lvl1pPr>
          </a:lstStyle>
          <a:p>
            <a:pPr lvl="0"/>
            <a:r>
              <a:rPr lang="en-US" dirty="0"/>
              <a:t>Text…</a:t>
            </a:r>
          </a:p>
        </p:txBody>
      </p:sp>
      <p:sp>
        <p:nvSpPr>
          <p:cNvPr id="6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358222" y="3759208"/>
            <a:ext cx="4071538" cy="518156"/>
          </a:xfrm>
          <a:prstGeom prst="rect">
            <a:avLst/>
          </a:prstGeom>
          <a:ln>
            <a:noFill/>
          </a:ln>
        </p:spPr>
        <p:txBody>
          <a:bodyPr vert="horz"/>
          <a:lstStyle>
            <a:lvl1pPr marL="0" indent="0">
              <a:buNone/>
              <a:defRPr sz="1400" b="1" i="0" u="none" cap="none" baseline="0">
                <a:ln w="3175" cap="sq" cmpd="sng">
                  <a:noFill/>
                  <a:prstDash val="sysDot"/>
                </a:ln>
                <a:solidFill>
                  <a:srgbClr val="3C3C3B"/>
                </a:solidFill>
                <a:latin typeface="Verdana"/>
              </a:defRPr>
            </a:lvl1pPr>
          </a:lstStyle>
          <a:p>
            <a:pPr lvl="0"/>
            <a:r>
              <a:rPr lang="en-US" dirty="0"/>
              <a:t>Text…</a:t>
            </a:r>
          </a:p>
        </p:txBody>
      </p:sp>
      <p:sp>
        <p:nvSpPr>
          <p:cNvPr id="7" name="Text Placeholder 15"/>
          <p:cNvSpPr>
            <a:spLocks noGrp="1"/>
          </p:cNvSpPr>
          <p:nvPr>
            <p:ph type="body" sz="quarter" idx="15" hasCustomPrompt="1"/>
          </p:nvPr>
        </p:nvSpPr>
        <p:spPr>
          <a:xfrm>
            <a:off x="358222" y="1259846"/>
            <a:ext cx="4071538" cy="558798"/>
          </a:xfrm>
          <a:prstGeom prst="rect">
            <a:avLst/>
          </a:prstGeom>
          <a:ln>
            <a:noFill/>
          </a:ln>
        </p:spPr>
        <p:txBody>
          <a:bodyPr vert="horz"/>
          <a:lstStyle>
            <a:lvl1pPr marL="0" indent="0">
              <a:buNone/>
              <a:defRPr sz="2000" b="0" i="0" u="none" cap="none" baseline="0">
                <a:ln w="3175" cap="sq" cmpd="sng">
                  <a:noFill/>
                  <a:prstDash val="sysDot"/>
                </a:ln>
                <a:solidFill>
                  <a:srgbClr val="3C3C3B"/>
                </a:solidFill>
                <a:latin typeface="Verdana"/>
              </a:defRPr>
            </a:lvl1pPr>
          </a:lstStyle>
          <a:p>
            <a:pPr lvl="0"/>
            <a:r>
              <a:rPr lang="en-US" dirty="0"/>
              <a:t>Text…</a:t>
            </a:r>
          </a:p>
        </p:txBody>
      </p:sp>
      <p:sp>
        <p:nvSpPr>
          <p:cNvPr id="8" name="Text Placeholder 15"/>
          <p:cNvSpPr>
            <a:spLocks noGrp="1"/>
          </p:cNvSpPr>
          <p:nvPr>
            <p:ph type="body" sz="quarter" idx="16" hasCustomPrompt="1"/>
          </p:nvPr>
        </p:nvSpPr>
        <p:spPr>
          <a:xfrm>
            <a:off x="358222" y="2113288"/>
            <a:ext cx="4071538" cy="518156"/>
          </a:xfrm>
          <a:prstGeom prst="rect">
            <a:avLst/>
          </a:prstGeom>
          <a:ln>
            <a:noFill/>
          </a:ln>
        </p:spPr>
        <p:txBody>
          <a:bodyPr vert="horz"/>
          <a:lstStyle>
            <a:lvl1pPr marL="0" indent="0">
              <a:buNone/>
              <a:defRPr sz="2000" b="1" i="0" u="none" cap="none" baseline="0">
                <a:ln w="3175" cap="sq" cmpd="sng">
                  <a:noFill/>
                  <a:prstDash val="sysDot"/>
                </a:ln>
                <a:solidFill>
                  <a:srgbClr val="3C3C3B"/>
                </a:solidFill>
                <a:latin typeface="Verdana"/>
              </a:defRPr>
            </a:lvl1pPr>
          </a:lstStyle>
          <a:p>
            <a:pPr lvl="0"/>
            <a:r>
              <a:rPr lang="en-US" dirty="0"/>
              <a:t>Text…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373748" y="366906"/>
            <a:ext cx="6184211" cy="630942"/>
          </a:xfrm>
          <a:prstGeom prst="rect">
            <a:avLst/>
          </a:prstGeom>
          <a:solidFill>
            <a:srgbClr val="FFFFFE"/>
          </a:solidFill>
          <a:ln>
            <a:noFill/>
          </a:ln>
        </p:spPr>
        <p:txBody>
          <a:bodyPr vert="horz" wrap="square" lIns="91440" tIns="45720" rIns="91440" anchor="ctr" anchorCtr="0">
            <a:spAutoFit/>
          </a:bodyPr>
          <a:lstStyle>
            <a:lvl1pPr marL="0" indent="0">
              <a:buNone/>
              <a:defRPr sz="3500" b="1" cap="all" spc="100" baseline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lvl="0"/>
            <a:r>
              <a:rPr lang="en-US" dirty="0"/>
              <a:t>Cover HEADER text…</a:t>
            </a:r>
          </a:p>
        </p:txBody>
      </p:sp>
      <p:sp>
        <p:nvSpPr>
          <p:cNvPr id="7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373748" y="1253017"/>
            <a:ext cx="3628125" cy="630942"/>
          </a:xfrm>
          <a:prstGeom prst="rect">
            <a:avLst/>
          </a:prstGeom>
          <a:solidFill>
            <a:srgbClr val="FFFFFE"/>
          </a:solidFill>
          <a:ln>
            <a:noFill/>
          </a:ln>
        </p:spPr>
        <p:txBody>
          <a:bodyPr vert="horz" wrap="square" lIns="91440" tIns="45720" rIns="91440" anchor="ctr" anchorCtr="0">
            <a:spAutoFit/>
          </a:bodyPr>
          <a:lstStyle>
            <a:lvl1pPr marL="0" indent="0">
              <a:buNone/>
              <a:defRPr sz="3500" b="1" cap="all" spc="100" baseline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lvl="0"/>
            <a:r>
              <a:rPr lang="en-US" dirty="0"/>
              <a:t>More text…</a:t>
            </a:r>
          </a:p>
        </p:txBody>
      </p:sp>
      <p:sp>
        <p:nvSpPr>
          <p:cNvPr id="8" name="Text Placeholder 15"/>
          <p:cNvSpPr>
            <a:spLocks noGrp="1"/>
          </p:cNvSpPr>
          <p:nvPr>
            <p:ph type="body" sz="quarter" idx="12" hasCustomPrompt="1"/>
          </p:nvPr>
        </p:nvSpPr>
        <p:spPr>
          <a:xfrm>
            <a:off x="358222" y="2102460"/>
            <a:ext cx="8379378" cy="448732"/>
          </a:xfrm>
          <a:prstGeom prst="rect">
            <a:avLst/>
          </a:prstGeom>
          <a:ln>
            <a:noFill/>
          </a:ln>
        </p:spPr>
        <p:txBody>
          <a:bodyPr vert="horz"/>
          <a:lstStyle>
            <a:lvl1pPr marL="0" indent="0">
              <a:buNone/>
              <a:defRPr sz="2000" b="1" i="0" u="none" cap="none" baseline="0">
                <a:ln w="3175" cap="sq" cmpd="sng">
                  <a:noFill/>
                  <a:prstDash val="sysDot"/>
                </a:ln>
                <a:solidFill>
                  <a:srgbClr val="FFFFFE"/>
                </a:solidFill>
                <a:latin typeface="Verdana"/>
              </a:defRPr>
            </a:lvl1pPr>
          </a:lstStyle>
          <a:p>
            <a:pPr lvl="0"/>
            <a:r>
              <a:rPr lang="en-US" dirty="0"/>
              <a:t>Sub header text…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8140700" y="6273800"/>
            <a:ext cx="850900" cy="3937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Verdana"/>
            </a:endParaRPr>
          </a:p>
        </p:txBody>
      </p:sp>
      <p:pic>
        <p:nvPicPr>
          <p:cNvPr id="9" name="Picture 8" descr="Capsim_Logo__White_TagRight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0335" y="6190343"/>
            <a:ext cx="2435415" cy="527957"/>
          </a:xfrm>
          <a:prstGeom prst="rect">
            <a:avLst/>
          </a:prstGeom>
        </p:spPr>
      </p:pic>
      <p:sp>
        <p:nvSpPr>
          <p:cNvPr id="10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251122" y="5609782"/>
            <a:ext cx="3841779" cy="3206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 b="1">
                <a:solidFill>
                  <a:srgbClr val="FFFFFE"/>
                </a:solidFill>
                <a:latin typeface="Verdana"/>
                <a:cs typeface="Verdana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251122" y="5949892"/>
            <a:ext cx="2233613" cy="3206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 b="0" baseline="0">
                <a:solidFill>
                  <a:srgbClr val="FFFFFE"/>
                </a:solidFill>
                <a:latin typeface="Verdana"/>
                <a:cs typeface="Verdana"/>
              </a:defRPr>
            </a:lvl1pPr>
          </a:lstStyle>
          <a:p>
            <a:pPr lvl="0"/>
            <a:r>
              <a:rPr lang="en-US" dirty="0"/>
              <a:t>Date: MM/YY</a:t>
            </a:r>
          </a:p>
        </p:txBody>
      </p:sp>
    </p:spTree>
    <p:extLst>
      <p:ext uri="{BB962C8B-B14F-4D97-AF65-F5344CB8AC3E}">
        <p14:creationId xmlns:p14="http://schemas.microsoft.com/office/powerpoint/2010/main" val="1148947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5"/>
          <p:cNvSpPr>
            <a:spLocks noGrp="1"/>
          </p:cNvSpPr>
          <p:nvPr>
            <p:ph type="body" sz="quarter" idx="10" hasCustomPrompt="1"/>
          </p:nvPr>
        </p:nvSpPr>
        <p:spPr>
          <a:xfrm>
            <a:off x="358222" y="243205"/>
            <a:ext cx="8379378" cy="603437"/>
          </a:xfrm>
          <a:prstGeom prst="rect">
            <a:avLst/>
          </a:prstGeom>
          <a:ln>
            <a:noFill/>
          </a:ln>
        </p:spPr>
        <p:txBody>
          <a:bodyPr vert="horz"/>
          <a:lstStyle>
            <a:lvl1pPr marL="0" indent="0">
              <a:buNone/>
              <a:defRPr sz="3500" b="1" i="0" u="none" cap="all" spc="100" baseline="0">
                <a:ln w="3175" cap="sq" cmpd="sng">
                  <a:noFill/>
                  <a:prstDash val="sysDot"/>
                </a:ln>
                <a:solidFill>
                  <a:srgbClr val="FFFFFE"/>
                </a:solidFill>
                <a:latin typeface="Verdana"/>
              </a:defRPr>
            </a:lvl1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4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358222" y="2905766"/>
            <a:ext cx="4071538" cy="558798"/>
          </a:xfrm>
          <a:prstGeom prst="rect">
            <a:avLst/>
          </a:prstGeom>
          <a:ln>
            <a:noFill/>
          </a:ln>
        </p:spPr>
        <p:txBody>
          <a:bodyPr vert="horz"/>
          <a:lstStyle>
            <a:lvl1pPr marL="0" indent="0">
              <a:buNone/>
              <a:defRPr sz="1400" b="0" i="0" u="none" cap="none" baseline="0">
                <a:ln w="3175" cap="sq" cmpd="sng">
                  <a:noFill/>
                  <a:prstDash val="sysDot"/>
                </a:ln>
                <a:solidFill>
                  <a:srgbClr val="FFFFFE"/>
                </a:solidFill>
                <a:latin typeface="Verdana"/>
              </a:defRPr>
            </a:lvl1pPr>
          </a:lstStyle>
          <a:p>
            <a:pPr lvl="0"/>
            <a:r>
              <a:rPr lang="en-US" dirty="0"/>
              <a:t>Text…</a:t>
            </a:r>
          </a:p>
        </p:txBody>
      </p:sp>
      <p:sp>
        <p:nvSpPr>
          <p:cNvPr id="5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358222" y="3759208"/>
            <a:ext cx="4071538" cy="518156"/>
          </a:xfrm>
          <a:prstGeom prst="rect">
            <a:avLst/>
          </a:prstGeom>
          <a:ln>
            <a:noFill/>
          </a:ln>
        </p:spPr>
        <p:txBody>
          <a:bodyPr vert="horz"/>
          <a:lstStyle>
            <a:lvl1pPr marL="0" indent="0">
              <a:buNone/>
              <a:defRPr sz="1400" b="1" i="0" u="none" cap="none" baseline="0">
                <a:ln w="3175" cap="sq" cmpd="sng">
                  <a:noFill/>
                  <a:prstDash val="sysDot"/>
                </a:ln>
                <a:solidFill>
                  <a:srgbClr val="FFFFFE"/>
                </a:solidFill>
                <a:latin typeface="Verdana"/>
              </a:defRPr>
            </a:lvl1pPr>
          </a:lstStyle>
          <a:p>
            <a:pPr lvl="0"/>
            <a:r>
              <a:rPr lang="en-US" dirty="0"/>
              <a:t>Text…</a:t>
            </a:r>
          </a:p>
        </p:txBody>
      </p:sp>
      <p:sp>
        <p:nvSpPr>
          <p:cNvPr id="6" name="Text Placeholder 15"/>
          <p:cNvSpPr>
            <a:spLocks noGrp="1"/>
          </p:cNvSpPr>
          <p:nvPr>
            <p:ph type="body" sz="quarter" idx="15" hasCustomPrompt="1"/>
          </p:nvPr>
        </p:nvSpPr>
        <p:spPr>
          <a:xfrm>
            <a:off x="358222" y="1259846"/>
            <a:ext cx="4071538" cy="558798"/>
          </a:xfrm>
          <a:prstGeom prst="rect">
            <a:avLst/>
          </a:prstGeom>
          <a:ln>
            <a:noFill/>
          </a:ln>
        </p:spPr>
        <p:txBody>
          <a:bodyPr vert="horz"/>
          <a:lstStyle>
            <a:lvl1pPr marL="0" indent="0">
              <a:buNone/>
              <a:defRPr sz="2000" b="0" i="0" u="none" cap="none" baseline="0">
                <a:ln w="3175" cap="sq" cmpd="sng">
                  <a:noFill/>
                  <a:prstDash val="sysDot"/>
                </a:ln>
                <a:solidFill>
                  <a:srgbClr val="FFFFFE"/>
                </a:solidFill>
                <a:latin typeface="Verdana"/>
              </a:defRPr>
            </a:lvl1pPr>
          </a:lstStyle>
          <a:p>
            <a:pPr lvl="0"/>
            <a:r>
              <a:rPr lang="en-US" dirty="0"/>
              <a:t>Text…</a:t>
            </a:r>
          </a:p>
        </p:txBody>
      </p:sp>
      <p:sp>
        <p:nvSpPr>
          <p:cNvPr id="7" name="Text Placeholder 15"/>
          <p:cNvSpPr>
            <a:spLocks noGrp="1"/>
          </p:cNvSpPr>
          <p:nvPr>
            <p:ph type="body" sz="quarter" idx="16" hasCustomPrompt="1"/>
          </p:nvPr>
        </p:nvSpPr>
        <p:spPr>
          <a:xfrm>
            <a:off x="358222" y="2113288"/>
            <a:ext cx="4071538" cy="518156"/>
          </a:xfrm>
          <a:prstGeom prst="rect">
            <a:avLst/>
          </a:prstGeom>
          <a:ln>
            <a:noFill/>
          </a:ln>
        </p:spPr>
        <p:txBody>
          <a:bodyPr vert="horz"/>
          <a:lstStyle>
            <a:lvl1pPr marL="0" indent="0">
              <a:buNone/>
              <a:defRPr sz="2000" b="1" i="0" u="none" cap="none" baseline="0">
                <a:ln w="3175" cap="sq" cmpd="sng">
                  <a:noFill/>
                  <a:prstDash val="sysDot"/>
                </a:ln>
                <a:solidFill>
                  <a:srgbClr val="FFFFFE"/>
                </a:solidFill>
                <a:latin typeface="Verdana"/>
              </a:defRPr>
            </a:lvl1pPr>
          </a:lstStyle>
          <a:p>
            <a:pPr lvl="0"/>
            <a:r>
              <a:rPr lang="en-US" dirty="0"/>
              <a:t>Text…</a:t>
            </a:r>
          </a:p>
        </p:txBody>
      </p:sp>
    </p:spTree>
    <p:extLst>
      <p:ext uri="{BB962C8B-B14F-4D97-AF65-F5344CB8AC3E}">
        <p14:creationId xmlns:p14="http://schemas.microsoft.com/office/powerpoint/2010/main" val="4154568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078743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0" r:id="rId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-1016000" y="-59944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latin typeface="Verdana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152399" y="6527399"/>
            <a:ext cx="380266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0" i="0" baseline="0" dirty="0">
                <a:solidFill>
                  <a:schemeClr val="bg1"/>
                </a:solidFill>
                <a:latin typeface="Verdana"/>
                <a:cs typeface="Verdana"/>
              </a:rPr>
              <a:t>© 2018 Capsim Management Simulations, Inc.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977388" y="6203961"/>
            <a:ext cx="1166612" cy="544419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8432800" y="6351458"/>
            <a:ext cx="5876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9B051B1-C31F-2D48-96F4-D0CFD041B61C}" type="slidenum">
              <a:rPr lang="en-US" sz="1000" b="1" spc="-100" smtClean="0">
                <a:solidFill>
                  <a:srgbClr val="FFFFFE"/>
                </a:solidFill>
                <a:latin typeface="Verdana"/>
                <a:cs typeface="Verdana"/>
              </a:rPr>
              <a:pPr algn="ctr"/>
              <a:t>‹#›</a:t>
            </a:fld>
            <a:endParaRPr lang="en-US" sz="1000" b="1" spc="-100" dirty="0">
              <a:solidFill>
                <a:srgbClr val="FFFFFE"/>
              </a:solidFill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8437710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0" r:id="rId1"/>
    <p:sldLayoutId id="2147483754" r:id="rId2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-1016000" y="-59944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latin typeface="Verdana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152399" y="6527399"/>
            <a:ext cx="380266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0" i="0" baseline="0" dirty="0">
                <a:solidFill>
                  <a:srgbClr val="FFFFFE"/>
                </a:solidFill>
                <a:latin typeface="Verdana"/>
                <a:cs typeface="Verdana"/>
              </a:rPr>
              <a:t>© 2018 Capsim Management Simulations, Inc.</a:t>
            </a:r>
          </a:p>
        </p:txBody>
      </p:sp>
      <p:pic>
        <p:nvPicPr>
          <p:cNvPr id="7" name="Picture 6" descr="capsim-folios-05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7388" y="6193840"/>
            <a:ext cx="1154865" cy="538937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8432800" y="6342991"/>
            <a:ext cx="5876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9B051B1-C31F-2D48-96F4-D0CFD041B61C}" type="slidenum">
              <a:rPr lang="en-US" sz="1000" b="1" spc="-100" smtClean="0">
                <a:solidFill>
                  <a:srgbClr val="0065A2"/>
                </a:solidFill>
                <a:latin typeface="Verdana"/>
                <a:cs typeface="Verdana"/>
              </a:rPr>
              <a:pPr algn="ctr"/>
              <a:t>‹#›</a:t>
            </a:fld>
            <a:endParaRPr lang="en-US" sz="1000" b="1" spc="-100" dirty="0">
              <a:solidFill>
                <a:srgbClr val="0065A2"/>
              </a:solidFill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2931051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6" r:id="rId1"/>
    <p:sldLayoutId id="2147483758" r:id="rId2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52399" y="6527399"/>
            <a:ext cx="380266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0" i="0" baseline="0" dirty="0">
                <a:solidFill>
                  <a:schemeClr val="bg2"/>
                </a:solidFill>
                <a:latin typeface="Verdana"/>
                <a:cs typeface="Verdana"/>
              </a:rPr>
              <a:t>© 2018 Capsim Management Simulations, Inc.</a:t>
            </a:r>
          </a:p>
        </p:txBody>
      </p:sp>
      <p:pic>
        <p:nvPicPr>
          <p:cNvPr id="10" name="Picture 9" descr="Capsim_Logo_TagRight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5838" y="6314673"/>
            <a:ext cx="1816100" cy="393700"/>
          </a:xfrm>
          <a:prstGeom prst="rect">
            <a:avLst/>
          </a:prstGeom>
        </p:spPr>
      </p:pic>
      <p:sp>
        <p:nvSpPr>
          <p:cNvPr id="11" name="Text Placeholder 1"/>
          <p:cNvSpPr txBox="1">
            <a:spLocks/>
          </p:cNvSpPr>
          <p:nvPr/>
        </p:nvSpPr>
        <p:spPr>
          <a:xfrm>
            <a:off x="316597" y="1581277"/>
            <a:ext cx="8375015" cy="630942"/>
          </a:xfrm>
          <a:prstGeom prst="rect">
            <a:avLst/>
          </a:prstGeom>
          <a:solidFill>
            <a:srgbClr val="003E54"/>
          </a:solidFill>
        </p:spPr>
        <p:txBody>
          <a:bodyPr anchor="ctr"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b="1" spc="100">
                <a:solidFill>
                  <a:srgbClr val="FFFFFE"/>
                </a:solidFill>
                <a:latin typeface="Verdana" charset="0"/>
                <a:ea typeface="Verdana" charset="0"/>
                <a:cs typeface="Verdana" charset="0"/>
              </a:rPr>
              <a:t>Developing the essential skills</a:t>
            </a:r>
            <a:endParaRPr lang="en-US" sz="3500" b="1" dirty="0">
              <a:solidFill>
                <a:srgbClr val="FFFFFE"/>
              </a:solidFill>
              <a:latin typeface="Verdana"/>
              <a:cs typeface="Verdana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" y="190600"/>
            <a:ext cx="6945330" cy="1148440"/>
          </a:xfrm>
          <a:prstGeom prst="rect">
            <a:avLst/>
          </a:prstGeom>
        </p:spPr>
      </p:pic>
      <p:sp>
        <p:nvSpPr>
          <p:cNvPr id="9" name="Text Placeholder 1"/>
          <p:cNvSpPr txBox="1">
            <a:spLocks/>
          </p:cNvSpPr>
          <p:nvPr/>
        </p:nvSpPr>
        <p:spPr>
          <a:xfrm>
            <a:off x="316597" y="2505302"/>
            <a:ext cx="5192381" cy="630942"/>
          </a:xfrm>
          <a:prstGeom prst="rect">
            <a:avLst/>
          </a:prstGeom>
          <a:solidFill>
            <a:srgbClr val="003E54"/>
          </a:solidFill>
        </p:spPr>
        <p:txBody>
          <a:bodyPr anchor="ctr"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None/>
            </a:pPr>
            <a:r>
              <a:rPr lang="en-US" sz="3600" b="1" spc="100" dirty="0">
                <a:solidFill>
                  <a:srgbClr val="FFFFFE"/>
                </a:solidFill>
                <a:latin typeface="Verdana" charset="0"/>
                <a:ea typeface="Verdana" charset="0"/>
                <a:cs typeface="Verdana" charset="0"/>
              </a:rPr>
              <a:t>for career success</a:t>
            </a:r>
          </a:p>
        </p:txBody>
      </p:sp>
      <p:sp>
        <p:nvSpPr>
          <p:cNvPr id="12" name="Text Placeholder 1"/>
          <p:cNvSpPr txBox="1">
            <a:spLocks/>
          </p:cNvSpPr>
          <p:nvPr/>
        </p:nvSpPr>
        <p:spPr>
          <a:xfrm>
            <a:off x="316597" y="3429327"/>
            <a:ext cx="3092647" cy="630942"/>
          </a:xfrm>
          <a:prstGeom prst="rect">
            <a:avLst/>
          </a:prstGeom>
          <a:solidFill>
            <a:srgbClr val="33CD99"/>
          </a:solidFill>
        </p:spPr>
        <p:txBody>
          <a:bodyPr anchor="ctr"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None/>
            </a:pPr>
            <a:r>
              <a:rPr lang="en-US" sz="3000" b="1" spc="100">
                <a:solidFill>
                  <a:srgbClr val="FFFFFE"/>
                </a:solidFill>
                <a:latin typeface="Verdana" charset="0"/>
                <a:ea typeface="Verdana" charset="0"/>
                <a:cs typeface="Verdana" charset="0"/>
              </a:rPr>
              <a:t>Introduction</a:t>
            </a:r>
            <a:endParaRPr lang="en-US" sz="3000" b="1" spc="100" dirty="0">
              <a:solidFill>
                <a:srgbClr val="FFFFFE"/>
              </a:solidFill>
              <a:latin typeface="Verdana" charset="0"/>
              <a:ea typeface="Verdana" charset="0"/>
              <a:cs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61412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58222" y="243205"/>
            <a:ext cx="8058755" cy="619351"/>
          </a:xfrm>
        </p:spPr>
        <p:txBody>
          <a:bodyPr/>
          <a:lstStyle/>
          <a:p>
            <a:r>
              <a:rPr lang="en-US" sz="3200" cap="none" dirty="0">
                <a:solidFill>
                  <a:srgbClr val="003E54"/>
                </a:solidFill>
              </a:rPr>
              <a:t>A Few Tips for Success</a:t>
            </a:r>
          </a:p>
        </p:txBody>
      </p:sp>
      <p:sp>
        <p:nvSpPr>
          <p:cNvPr id="28" name="Content Placeholder 1"/>
          <p:cNvSpPr txBox="1">
            <a:spLocks/>
          </p:cNvSpPr>
          <p:nvPr/>
        </p:nvSpPr>
        <p:spPr>
          <a:xfrm>
            <a:off x="358222" y="1163655"/>
            <a:ext cx="8058755" cy="2879188"/>
          </a:xfrm>
          <a:prstGeom prst="rect">
            <a:avLst/>
          </a:prstGeom>
          <a:ln>
            <a:noFill/>
          </a:ln>
        </p:spPr>
        <p:txBody>
          <a:bodyPr vert="horz"/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3500" b="1" i="0" u="none" kern="1200" cap="all" spc="100" baseline="0">
                <a:ln w="3175" cap="sq" cmpd="sng">
                  <a:noFill/>
                  <a:prstDash val="sysDot"/>
                </a:ln>
                <a:solidFill>
                  <a:schemeClr val="bg1"/>
                </a:solidFill>
                <a:latin typeface="Verdana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200000"/>
              </a:lnSpc>
              <a:buClr>
                <a:srgbClr val="33CD99"/>
              </a:buClr>
              <a:buFont typeface="Arial" charset="0"/>
              <a:buChar char="•"/>
            </a:pPr>
            <a:r>
              <a:rPr lang="en-US" sz="2000" cap="none" dirty="0">
                <a:solidFill>
                  <a:srgbClr val="003E54"/>
                </a:solidFill>
              </a:rPr>
              <a:t>Be mindful of your time</a:t>
            </a:r>
          </a:p>
          <a:p>
            <a:pPr marL="342900" indent="-342900">
              <a:lnSpc>
                <a:spcPct val="200000"/>
              </a:lnSpc>
              <a:buClr>
                <a:srgbClr val="33CD99"/>
              </a:buClr>
              <a:buFont typeface="Arial" charset="0"/>
              <a:buChar char="•"/>
            </a:pPr>
            <a:r>
              <a:rPr lang="en-US" sz="2000" cap="none" dirty="0">
                <a:solidFill>
                  <a:srgbClr val="003E54"/>
                </a:solidFill>
              </a:rPr>
              <a:t>Read and think carefully about your choices</a:t>
            </a:r>
          </a:p>
          <a:p>
            <a:pPr marL="342900" indent="-342900">
              <a:lnSpc>
                <a:spcPct val="200000"/>
              </a:lnSpc>
              <a:buClr>
                <a:srgbClr val="33CD99"/>
              </a:buClr>
              <a:buFont typeface="Arial" charset="0"/>
              <a:buChar char="•"/>
            </a:pPr>
            <a:r>
              <a:rPr lang="en-US" sz="2000" cap="none" dirty="0">
                <a:solidFill>
                  <a:srgbClr val="003E54"/>
                </a:solidFill>
              </a:rPr>
              <a:t>Be engaged, it produces more useful feedback</a:t>
            </a:r>
          </a:p>
          <a:p>
            <a:pPr marL="342900" indent="-342900">
              <a:lnSpc>
                <a:spcPct val="200000"/>
              </a:lnSpc>
              <a:buClr>
                <a:srgbClr val="33CD99"/>
              </a:buClr>
              <a:buFont typeface="Arial" charset="0"/>
              <a:buChar char="•"/>
            </a:pPr>
            <a:r>
              <a:rPr lang="en-US" sz="2000" cap="none" dirty="0">
                <a:solidFill>
                  <a:srgbClr val="003E54"/>
                </a:solidFill>
              </a:rPr>
              <a:t>Have fun and do your best!</a:t>
            </a: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720" y="4343942"/>
            <a:ext cx="8565010" cy="1416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237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58222" y="243205"/>
            <a:ext cx="8379378" cy="619351"/>
          </a:xfrm>
        </p:spPr>
        <p:txBody>
          <a:bodyPr/>
          <a:lstStyle/>
          <a:p>
            <a:r>
              <a:rPr lang="en-US" sz="3200" cap="none" spc="0" dirty="0">
                <a:solidFill>
                  <a:srgbClr val="003E54"/>
                </a:solidFill>
              </a:rPr>
              <a:t>Introduction</a:t>
            </a:r>
          </a:p>
        </p:txBody>
      </p:sp>
      <p:sp>
        <p:nvSpPr>
          <p:cNvPr id="2" name="Rectangle 1"/>
          <p:cNvSpPr/>
          <p:nvPr/>
        </p:nvSpPr>
        <p:spPr>
          <a:xfrm>
            <a:off x="358222" y="1947919"/>
            <a:ext cx="8448894" cy="21874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charset="0"/>
              <a:buChar char="•"/>
            </a:pPr>
            <a:r>
              <a:rPr lang="en-US" sz="2400" dirty="0">
                <a:solidFill>
                  <a:srgbClr val="003E54"/>
                </a:solidFill>
                <a:latin typeface="Verdana" charset="0"/>
                <a:ea typeface="Verdana" charset="0"/>
                <a:cs typeface="Verdana" charset="0"/>
              </a:rPr>
              <a:t>What is </a:t>
            </a:r>
            <a:r>
              <a:rPr lang="en-US" sz="2400" dirty="0" err="1">
                <a:solidFill>
                  <a:srgbClr val="003E54"/>
                </a:solidFill>
                <a:latin typeface="Verdana" charset="0"/>
                <a:ea typeface="Verdana" charset="0"/>
                <a:cs typeface="Verdana" charset="0"/>
              </a:rPr>
              <a:t>CapsimInbox</a:t>
            </a:r>
            <a:r>
              <a:rPr lang="en-US" sz="2400" dirty="0">
                <a:solidFill>
                  <a:srgbClr val="003E54"/>
                </a:solidFill>
                <a:latin typeface="Verdana" charset="0"/>
                <a:ea typeface="Verdana" charset="0"/>
                <a:cs typeface="Verdana" charset="0"/>
              </a:rPr>
              <a:t>?</a:t>
            </a:r>
          </a:p>
          <a:p>
            <a:pPr marL="342900" indent="-342900">
              <a:lnSpc>
                <a:spcPct val="200000"/>
              </a:lnSpc>
              <a:buFont typeface="Arial" charset="0"/>
              <a:buChar char="•"/>
            </a:pPr>
            <a:r>
              <a:rPr lang="en-US" sz="2400" dirty="0">
                <a:solidFill>
                  <a:srgbClr val="003E54"/>
                </a:solidFill>
                <a:latin typeface="Verdana" charset="0"/>
                <a:ea typeface="Verdana" charset="0"/>
                <a:cs typeface="Verdana" charset="0"/>
              </a:rPr>
              <a:t>Why should I care?</a:t>
            </a:r>
          </a:p>
          <a:p>
            <a:pPr marL="342900" indent="-342900">
              <a:lnSpc>
                <a:spcPct val="200000"/>
              </a:lnSpc>
              <a:buFont typeface="Arial" charset="0"/>
              <a:buChar char="•"/>
            </a:pPr>
            <a:r>
              <a:rPr lang="en-US" sz="2400" dirty="0">
                <a:solidFill>
                  <a:srgbClr val="003E54"/>
                </a:solidFill>
                <a:latin typeface="Verdana" charset="0"/>
                <a:ea typeface="Verdana" charset="0"/>
                <a:cs typeface="Verdana" charset="0"/>
              </a:rPr>
              <a:t>What should I expect?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1229991"/>
            <a:ext cx="9144000" cy="745565"/>
          </a:xfrm>
          <a:prstGeom prst="rect">
            <a:avLst/>
          </a:prstGeom>
          <a:solidFill>
            <a:srgbClr val="33CD9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27729" y="1352191"/>
            <a:ext cx="7900254" cy="473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3280"/>
              </a:lnSpc>
            </a:pPr>
            <a:r>
              <a:rPr lang="en-US" sz="2400" b="1" dirty="0">
                <a:solidFill>
                  <a:srgbClr val="FFFFFE"/>
                </a:solidFill>
                <a:latin typeface="Verdana" charset="0"/>
                <a:ea typeface="Verdana" charset="0"/>
                <a:cs typeface="Verdana" charset="0"/>
              </a:rPr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146398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58222" y="243205"/>
            <a:ext cx="8058755" cy="619351"/>
          </a:xfrm>
        </p:spPr>
        <p:txBody>
          <a:bodyPr/>
          <a:lstStyle/>
          <a:p>
            <a:r>
              <a:rPr lang="en-US" sz="3200" dirty="0">
                <a:solidFill>
                  <a:srgbClr val="003E54"/>
                </a:solidFill>
              </a:rPr>
              <a:t>What was Assessed in </a:t>
            </a:r>
            <a:r>
              <a:rPr lang="en-US" sz="3200" dirty="0" err="1">
                <a:solidFill>
                  <a:srgbClr val="003E54"/>
                </a:solidFill>
              </a:rPr>
              <a:t>CapsimInbox</a:t>
            </a:r>
            <a:r>
              <a:rPr lang="en-US" sz="3200" dirty="0">
                <a:solidFill>
                  <a:srgbClr val="003E54"/>
                </a:solidFill>
              </a:rPr>
              <a:t>?</a:t>
            </a:r>
          </a:p>
        </p:txBody>
      </p:sp>
      <p:sp>
        <p:nvSpPr>
          <p:cNvPr id="2" name="Rectangle 1"/>
          <p:cNvSpPr/>
          <p:nvPr/>
        </p:nvSpPr>
        <p:spPr>
          <a:xfrm>
            <a:off x="358222" y="1419384"/>
            <a:ext cx="835855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003E54"/>
                </a:solidFill>
                <a:latin typeface="Verdana" charset="0"/>
                <a:ea typeface="Verdana" charset="0"/>
                <a:cs typeface="Verdana" charset="0"/>
              </a:rPr>
              <a:t>A simulation-based assessment that measures five essential "</a:t>
            </a:r>
            <a:r>
              <a:rPr lang="en-US" sz="2000" b="1" dirty="0">
                <a:solidFill>
                  <a:srgbClr val="003E54"/>
                </a:solidFill>
                <a:latin typeface="Verdana" charset="0"/>
                <a:ea typeface="Verdana" charset="0"/>
                <a:cs typeface="Verdana" charset="0"/>
              </a:rPr>
              <a:t>soft skills</a:t>
            </a:r>
            <a:r>
              <a:rPr lang="en-US" sz="2000" dirty="0">
                <a:solidFill>
                  <a:srgbClr val="003E54"/>
                </a:solidFill>
                <a:latin typeface="Verdana" charset="0"/>
                <a:ea typeface="Verdana" charset="0"/>
                <a:cs typeface="Verdana" charset="0"/>
              </a:rPr>
              <a:t>" required for success in today's organizations, while providing </a:t>
            </a:r>
            <a:r>
              <a:rPr lang="en-US" sz="2000" b="1" dirty="0">
                <a:solidFill>
                  <a:srgbClr val="003E54"/>
                </a:solidFill>
                <a:latin typeface="Verdana" charset="0"/>
                <a:ea typeface="Verdana" charset="0"/>
                <a:cs typeface="Verdana" charset="0"/>
              </a:rPr>
              <a:t>actionable feedback</a:t>
            </a:r>
            <a:r>
              <a:rPr lang="en-US" sz="2000" dirty="0">
                <a:solidFill>
                  <a:srgbClr val="003E54"/>
                </a:solidFill>
                <a:latin typeface="Verdana" charset="0"/>
                <a:ea typeface="Verdana" charset="0"/>
                <a:cs typeface="Verdana" charset="0"/>
              </a:rPr>
              <a:t> that is critical for your individual development</a:t>
            </a:r>
          </a:p>
        </p:txBody>
      </p:sp>
      <p:sp>
        <p:nvSpPr>
          <p:cNvPr id="3" name="Rectangle 2"/>
          <p:cNvSpPr/>
          <p:nvPr/>
        </p:nvSpPr>
        <p:spPr>
          <a:xfrm>
            <a:off x="-1" y="3650029"/>
            <a:ext cx="8416977" cy="1923506"/>
          </a:xfrm>
          <a:prstGeom prst="rect">
            <a:avLst/>
          </a:prstGeom>
          <a:solidFill>
            <a:srgbClr val="6666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37472" y="3928869"/>
            <a:ext cx="6941736" cy="14003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360"/>
              </a:lnSpc>
            </a:pPr>
            <a:r>
              <a:rPr lang="en-US" sz="2800" b="1" dirty="0">
                <a:solidFill>
                  <a:srgbClr val="FFFFFE"/>
                </a:solidFill>
                <a:latin typeface="Verdana" charset="0"/>
                <a:ea typeface="Verdana" charset="0"/>
                <a:cs typeface="Verdana" charset="0"/>
              </a:rPr>
              <a:t>Skills:</a:t>
            </a:r>
          </a:p>
          <a:p>
            <a:pPr>
              <a:lnSpc>
                <a:spcPts val="3360"/>
              </a:lnSpc>
            </a:pPr>
            <a:r>
              <a:rPr lang="en-US" sz="2800" dirty="0">
                <a:solidFill>
                  <a:srgbClr val="FFFFFE"/>
                </a:solidFill>
                <a:latin typeface="Verdana" charset="0"/>
                <a:ea typeface="Verdana" charset="0"/>
                <a:cs typeface="Verdana" charset="0"/>
              </a:rPr>
              <a:t>Initiating, Problem Solving, Organizing, Leading, Communicating</a:t>
            </a:r>
          </a:p>
        </p:txBody>
      </p:sp>
    </p:spTree>
    <p:extLst>
      <p:ext uri="{BB962C8B-B14F-4D97-AF65-F5344CB8AC3E}">
        <p14:creationId xmlns:p14="http://schemas.microsoft.com/office/powerpoint/2010/main" val="407092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58222" y="243205"/>
            <a:ext cx="8058755" cy="619351"/>
          </a:xfrm>
        </p:spPr>
        <p:txBody>
          <a:bodyPr/>
          <a:lstStyle/>
          <a:p>
            <a:r>
              <a:rPr lang="en-US" sz="3200" dirty="0">
                <a:solidFill>
                  <a:srgbClr val="003E54"/>
                </a:solidFill>
              </a:rPr>
              <a:t>Why Should I Care About</a:t>
            </a:r>
          </a:p>
        </p:txBody>
      </p:sp>
      <p:sp>
        <p:nvSpPr>
          <p:cNvPr id="2" name="Rectangle 1"/>
          <p:cNvSpPr/>
          <p:nvPr/>
        </p:nvSpPr>
        <p:spPr>
          <a:xfrm>
            <a:off x="358221" y="1109658"/>
            <a:ext cx="86714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 b="1" dirty="0">
                <a:solidFill>
                  <a:srgbClr val="003E54"/>
                </a:solidFill>
                <a:latin typeface="Verdana" charset="0"/>
                <a:ea typeface="Verdana" charset="0"/>
                <a:cs typeface="Verdana" charset="0"/>
              </a:rPr>
              <a:t>1. </a:t>
            </a:r>
            <a:r>
              <a:rPr lang="en-US" sz="2000" dirty="0">
                <a:solidFill>
                  <a:srgbClr val="003E54"/>
                </a:solidFill>
                <a:latin typeface="Verdana" charset="0"/>
                <a:ea typeface="Verdana" charset="0"/>
                <a:cs typeface="Verdana" charset="0"/>
              </a:rPr>
              <a:t>Leadership, communication, problem solving, time management, initiative are </a:t>
            </a:r>
            <a:r>
              <a:rPr lang="en-US" sz="2000" u="sng" dirty="0">
                <a:solidFill>
                  <a:srgbClr val="003E54"/>
                </a:solidFill>
                <a:latin typeface="Verdana" charset="0"/>
                <a:ea typeface="Verdana" charset="0"/>
                <a:cs typeface="Verdana" charset="0"/>
              </a:rPr>
              <a:t>always</a:t>
            </a:r>
            <a:r>
              <a:rPr lang="en-US" sz="2000" dirty="0">
                <a:solidFill>
                  <a:srgbClr val="003E54"/>
                </a:solidFill>
                <a:latin typeface="Verdana" charset="0"/>
                <a:ea typeface="Verdana" charset="0"/>
                <a:cs typeface="Verdana" charset="0"/>
              </a:rPr>
              <a:t>  ‘Top 5 Attributes’</a:t>
            </a:r>
          </a:p>
        </p:txBody>
      </p:sp>
      <p:sp>
        <p:nvSpPr>
          <p:cNvPr id="4" name="Rectangle 3"/>
          <p:cNvSpPr/>
          <p:nvPr/>
        </p:nvSpPr>
        <p:spPr>
          <a:xfrm>
            <a:off x="358222" y="1794282"/>
            <a:ext cx="4776486" cy="19620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Clr>
                <a:schemeClr val="tx1"/>
              </a:buClr>
              <a:buSzPct val="100000"/>
            </a:pPr>
            <a:r>
              <a:rPr lang="en-US" b="1" dirty="0">
                <a:solidFill>
                  <a:srgbClr val="003E54"/>
                </a:solidFill>
                <a:latin typeface="Verdana" charset="0"/>
                <a:ea typeface="Verdana" charset="0"/>
                <a:cs typeface="Verdana" charset="0"/>
              </a:rPr>
              <a:t>Examples of recent surveys:</a:t>
            </a:r>
          </a:p>
          <a:p>
            <a:pPr>
              <a:lnSpc>
                <a:spcPct val="90000"/>
              </a:lnSpc>
              <a:buClr>
                <a:schemeClr val="tx1"/>
              </a:buClr>
              <a:buSzPct val="100000"/>
            </a:pPr>
            <a:endParaRPr lang="en-US" sz="500" b="1" dirty="0">
              <a:solidFill>
                <a:srgbClr val="003E54"/>
              </a:solidFill>
              <a:latin typeface="Verdana" charset="0"/>
              <a:ea typeface="Verdana" charset="0"/>
              <a:cs typeface="Verdana" charset="0"/>
            </a:endParaRPr>
          </a:p>
          <a:p>
            <a:pPr marL="182880" indent="-182880">
              <a:lnSpc>
                <a:spcPct val="90000"/>
              </a:lnSpc>
              <a:buClr>
                <a:schemeClr val="tx1"/>
              </a:buClr>
              <a:buSzPct val="100000"/>
              <a:buFont typeface="Lucida Grande"/>
              <a:buChar char="❯"/>
            </a:pPr>
            <a:r>
              <a:rPr lang="en-US" sz="1400" b="1" dirty="0">
                <a:solidFill>
                  <a:srgbClr val="003E54"/>
                </a:solidFill>
                <a:latin typeface="Verdana" charset="0"/>
                <a:ea typeface="Verdana" charset="0"/>
                <a:cs typeface="Verdana" charset="0"/>
              </a:rPr>
              <a:t>Bloomberg Business</a:t>
            </a:r>
          </a:p>
          <a:p>
            <a:pPr marL="568325" lvl="1" indent="-111125">
              <a:lnSpc>
                <a:spcPct val="90000"/>
              </a:lnSpc>
              <a:buClr>
                <a:schemeClr val="tx1"/>
              </a:buClr>
              <a:buSzPct val="100000"/>
              <a:buFont typeface="Wingdings" charset="2"/>
              <a:buChar char="§"/>
            </a:pPr>
            <a:r>
              <a:rPr lang="en-US" sz="1400" dirty="0">
                <a:solidFill>
                  <a:srgbClr val="003E54"/>
                </a:solidFill>
                <a:latin typeface="Verdana" charset="0"/>
                <a:ea typeface="Verdana" charset="0"/>
                <a:cs typeface="Verdana" charset="0"/>
              </a:rPr>
              <a:t>1,251 recruiters, 547 companies</a:t>
            </a:r>
          </a:p>
          <a:p>
            <a:pPr marL="182880" indent="-182880">
              <a:lnSpc>
                <a:spcPct val="90000"/>
              </a:lnSpc>
              <a:buClr>
                <a:schemeClr val="tx1"/>
              </a:buClr>
              <a:buSzPct val="100000"/>
              <a:buFont typeface="Lucida Grande"/>
              <a:buChar char="❯"/>
            </a:pPr>
            <a:r>
              <a:rPr lang="en-US" sz="1400" b="1" dirty="0">
                <a:solidFill>
                  <a:srgbClr val="003E54"/>
                </a:solidFill>
                <a:latin typeface="Verdana" charset="0"/>
                <a:ea typeface="Verdana" charset="0"/>
                <a:cs typeface="Verdana" charset="0"/>
              </a:rPr>
              <a:t>Graduate Management Admission Council</a:t>
            </a:r>
          </a:p>
          <a:p>
            <a:pPr marL="568325" lvl="1" indent="-111125">
              <a:lnSpc>
                <a:spcPct val="90000"/>
              </a:lnSpc>
              <a:buClr>
                <a:schemeClr val="tx1"/>
              </a:buClr>
              <a:buSzPct val="100000"/>
              <a:buFont typeface="Wingdings" charset="2"/>
              <a:buChar char="§"/>
            </a:pPr>
            <a:r>
              <a:rPr lang="en-US" sz="1400" dirty="0">
                <a:solidFill>
                  <a:srgbClr val="003E54"/>
                </a:solidFill>
                <a:latin typeface="Verdana" charset="0"/>
                <a:ea typeface="Verdana" charset="0"/>
                <a:cs typeface="Verdana" charset="0"/>
              </a:rPr>
              <a:t>565 employers, 44 countries</a:t>
            </a:r>
          </a:p>
          <a:p>
            <a:pPr marL="182880" indent="-182880">
              <a:lnSpc>
                <a:spcPct val="90000"/>
              </a:lnSpc>
              <a:buClr>
                <a:schemeClr val="tx1"/>
              </a:buClr>
              <a:buSzPct val="100000"/>
              <a:buFont typeface="Lucida Grande"/>
              <a:buChar char="❯"/>
            </a:pPr>
            <a:r>
              <a:rPr lang="en-US" sz="1400" b="1" dirty="0">
                <a:solidFill>
                  <a:srgbClr val="003E54"/>
                </a:solidFill>
                <a:latin typeface="Verdana" charset="0"/>
                <a:ea typeface="Verdana" charset="0"/>
                <a:cs typeface="Verdana" charset="0"/>
              </a:rPr>
              <a:t>National Assoc. of Colleges &amp; Employers</a:t>
            </a:r>
          </a:p>
          <a:p>
            <a:pPr marL="568325" lvl="1" indent="-111125">
              <a:lnSpc>
                <a:spcPct val="90000"/>
              </a:lnSpc>
              <a:buClr>
                <a:schemeClr val="tx1"/>
              </a:buClr>
              <a:buSzPct val="100000"/>
              <a:buFont typeface="Wingdings" charset="2"/>
              <a:buChar char="§"/>
            </a:pPr>
            <a:r>
              <a:rPr lang="en-US" sz="1400" dirty="0">
                <a:solidFill>
                  <a:srgbClr val="003E54"/>
                </a:solidFill>
                <a:latin typeface="Verdana" charset="0"/>
                <a:ea typeface="Verdana" charset="0"/>
                <a:cs typeface="Verdana" charset="0"/>
              </a:rPr>
              <a:t>260 employers</a:t>
            </a:r>
          </a:p>
          <a:p>
            <a:pPr marL="182880" indent="-182880">
              <a:lnSpc>
                <a:spcPct val="90000"/>
              </a:lnSpc>
              <a:buClr>
                <a:schemeClr val="tx1"/>
              </a:buClr>
              <a:buSzPct val="100000"/>
              <a:buFont typeface="Lucida Grande"/>
              <a:buChar char="❯"/>
            </a:pPr>
            <a:r>
              <a:rPr lang="en-US" sz="1400" b="1" dirty="0">
                <a:solidFill>
                  <a:srgbClr val="003E54"/>
                </a:solidFill>
                <a:latin typeface="Verdana" charset="0"/>
                <a:ea typeface="Verdana" charset="0"/>
                <a:cs typeface="Verdana" charset="0"/>
              </a:rPr>
              <a:t>LinkedIn</a:t>
            </a:r>
          </a:p>
          <a:p>
            <a:pPr marL="568325" lvl="1" indent="-111125">
              <a:lnSpc>
                <a:spcPct val="90000"/>
              </a:lnSpc>
              <a:buClr>
                <a:schemeClr val="tx1"/>
              </a:buClr>
              <a:buSzPct val="100000"/>
              <a:buFont typeface="Wingdings" charset="2"/>
              <a:buChar char="§"/>
            </a:pPr>
            <a:r>
              <a:rPr lang="en-US" sz="1400" dirty="0">
                <a:solidFill>
                  <a:srgbClr val="003E54"/>
                </a:solidFill>
                <a:latin typeface="Verdana" charset="0"/>
                <a:ea typeface="Verdana" charset="0"/>
                <a:cs typeface="Verdana" charset="0"/>
              </a:rPr>
              <a:t>2 million+ members</a:t>
            </a:r>
          </a:p>
        </p:txBody>
      </p:sp>
      <p:sp>
        <p:nvSpPr>
          <p:cNvPr id="9" name="Rectangle 8"/>
          <p:cNvSpPr/>
          <p:nvPr/>
        </p:nvSpPr>
        <p:spPr>
          <a:xfrm>
            <a:off x="358223" y="4030067"/>
            <a:ext cx="372835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000" b="1" dirty="0">
                <a:solidFill>
                  <a:srgbClr val="003E54"/>
                </a:solidFill>
                <a:latin typeface="Verdana" charset="0"/>
                <a:ea typeface="Verdana" charset="0"/>
                <a:cs typeface="Verdana" charset="0"/>
              </a:rPr>
              <a:t>2. </a:t>
            </a:r>
            <a:r>
              <a:rPr lang="en-US" sz="2000" dirty="0">
                <a:solidFill>
                  <a:srgbClr val="003E54"/>
                </a:solidFill>
                <a:latin typeface="Verdana" charset="0"/>
                <a:ea typeface="Verdana" charset="0"/>
                <a:cs typeface="Verdana" charset="0"/>
              </a:rPr>
              <a:t>Extensive research also shows the lack of these capabilities is a primary ‘</a:t>
            </a:r>
            <a:r>
              <a:rPr lang="en-US" sz="2000" dirty="0" err="1">
                <a:solidFill>
                  <a:srgbClr val="003E54"/>
                </a:solidFill>
                <a:latin typeface="Verdana" charset="0"/>
                <a:ea typeface="Verdana" charset="0"/>
                <a:cs typeface="Verdana" charset="0"/>
              </a:rPr>
              <a:t>derailer</a:t>
            </a:r>
            <a:r>
              <a:rPr lang="en-US" sz="2000" dirty="0">
                <a:solidFill>
                  <a:srgbClr val="003E54"/>
                </a:solidFill>
                <a:latin typeface="Verdana" charset="0"/>
                <a:ea typeface="Verdana" charset="0"/>
                <a:cs typeface="Verdana" charset="0"/>
              </a:rPr>
              <a:t>’ of career progress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4513719" y="3565572"/>
            <a:ext cx="4396626" cy="2578692"/>
            <a:chOff x="1645853" y="1199999"/>
            <a:chExt cx="3813509" cy="2335432"/>
          </a:xfrm>
        </p:grpSpPr>
        <p:grpSp>
          <p:nvGrpSpPr>
            <p:cNvPr id="11" name="Group 10"/>
            <p:cNvGrpSpPr/>
            <p:nvPr/>
          </p:nvGrpSpPr>
          <p:grpSpPr>
            <a:xfrm>
              <a:off x="1645853" y="1199999"/>
              <a:ext cx="3813509" cy="433155"/>
              <a:chOff x="586443" y="1122015"/>
              <a:chExt cx="4084632" cy="410077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729783" y="1229104"/>
                <a:ext cx="3941292" cy="302988"/>
              </a:xfrm>
              <a:prstGeom prst="rect">
                <a:avLst/>
              </a:prstGeom>
              <a:solidFill>
                <a:schemeClr val="bg1"/>
              </a:solidFill>
              <a:ln w="19050" cmpd="sng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b="1" dirty="0">
                    <a:solidFill>
                      <a:srgbClr val="FFFFFE"/>
                    </a:solidFill>
                    <a:latin typeface="Verdana" charset="0"/>
                    <a:ea typeface="Verdana" charset="0"/>
                    <a:cs typeface="Verdana" charset="0"/>
                  </a:rPr>
                  <a:t>    Problems with </a:t>
                </a:r>
                <a:r>
                  <a:rPr lang="en-US" sz="1200" b="1" u="sng" dirty="0">
                    <a:solidFill>
                      <a:srgbClr val="FFFFFE"/>
                    </a:solidFill>
                    <a:latin typeface="Verdana" charset="0"/>
                    <a:ea typeface="Verdana" charset="0"/>
                    <a:cs typeface="Verdana" charset="0"/>
                  </a:rPr>
                  <a:t>interpersonal</a:t>
                </a:r>
                <a:r>
                  <a:rPr lang="en-US" sz="1200" b="1" dirty="0">
                    <a:solidFill>
                      <a:srgbClr val="FFFFFE"/>
                    </a:solidFill>
                    <a:latin typeface="Verdana" charset="0"/>
                    <a:ea typeface="Verdana" charset="0"/>
                    <a:cs typeface="Verdana" charset="0"/>
                  </a:rPr>
                  <a:t> relationships</a:t>
                </a:r>
              </a:p>
            </p:txBody>
          </p:sp>
          <p:sp>
            <p:nvSpPr>
              <p:cNvPr id="26" name="Oval 25"/>
              <p:cNvSpPr>
                <a:spLocks noChangeAspect="1"/>
              </p:cNvSpPr>
              <p:nvPr/>
            </p:nvSpPr>
            <p:spPr>
              <a:xfrm>
                <a:off x="586443" y="1122015"/>
                <a:ext cx="323205" cy="285675"/>
              </a:xfrm>
              <a:prstGeom prst="ellipse">
                <a:avLst/>
              </a:prstGeom>
              <a:solidFill>
                <a:srgbClr val="FFFFFE"/>
              </a:solidFill>
              <a:ln>
                <a:solidFill>
                  <a:schemeClr val="bg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>
                  <a:lnSpc>
                    <a:spcPct val="80000"/>
                  </a:lnSpc>
                </a:pPr>
                <a:r>
                  <a:rPr lang="en-US" sz="1200" b="1" dirty="0">
                    <a:solidFill>
                      <a:srgbClr val="CC3333"/>
                    </a:solidFill>
                    <a:latin typeface="Verdana" charset="0"/>
                    <a:ea typeface="Verdana" charset="0"/>
                    <a:cs typeface="Verdana" charset="0"/>
                    <a:sym typeface="Zapf Dingbats"/>
                  </a:rPr>
                  <a:t>✗</a:t>
                </a:r>
                <a:endParaRPr lang="en-US" sz="1200" b="1" dirty="0">
                  <a:solidFill>
                    <a:srgbClr val="CC3333"/>
                  </a:solidFill>
                  <a:latin typeface="Verdana" charset="0"/>
                  <a:ea typeface="Verdana" charset="0"/>
                  <a:cs typeface="Verdana" charset="0"/>
                </a:endParaRPr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1645855" y="1672389"/>
              <a:ext cx="3813507" cy="440844"/>
              <a:chOff x="861778" y="1493125"/>
              <a:chExt cx="4084629" cy="417358"/>
            </a:xfrm>
          </p:grpSpPr>
          <p:sp>
            <p:nvSpPr>
              <p:cNvPr id="23" name="Rectangle 22"/>
              <p:cNvSpPr/>
              <p:nvPr/>
            </p:nvSpPr>
            <p:spPr>
              <a:xfrm>
                <a:off x="1005116" y="1607493"/>
                <a:ext cx="3941291" cy="302990"/>
              </a:xfrm>
              <a:prstGeom prst="rect">
                <a:avLst/>
              </a:prstGeom>
              <a:solidFill>
                <a:schemeClr val="bg1"/>
              </a:solidFill>
              <a:ln w="19050" cmpd="sng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b="1" dirty="0">
                    <a:solidFill>
                      <a:srgbClr val="FFFFFE"/>
                    </a:solidFill>
                    <a:latin typeface="Verdana" charset="0"/>
                    <a:ea typeface="Verdana" charset="0"/>
                    <a:cs typeface="Verdana" charset="0"/>
                  </a:rPr>
                  <a:t>    Failure to meet business </a:t>
                </a:r>
                <a:r>
                  <a:rPr lang="en-US" sz="1200" b="1" u="sng" dirty="0">
                    <a:solidFill>
                      <a:srgbClr val="FFFFFE"/>
                    </a:solidFill>
                    <a:latin typeface="Verdana" charset="0"/>
                    <a:ea typeface="Verdana" charset="0"/>
                    <a:cs typeface="Verdana" charset="0"/>
                  </a:rPr>
                  <a:t>objectives</a:t>
                </a:r>
                <a:endParaRPr lang="en-US" sz="1200" b="1" dirty="0">
                  <a:solidFill>
                    <a:srgbClr val="FFFFFE"/>
                  </a:solidFill>
                  <a:latin typeface="Verdana" charset="0"/>
                  <a:ea typeface="Verdana" charset="0"/>
                  <a:cs typeface="Verdana" charset="0"/>
                </a:endParaRPr>
              </a:p>
            </p:txBody>
          </p:sp>
          <p:sp>
            <p:nvSpPr>
              <p:cNvPr id="24" name="Oval 23"/>
              <p:cNvSpPr>
                <a:spLocks noChangeAspect="1"/>
              </p:cNvSpPr>
              <p:nvPr/>
            </p:nvSpPr>
            <p:spPr>
              <a:xfrm>
                <a:off x="861778" y="1493125"/>
                <a:ext cx="323206" cy="285676"/>
              </a:xfrm>
              <a:prstGeom prst="ellipse">
                <a:avLst/>
              </a:prstGeom>
              <a:solidFill>
                <a:srgbClr val="FFFFFE"/>
              </a:solidFill>
              <a:ln>
                <a:solidFill>
                  <a:schemeClr val="bg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>
                  <a:lnSpc>
                    <a:spcPct val="80000"/>
                  </a:lnSpc>
                </a:pPr>
                <a:r>
                  <a:rPr lang="en-US" sz="1200" b="1" dirty="0">
                    <a:solidFill>
                      <a:srgbClr val="CC3333"/>
                    </a:solidFill>
                    <a:latin typeface="Verdana" charset="0"/>
                    <a:ea typeface="Verdana" charset="0"/>
                    <a:cs typeface="Verdana" charset="0"/>
                    <a:sym typeface="Zapf Dingbats"/>
                  </a:rPr>
                  <a:t>✗</a:t>
                </a:r>
                <a:endParaRPr lang="en-US" sz="1200" b="1" dirty="0">
                  <a:solidFill>
                    <a:srgbClr val="CC3333"/>
                  </a:solidFill>
                  <a:latin typeface="Verdana" charset="0"/>
                  <a:ea typeface="Verdana" charset="0"/>
                  <a:cs typeface="Verdana" charset="0"/>
                </a:endParaRPr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1645855" y="2158952"/>
              <a:ext cx="3813507" cy="439000"/>
              <a:chOff x="1128745" y="1917309"/>
              <a:chExt cx="4084628" cy="415611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1272084" y="2029931"/>
                <a:ext cx="3941289" cy="302989"/>
              </a:xfrm>
              <a:prstGeom prst="rect">
                <a:avLst/>
              </a:prstGeom>
              <a:solidFill>
                <a:schemeClr val="bg1"/>
              </a:solidFill>
              <a:ln w="19050" cmpd="sng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b="1" dirty="0">
                    <a:solidFill>
                      <a:srgbClr val="FFFFFE"/>
                    </a:solidFill>
                    <a:latin typeface="Verdana" charset="0"/>
                    <a:ea typeface="Verdana" charset="0"/>
                    <a:cs typeface="Verdana" charset="0"/>
                  </a:rPr>
                  <a:t>    Inability to build and lead a </a:t>
                </a:r>
                <a:r>
                  <a:rPr lang="en-US" sz="1200" b="1" u="sng" dirty="0">
                    <a:solidFill>
                      <a:srgbClr val="FFFFFE"/>
                    </a:solidFill>
                    <a:latin typeface="Verdana" charset="0"/>
                    <a:ea typeface="Verdana" charset="0"/>
                    <a:cs typeface="Verdana" charset="0"/>
                  </a:rPr>
                  <a:t>team</a:t>
                </a:r>
                <a:endParaRPr lang="en-US" sz="1200" b="1" dirty="0">
                  <a:solidFill>
                    <a:srgbClr val="FFFFFE"/>
                  </a:solidFill>
                  <a:latin typeface="Verdana" charset="0"/>
                  <a:ea typeface="Verdana" charset="0"/>
                  <a:cs typeface="Verdana" charset="0"/>
                </a:endParaRPr>
              </a:p>
            </p:txBody>
          </p:sp>
          <p:sp>
            <p:nvSpPr>
              <p:cNvPr id="22" name="Oval 21"/>
              <p:cNvSpPr>
                <a:spLocks noChangeAspect="1"/>
              </p:cNvSpPr>
              <p:nvPr/>
            </p:nvSpPr>
            <p:spPr>
              <a:xfrm>
                <a:off x="1128745" y="1917309"/>
                <a:ext cx="323204" cy="285675"/>
              </a:xfrm>
              <a:prstGeom prst="ellipse">
                <a:avLst/>
              </a:prstGeom>
              <a:solidFill>
                <a:srgbClr val="FFFFFE"/>
              </a:solidFill>
              <a:ln>
                <a:solidFill>
                  <a:schemeClr val="bg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>
                  <a:lnSpc>
                    <a:spcPct val="80000"/>
                  </a:lnSpc>
                </a:pPr>
                <a:r>
                  <a:rPr lang="en-US" sz="1200" b="1" dirty="0">
                    <a:solidFill>
                      <a:srgbClr val="CC3333"/>
                    </a:solidFill>
                    <a:latin typeface="Verdana" charset="0"/>
                    <a:ea typeface="Verdana" charset="0"/>
                    <a:cs typeface="Verdana" charset="0"/>
                    <a:sym typeface="Zapf Dingbats"/>
                  </a:rPr>
                  <a:t>✗</a:t>
                </a:r>
                <a:endParaRPr lang="en-US" sz="1200" b="1" dirty="0">
                  <a:solidFill>
                    <a:srgbClr val="CC3333"/>
                  </a:solidFill>
                  <a:latin typeface="Verdana" charset="0"/>
                  <a:ea typeface="Verdana" charset="0"/>
                  <a:cs typeface="Verdana" charset="0"/>
                </a:endParaRPr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1645856" y="2637926"/>
              <a:ext cx="3813506" cy="431294"/>
              <a:chOff x="1128746" y="1545045"/>
              <a:chExt cx="4084627" cy="408316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272084" y="1650372"/>
                <a:ext cx="3941289" cy="302989"/>
              </a:xfrm>
              <a:prstGeom prst="rect">
                <a:avLst/>
              </a:prstGeom>
              <a:solidFill>
                <a:schemeClr val="bg1"/>
              </a:solidFill>
              <a:ln w="19050" cmpd="sng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b="1" dirty="0">
                    <a:solidFill>
                      <a:srgbClr val="FFFFFE"/>
                    </a:solidFill>
                    <a:latin typeface="Verdana" charset="0"/>
                    <a:ea typeface="Verdana" charset="0"/>
                    <a:cs typeface="Verdana" charset="0"/>
                  </a:rPr>
                  <a:t>    Inability to develop or </a:t>
                </a:r>
                <a:r>
                  <a:rPr lang="en-US" sz="1200" b="1" u="sng" dirty="0">
                    <a:solidFill>
                      <a:srgbClr val="FFFFFE"/>
                    </a:solidFill>
                    <a:latin typeface="Verdana" charset="0"/>
                    <a:ea typeface="Verdana" charset="0"/>
                    <a:cs typeface="Verdana" charset="0"/>
                  </a:rPr>
                  <a:t>adapt</a:t>
                </a:r>
              </a:p>
            </p:txBody>
          </p:sp>
          <p:sp>
            <p:nvSpPr>
              <p:cNvPr id="20" name="Oval 19"/>
              <p:cNvSpPr>
                <a:spLocks noChangeAspect="1"/>
              </p:cNvSpPr>
              <p:nvPr/>
            </p:nvSpPr>
            <p:spPr>
              <a:xfrm>
                <a:off x="1128746" y="1545045"/>
                <a:ext cx="323206" cy="285676"/>
              </a:xfrm>
              <a:prstGeom prst="ellipse">
                <a:avLst/>
              </a:prstGeom>
              <a:solidFill>
                <a:srgbClr val="FFFFFE"/>
              </a:solidFill>
              <a:ln>
                <a:solidFill>
                  <a:schemeClr val="bg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>
                  <a:lnSpc>
                    <a:spcPct val="80000"/>
                  </a:lnSpc>
                </a:pPr>
                <a:r>
                  <a:rPr lang="en-US" sz="1200" b="1" dirty="0">
                    <a:solidFill>
                      <a:srgbClr val="CC3333"/>
                    </a:solidFill>
                    <a:latin typeface="Verdana" charset="0"/>
                    <a:ea typeface="Verdana" charset="0"/>
                    <a:cs typeface="Verdana" charset="0"/>
                    <a:sym typeface="Zapf Dingbats"/>
                  </a:rPr>
                  <a:t>✗</a:t>
                </a:r>
                <a:endParaRPr lang="en-US" sz="1200" b="1" dirty="0">
                  <a:solidFill>
                    <a:srgbClr val="CC3333"/>
                  </a:solidFill>
                  <a:latin typeface="Verdana" charset="0"/>
                  <a:ea typeface="Verdana" charset="0"/>
                  <a:cs typeface="Verdana" charset="0"/>
                </a:endParaRPr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1645856" y="3104137"/>
              <a:ext cx="3813506" cy="431294"/>
              <a:chOff x="1128746" y="1160697"/>
              <a:chExt cx="4084627" cy="408316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1272084" y="1266024"/>
                <a:ext cx="3941289" cy="302989"/>
              </a:xfrm>
              <a:prstGeom prst="rect">
                <a:avLst/>
              </a:prstGeom>
              <a:solidFill>
                <a:schemeClr val="bg1"/>
              </a:solidFill>
              <a:ln w="19050" cmpd="sng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b="1" dirty="0">
                    <a:solidFill>
                      <a:srgbClr val="FFFFFE"/>
                    </a:solidFill>
                    <a:latin typeface="Verdana" charset="0"/>
                    <a:ea typeface="Verdana" charset="0"/>
                    <a:cs typeface="Verdana" charset="0"/>
                  </a:rPr>
                  <a:t>    Too functionally or </a:t>
                </a:r>
                <a:r>
                  <a:rPr lang="en-US" sz="1200" b="1" u="sng" dirty="0">
                    <a:solidFill>
                      <a:srgbClr val="FFFFFE"/>
                    </a:solidFill>
                    <a:latin typeface="Verdana" charset="0"/>
                    <a:ea typeface="Verdana" charset="0"/>
                    <a:cs typeface="Verdana" charset="0"/>
                  </a:rPr>
                  <a:t>technically</a:t>
                </a:r>
                <a:r>
                  <a:rPr lang="en-US" sz="1200" b="1" dirty="0">
                    <a:solidFill>
                      <a:srgbClr val="FFFFFE"/>
                    </a:solidFill>
                    <a:latin typeface="Verdana" charset="0"/>
                    <a:ea typeface="Verdana" charset="0"/>
                    <a:cs typeface="Verdana" charset="0"/>
                  </a:rPr>
                  <a:t> oriented</a:t>
                </a:r>
              </a:p>
            </p:txBody>
          </p:sp>
          <p:sp>
            <p:nvSpPr>
              <p:cNvPr id="18" name="Oval 17"/>
              <p:cNvSpPr>
                <a:spLocks noChangeAspect="1"/>
              </p:cNvSpPr>
              <p:nvPr/>
            </p:nvSpPr>
            <p:spPr>
              <a:xfrm>
                <a:off x="1128746" y="1160697"/>
                <a:ext cx="323206" cy="285676"/>
              </a:xfrm>
              <a:prstGeom prst="ellipse">
                <a:avLst/>
              </a:prstGeom>
              <a:solidFill>
                <a:srgbClr val="FFFFFE"/>
              </a:solidFill>
              <a:ln>
                <a:solidFill>
                  <a:schemeClr val="bg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>
                  <a:lnSpc>
                    <a:spcPct val="80000"/>
                  </a:lnSpc>
                </a:pPr>
                <a:r>
                  <a:rPr lang="en-US" sz="1200" b="1" dirty="0">
                    <a:solidFill>
                      <a:srgbClr val="CC3333"/>
                    </a:solidFill>
                    <a:latin typeface="Verdana" charset="0"/>
                    <a:ea typeface="Verdana" charset="0"/>
                    <a:cs typeface="Verdana" charset="0"/>
                    <a:sym typeface="Zapf Dingbats"/>
                  </a:rPr>
                  <a:t>✗</a:t>
                </a:r>
                <a:endParaRPr lang="en-US" sz="1200" b="1" dirty="0">
                  <a:solidFill>
                    <a:srgbClr val="CC3333"/>
                  </a:solidFill>
                  <a:latin typeface="Verdana" charset="0"/>
                  <a:ea typeface="Verdana" charset="0"/>
                  <a:cs typeface="Verdana" charset="0"/>
                </a:endParaRPr>
              </a:p>
            </p:txBody>
          </p:sp>
        </p:grpSp>
      </p:grpSp>
      <p:grpSp>
        <p:nvGrpSpPr>
          <p:cNvPr id="27" name="Group 26"/>
          <p:cNvGrpSpPr/>
          <p:nvPr/>
        </p:nvGrpSpPr>
        <p:grpSpPr>
          <a:xfrm>
            <a:off x="5023556" y="1999946"/>
            <a:ext cx="4120444" cy="1364143"/>
            <a:chOff x="5023556" y="2227866"/>
            <a:chExt cx="4120444" cy="1364143"/>
          </a:xfrm>
        </p:grpSpPr>
        <p:sp>
          <p:nvSpPr>
            <p:cNvPr id="28" name="TextBox 27"/>
            <p:cNvSpPr txBox="1"/>
            <p:nvPr/>
          </p:nvSpPr>
          <p:spPr>
            <a:xfrm>
              <a:off x="5510334" y="2227866"/>
              <a:ext cx="3633666" cy="91440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rtlCol="0" anchor="ctr">
              <a:noAutofit/>
            </a:bodyPr>
            <a:lstStyle/>
            <a:p>
              <a:pPr algn="ctr"/>
              <a:r>
                <a:rPr lang="en-US" sz="1600" b="1" dirty="0">
                  <a:latin typeface="Verdana" charset="0"/>
                  <a:ea typeface="Verdana" charset="0"/>
                  <a:cs typeface="Verdana" charset="0"/>
                </a:rPr>
                <a:t>Immediate Employability</a:t>
              </a:r>
            </a:p>
            <a:p>
              <a:pPr algn="ctr"/>
              <a:r>
                <a:rPr lang="en-US" sz="1600" b="1" dirty="0">
                  <a:latin typeface="Verdana" charset="0"/>
                  <a:ea typeface="Verdana" charset="0"/>
                  <a:cs typeface="Verdana" charset="0"/>
                </a:rPr>
                <a:t> </a:t>
              </a:r>
              <a:r>
                <a:rPr lang="en-US" sz="1600" b="1" u="sng" dirty="0">
                  <a:latin typeface="Verdana" charset="0"/>
                  <a:ea typeface="Verdana" charset="0"/>
                  <a:cs typeface="Verdana" charset="0"/>
                </a:rPr>
                <a:t>and</a:t>
              </a:r>
              <a:r>
                <a:rPr lang="en-US" sz="1600" b="1" dirty="0">
                  <a:latin typeface="Verdana" charset="0"/>
                  <a:ea typeface="Verdana" charset="0"/>
                  <a:cs typeface="Verdana" charset="0"/>
                </a:rPr>
                <a:t> Future Promotability</a:t>
              </a:r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 flipH="1">
              <a:off x="5023556" y="2575201"/>
              <a:ext cx="858350" cy="0"/>
            </a:xfrm>
            <a:prstGeom prst="straightConnector1">
              <a:avLst/>
            </a:prstGeom>
            <a:ln>
              <a:solidFill>
                <a:srgbClr val="5BAE5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>
              <a:off x="7206710" y="3021673"/>
              <a:ext cx="0" cy="570336"/>
            </a:xfrm>
            <a:prstGeom prst="straightConnector1">
              <a:avLst/>
            </a:prstGeom>
            <a:ln>
              <a:solidFill>
                <a:srgbClr val="5BAE5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68855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CD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/>
          <p:cNvPicPr>
            <a:picLocks noChangeAspect="1"/>
          </p:cNvPicPr>
          <p:nvPr/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7753" y="-473743"/>
            <a:ext cx="4428736" cy="465571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133" y="498912"/>
            <a:ext cx="8195734" cy="1355200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3257" y="-473743"/>
            <a:ext cx="4428736" cy="4655710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7753" y="4181967"/>
            <a:ext cx="4428736" cy="4655710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3257" y="4181967"/>
            <a:ext cx="4428736" cy="4655710"/>
          </a:xfrm>
          <a:prstGeom prst="rect">
            <a:avLst/>
          </a:prstGeom>
        </p:spPr>
      </p:pic>
      <p:sp>
        <p:nvSpPr>
          <p:cNvPr id="28" name="Text Placeholder 1"/>
          <p:cNvSpPr txBox="1">
            <a:spLocks/>
          </p:cNvSpPr>
          <p:nvPr/>
        </p:nvSpPr>
        <p:spPr>
          <a:xfrm>
            <a:off x="358222" y="2977591"/>
            <a:ext cx="8058755" cy="619351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800" b="1" dirty="0">
                <a:solidFill>
                  <a:srgbClr val="003E54"/>
                </a:solidFill>
                <a:latin typeface="Verdana" charset="0"/>
                <a:ea typeface="Verdana" charset="0"/>
                <a:cs typeface="Verdana" charset="0"/>
              </a:rPr>
              <a:t>Experience</a:t>
            </a:r>
          </a:p>
        </p:txBody>
      </p:sp>
    </p:spTree>
    <p:extLst>
      <p:ext uri="{BB962C8B-B14F-4D97-AF65-F5344CB8AC3E}">
        <p14:creationId xmlns:p14="http://schemas.microsoft.com/office/powerpoint/2010/main" val="19934243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58222" y="243205"/>
            <a:ext cx="8058755" cy="619351"/>
          </a:xfrm>
        </p:spPr>
        <p:txBody>
          <a:bodyPr/>
          <a:lstStyle/>
          <a:p>
            <a:r>
              <a:rPr lang="en-US" sz="3200" cap="none" dirty="0">
                <a:solidFill>
                  <a:srgbClr val="003E54"/>
                </a:solidFill>
              </a:rPr>
              <a:t>Welcome</a:t>
            </a:r>
          </a:p>
        </p:txBody>
      </p:sp>
      <p:sp>
        <p:nvSpPr>
          <p:cNvPr id="10" name="Rectangle 9"/>
          <p:cNvSpPr/>
          <p:nvPr/>
        </p:nvSpPr>
        <p:spPr>
          <a:xfrm>
            <a:off x="358222" y="979117"/>
            <a:ext cx="8214278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b="1" dirty="0">
                <a:solidFill>
                  <a:srgbClr val="003E54"/>
                </a:solidFill>
                <a:latin typeface="Verdana" charset="0"/>
                <a:ea typeface="Verdana" charset="0"/>
                <a:cs typeface="Verdana" charset="0"/>
              </a:rPr>
              <a:t>Easy To Follow Dashboard and Process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300903" y="1520410"/>
            <a:ext cx="5662474" cy="4613628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1758044" y="4275473"/>
            <a:ext cx="1323822" cy="4319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b="1" dirty="0">
                <a:solidFill>
                  <a:srgbClr val="FF3333"/>
                </a:solidFill>
                <a:latin typeface="Verdana" charset="0"/>
                <a:ea typeface="Verdana" charset="0"/>
                <a:cs typeface="Verdana" charset="0"/>
              </a:rPr>
              <a:t>Watch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334933" y="3578578"/>
            <a:ext cx="3668889" cy="1930400"/>
          </a:xfrm>
          <a:prstGeom prst="rect">
            <a:avLst/>
          </a:prstGeom>
          <a:noFill/>
          <a:ln w="38100">
            <a:solidFill>
              <a:srgbClr val="FF3333"/>
            </a:solidFill>
            <a:prstDash val="dash"/>
          </a:ln>
          <a:effectLst/>
        </p:spPr>
        <p:txBody>
          <a:bodyPr vert="horz" wrap="square" rtlCol="0" anchor="ctr">
            <a:noAutofit/>
          </a:bodyPr>
          <a:lstStyle/>
          <a:p>
            <a:pPr algn="ctr"/>
            <a:endParaRPr lang="en-US" sz="2400" b="1" dirty="0">
              <a:solidFill>
                <a:srgbClr val="B00101"/>
              </a:solidFill>
              <a:latin typeface="Myriad Pro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2987738" y="4484683"/>
            <a:ext cx="1234306" cy="0"/>
          </a:xfrm>
          <a:prstGeom prst="straightConnector1">
            <a:avLst/>
          </a:prstGeom>
          <a:ln w="38100" cmpd="sng">
            <a:solidFill>
              <a:srgbClr val="FF3333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33553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58222" y="243205"/>
            <a:ext cx="8058755" cy="619351"/>
          </a:xfrm>
        </p:spPr>
        <p:txBody>
          <a:bodyPr/>
          <a:lstStyle/>
          <a:p>
            <a:r>
              <a:rPr lang="en-US" sz="3200" cap="none" dirty="0">
                <a:solidFill>
                  <a:srgbClr val="003E54"/>
                </a:solidFill>
              </a:rPr>
              <a:t>Interface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851" y="1190564"/>
            <a:ext cx="8334477" cy="515307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6729" y="4903061"/>
            <a:ext cx="2121230" cy="69028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rtlCol="0" anchor="ctr">
            <a:noAutofit/>
          </a:bodyPr>
          <a:lstStyle/>
          <a:p>
            <a:pPr algn="ctr"/>
            <a:r>
              <a:rPr lang="en-US" sz="2000" b="1" dirty="0">
                <a:solidFill>
                  <a:srgbClr val="FF3333"/>
                </a:solidFill>
                <a:latin typeface="Verdana" charset="0"/>
                <a:ea typeface="Verdana" charset="0"/>
                <a:cs typeface="Verdana" charset="0"/>
              </a:rPr>
              <a:t>File Drive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615392" y="686034"/>
            <a:ext cx="2121230" cy="69028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rtlCol="0" anchor="ctr">
            <a:noAutofit/>
          </a:bodyPr>
          <a:lstStyle/>
          <a:p>
            <a:pPr algn="ctr"/>
            <a:r>
              <a:rPr lang="en-US" sz="2000" b="1" dirty="0">
                <a:solidFill>
                  <a:srgbClr val="FF3333"/>
                </a:solidFill>
                <a:latin typeface="Verdana" charset="0"/>
                <a:ea typeface="Verdana" charset="0"/>
                <a:cs typeface="Verdana" charset="0"/>
              </a:rPr>
              <a:t>Email List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917244" y="2327779"/>
            <a:ext cx="4872084" cy="4015863"/>
          </a:xfrm>
          <a:prstGeom prst="rect">
            <a:avLst/>
          </a:prstGeom>
          <a:noFill/>
          <a:ln w="38100">
            <a:solidFill>
              <a:srgbClr val="FF3333"/>
            </a:solidFill>
            <a:prstDash val="dash"/>
          </a:ln>
          <a:effectLst/>
        </p:spPr>
        <p:txBody>
          <a:bodyPr vert="horz" wrap="square" rtlCol="0" anchor="ctr">
            <a:noAutofit/>
          </a:bodyPr>
          <a:lstStyle/>
          <a:p>
            <a:pPr algn="ctr"/>
            <a:r>
              <a:rPr lang="en-US" sz="2400" b="1" dirty="0">
                <a:solidFill>
                  <a:srgbClr val="FF3333"/>
                </a:solidFill>
                <a:latin typeface="Verdana" charset="0"/>
                <a:ea typeface="Verdana" charset="0"/>
                <a:cs typeface="Verdana" charset="0"/>
              </a:rPr>
              <a:t>Reading Pane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011639" y="1637492"/>
            <a:ext cx="2121230" cy="69028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rtlCol="0" anchor="ctr">
            <a:noAutofit/>
          </a:bodyPr>
          <a:lstStyle/>
          <a:p>
            <a:pPr algn="ctr"/>
            <a:r>
              <a:rPr lang="en-US" sz="2000" b="1" dirty="0">
                <a:solidFill>
                  <a:srgbClr val="FF3333"/>
                </a:solidFill>
                <a:latin typeface="Verdana" charset="0"/>
                <a:ea typeface="Verdana" charset="0"/>
                <a:cs typeface="Verdana" charset="0"/>
              </a:rPr>
              <a:t>Messages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3164447" y="1249433"/>
            <a:ext cx="0" cy="903019"/>
          </a:xfrm>
          <a:prstGeom prst="straightConnector1">
            <a:avLst/>
          </a:prstGeom>
          <a:ln w="38100" cmpd="sng">
            <a:solidFill>
              <a:srgbClr val="FF3333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1159083" y="4217709"/>
            <a:ext cx="0" cy="892104"/>
          </a:xfrm>
          <a:prstGeom prst="straightConnector1">
            <a:avLst/>
          </a:prstGeom>
          <a:ln w="38100" cmpd="sng">
            <a:solidFill>
              <a:srgbClr val="FF3333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8065135" y="1419636"/>
            <a:ext cx="0" cy="578297"/>
          </a:xfrm>
          <a:prstGeom prst="straightConnector1">
            <a:avLst/>
          </a:prstGeom>
          <a:ln w="38100" cmpd="sng">
            <a:solidFill>
              <a:srgbClr val="FF3333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7881050" y="1997732"/>
            <a:ext cx="195374" cy="0"/>
          </a:xfrm>
          <a:prstGeom prst="line">
            <a:avLst/>
          </a:prstGeom>
          <a:ln w="38100" cmpd="sng">
            <a:solidFill>
              <a:srgbClr val="FF333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96064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58222" y="243205"/>
            <a:ext cx="8058755" cy="619351"/>
          </a:xfrm>
        </p:spPr>
        <p:txBody>
          <a:bodyPr/>
          <a:lstStyle/>
          <a:p>
            <a:r>
              <a:rPr lang="en-US" sz="3200" cap="none" dirty="0">
                <a:solidFill>
                  <a:srgbClr val="003E54"/>
                </a:solidFill>
              </a:rPr>
              <a:t>Interface</a:t>
            </a:r>
          </a:p>
        </p:txBody>
      </p:sp>
      <p:grpSp>
        <p:nvGrpSpPr>
          <p:cNvPr id="13" name="Group 12"/>
          <p:cNvGrpSpPr>
            <a:grpSpLocks noChangeAspect="1"/>
          </p:cNvGrpSpPr>
          <p:nvPr/>
        </p:nvGrpSpPr>
        <p:grpSpPr>
          <a:xfrm>
            <a:off x="448533" y="954864"/>
            <a:ext cx="8365995" cy="5178215"/>
            <a:chOff x="0" y="1083911"/>
            <a:chExt cx="9144000" cy="5217835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1083911"/>
              <a:ext cx="9144000" cy="5217835"/>
            </a:xfrm>
            <a:prstGeom prst="rect">
              <a:avLst/>
            </a:prstGeom>
            <a:ln>
              <a:solidFill>
                <a:srgbClr val="4C4C4C"/>
              </a:solidFill>
            </a:ln>
          </p:spPr>
        </p:pic>
        <p:sp>
          <p:nvSpPr>
            <p:cNvPr id="16" name="Rectangle 15"/>
            <p:cNvSpPr/>
            <p:nvPr/>
          </p:nvSpPr>
          <p:spPr>
            <a:xfrm>
              <a:off x="7847584" y="2097620"/>
              <a:ext cx="528113" cy="100591"/>
            </a:xfrm>
            <a:prstGeom prst="rect">
              <a:avLst/>
            </a:prstGeom>
            <a:solidFill>
              <a:srgbClr val="E7CE2E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>
              <a:spLocks noChangeAspect="1"/>
            </p:cNvSpPr>
            <p:nvPr/>
          </p:nvSpPr>
          <p:spPr>
            <a:xfrm>
              <a:off x="7590927" y="5257299"/>
              <a:ext cx="87946" cy="91943"/>
            </a:xfrm>
            <a:prstGeom prst="ellipse">
              <a:avLst/>
            </a:prstGeom>
            <a:solidFill>
              <a:srgbClr val="FFFFFF"/>
            </a:solidFill>
            <a:ln w="3175" cmpd="sng">
              <a:solidFill>
                <a:srgbClr val="4C4C4C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>
              <a:spLocks noChangeAspect="1"/>
            </p:cNvSpPr>
            <p:nvPr/>
          </p:nvSpPr>
          <p:spPr>
            <a:xfrm>
              <a:off x="7590927" y="5543182"/>
              <a:ext cx="87946" cy="91943"/>
            </a:xfrm>
            <a:prstGeom prst="ellipse">
              <a:avLst/>
            </a:prstGeom>
            <a:solidFill>
              <a:srgbClr val="FFFFFF"/>
            </a:solidFill>
            <a:ln w="3175" cmpd="sng">
              <a:solidFill>
                <a:srgbClr val="4C4C4C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>
              <a:spLocks noChangeAspect="1"/>
            </p:cNvSpPr>
            <p:nvPr/>
          </p:nvSpPr>
          <p:spPr>
            <a:xfrm>
              <a:off x="7590927" y="4960628"/>
              <a:ext cx="87946" cy="91943"/>
            </a:xfrm>
            <a:prstGeom prst="ellipse">
              <a:avLst/>
            </a:prstGeom>
            <a:solidFill>
              <a:srgbClr val="FFFFFF"/>
            </a:solidFill>
            <a:ln w="3175" cmpd="sng">
              <a:solidFill>
                <a:srgbClr val="4C4C4C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736935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58222" y="243205"/>
            <a:ext cx="8058755" cy="619351"/>
          </a:xfrm>
        </p:spPr>
        <p:txBody>
          <a:bodyPr/>
          <a:lstStyle/>
          <a:p>
            <a:r>
              <a:rPr lang="en-US" sz="3200" cap="none" dirty="0">
                <a:solidFill>
                  <a:srgbClr val="003E54"/>
                </a:solidFill>
              </a:rPr>
              <a:t>Assessment Completion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65224" y="1025764"/>
            <a:ext cx="8473574" cy="5195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91379"/>
      </p:ext>
    </p:extLst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Custom 49">
      <a:dk1>
        <a:srgbClr val="006099"/>
      </a:dk1>
      <a:lt1>
        <a:srgbClr val="5BAE51"/>
      </a:lt1>
      <a:dk2>
        <a:srgbClr val="004B79"/>
      </a:dk2>
      <a:lt2>
        <a:srgbClr val="2B5C29"/>
      </a:lt2>
      <a:accent1>
        <a:srgbClr val="589AC7"/>
      </a:accent1>
      <a:accent2>
        <a:srgbClr val="6EB669"/>
      </a:accent2>
      <a:accent3>
        <a:srgbClr val="2F759E"/>
      </a:accent3>
      <a:accent4>
        <a:srgbClr val="528642"/>
      </a:accent4>
      <a:accent5>
        <a:srgbClr val="8DCEE6"/>
      </a:accent5>
      <a:accent6>
        <a:srgbClr val="B3D79F"/>
      </a:accent6>
      <a:hlink>
        <a:srgbClr val="CCCCCC"/>
      </a:hlink>
      <a:folHlink>
        <a:srgbClr val="333333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华文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Custom 32">
      <a:dk1>
        <a:srgbClr val="006099"/>
      </a:dk1>
      <a:lt1>
        <a:srgbClr val="5BAE51"/>
      </a:lt1>
      <a:dk2>
        <a:srgbClr val="004B79"/>
      </a:dk2>
      <a:lt2>
        <a:srgbClr val="2B5C29"/>
      </a:lt2>
      <a:accent1>
        <a:srgbClr val="589AC7"/>
      </a:accent1>
      <a:accent2>
        <a:srgbClr val="6EB669"/>
      </a:accent2>
      <a:accent3>
        <a:srgbClr val="2F759E"/>
      </a:accent3>
      <a:accent4>
        <a:srgbClr val="528642"/>
      </a:accent4>
      <a:accent5>
        <a:srgbClr val="8DCEE6"/>
      </a:accent5>
      <a:accent6>
        <a:srgbClr val="B3D79F"/>
      </a:accent6>
      <a:hlink>
        <a:srgbClr val="CCCCCC"/>
      </a:hlink>
      <a:folHlink>
        <a:srgbClr val="33333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ln>
          <a:noFill/>
        </a:ln>
      </a:spPr>
      <a:bodyPr vert="horz"/>
      <a:lstStyle>
        <a:defPPr>
          <a:defRPr dirty="0" smtClean="0">
            <a:solidFill>
              <a:srgbClr val="000000"/>
            </a:solidFill>
            <a:latin typeface="Myriad Pro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3_Office Theme">
  <a:themeElements>
    <a:clrScheme name="Custom 33">
      <a:dk1>
        <a:srgbClr val="005587"/>
      </a:dk1>
      <a:lt1>
        <a:srgbClr val="5BAE51"/>
      </a:lt1>
      <a:dk2>
        <a:srgbClr val="083773"/>
      </a:dk2>
      <a:lt2>
        <a:srgbClr val="2B5C29"/>
      </a:lt2>
      <a:accent1>
        <a:srgbClr val="589AC7"/>
      </a:accent1>
      <a:accent2>
        <a:srgbClr val="6EB669"/>
      </a:accent2>
      <a:accent3>
        <a:srgbClr val="2F759E"/>
      </a:accent3>
      <a:accent4>
        <a:srgbClr val="528642"/>
      </a:accent4>
      <a:accent5>
        <a:srgbClr val="8DCEE6"/>
      </a:accent5>
      <a:accent6>
        <a:srgbClr val="B3D79F"/>
      </a:accent6>
      <a:hlink>
        <a:srgbClr val="CCCCCC"/>
      </a:hlink>
      <a:folHlink>
        <a:srgbClr val="33333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3976</TotalTime>
  <Words>255</Words>
  <Application>Microsoft Office PowerPoint</Application>
  <PresentationFormat>On-screen Show (4:3)</PresentationFormat>
  <Paragraphs>54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10</vt:i4>
      </vt:variant>
    </vt:vector>
  </HeadingPairs>
  <TitlesOfParts>
    <vt:vector size="20" baseType="lpstr">
      <vt:lpstr>Arial</vt:lpstr>
      <vt:lpstr>Calibri</vt:lpstr>
      <vt:lpstr>Lucida Grande</vt:lpstr>
      <vt:lpstr>Myriad Pro</vt:lpstr>
      <vt:lpstr>Verdana</vt:lpstr>
      <vt:lpstr>Wingdings</vt:lpstr>
      <vt:lpstr>Zapf Dingbats</vt:lpstr>
      <vt:lpstr>Blank</vt:lpstr>
      <vt:lpstr>1_Office Theme</vt:lpstr>
      <vt:lpstr>3_Office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Capsim Management Simulations,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CAPSIM BUSINESS SIMULATIONS</dc:title>
  <dc:creator>Media-All</dc:creator>
  <cp:lastModifiedBy>Monika Murzydlo</cp:lastModifiedBy>
  <cp:revision>321</cp:revision>
  <cp:lastPrinted>2014-09-29T16:26:27Z</cp:lastPrinted>
  <dcterms:created xsi:type="dcterms:W3CDTF">2014-10-22T19:59:11Z</dcterms:created>
  <dcterms:modified xsi:type="dcterms:W3CDTF">2017-11-30T18:33:33Z</dcterms:modified>
</cp:coreProperties>
</file>