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39" r:id="rId2"/>
    <p:sldId id="418" r:id="rId3"/>
    <p:sldId id="420" r:id="rId4"/>
    <p:sldId id="436" r:id="rId5"/>
    <p:sldId id="437" r:id="rId6"/>
    <p:sldId id="428" r:id="rId7"/>
    <p:sldId id="443" r:id="rId8"/>
    <p:sldId id="430" r:id="rId9"/>
    <p:sldId id="444" r:id="rId10"/>
    <p:sldId id="441" r:id="rId11"/>
  </p:sldIdLst>
  <p:sldSz cx="12192000" cy="6858000"/>
  <p:notesSz cx="7010400" cy="9296400"/>
  <p:custDataLst>
    <p:tags r:id="rId14"/>
  </p:custDataLst>
  <p:defaultTextStyle>
    <a:defPPr>
      <a:defRPr lang="en-US"/>
    </a:defPPr>
    <a:lvl1pPr marL="0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7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1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4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29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7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F8BBE8-5958-4C0B-907A-C92FCA713FDE}">
          <p14:sldIdLst>
            <p14:sldId id="439"/>
            <p14:sldId id="418"/>
            <p14:sldId id="420"/>
            <p14:sldId id="436"/>
            <p14:sldId id="437"/>
            <p14:sldId id="428"/>
            <p14:sldId id="443"/>
            <p14:sldId id="430"/>
            <p14:sldId id="444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os castro" initials="cc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1B5"/>
    <a:srgbClr val="FFF89B"/>
    <a:srgbClr val="CCE8AE"/>
    <a:srgbClr val="F9FF9F"/>
    <a:srgbClr val="F0F0F0"/>
    <a:srgbClr val="FC9739"/>
    <a:srgbClr val="8567A9"/>
    <a:srgbClr val="B8A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27" autoAdjust="0"/>
    <p:restoredTop sz="76910" autoAdjust="0"/>
  </p:normalViewPr>
  <p:slideViewPr>
    <p:cSldViewPr snapToGrid="0">
      <p:cViewPr>
        <p:scale>
          <a:sx n="50" d="100"/>
          <a:sy n="50" d="100"/>
        </p:scale>
        <p:origin x="830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7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BB3AF39-3865-405C-AD60-DE2C92E0F022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532BA5-95EB-44E3-A2B2-5021049704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5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825D01C-3DBF-4AFD-A8CF-9BF212C8018C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492B0DE-5900-4435-96F6-6103D0E9F8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4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7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1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4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29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7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ncetonreview.com/college-advice/act-sat-state-requiremen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hicagotribune.com/news/ct-illinois-chooses-sat-met-20160211-story.html" TargetMode="External"/><Relationship Id="rId5" Type="http://schemas.openxmlformats.org/officeDocument/2006/relationships/hyperlink" Target="https://chalkbeat.org/posts/chicago/2018/07/27/act-protests-state-boards-embrace-of-rival-test-provider/" TargetMode="External"/><Relationship Id="rId4" Type="http://schemas.openxmlformats.org/officeDocument/2006/relationships/hyperlink" Target="https://www.chicagotribune.com/news/local/breaking/ct-parcc-test-high-school-met-20160711-story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83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8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Chloropleth</a:t>
            </a:r>
            <a:r>
              <a:rPr lang="en-US" baseline="0" dirty="0" smtClean="0"/>
              <a:t> Map of the US participation rates of SAT (2017)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3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to 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9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attention back to 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Choropleth</a:t>
            </a:r>
            <a:r>
              <a:rPr lang="en-US" baseline="0" dirty="0" smtClean="0"/>
              <a:t> Map of the US participation rates of SAT (2017)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4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Choropleth</a:t>
            </a:r>
            <a:r>
              <a:rPr lang="en-US" baseline="0" dirty="0" smtClean="0"/>
              <a:t> Map of the US participation rates of SAT vs. ACT (2018)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7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24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 SAT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pays for it!</a:t>
            </a:r>
          </a:p>
          <a:p>
            <a:pPr lvl="1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 </a:t>
            </a:r>
            <a:r>
              <a:rPr lang="en-US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https://www.princetonreview.com/college-advice/act-sat-state-requirements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to Rhode Island, Illinois is abandoning the PARCC</a:t>
            </a:r>
          </a:p>
          <a:p>
            <a:pPr lvl="1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 </a:t>
            </a:r>
            <a:r>
              <a:rPr lang="en-US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https://www.chicagotribune.com/news/local/breaking/ct-parcc-test-high-school-met-20160711-story.html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CollegeBoard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(SAT Administrator) won a 3-year contract (with option for additional 3-year extension) with Illinois state after the state's previous ACT contract expired. Interestingly, ACT's bid was 5.7 million USD lower than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Collegeboard's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cost when spread over 6 years was marginal for the state's budget</a:t>
            </a:r>
          </a:p>
          <a:p>
            <a:pPr lvl="1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 </a:t>
            </a:r>
            <a:r>
              <a:rPr lang="en-US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https://chalkbeat.org/posts/chicago/2018/07/27/act-protests-state-boards-embrace-of-rival-test-provider/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SAT is part of Chicago Public Schools' Rating System: The SQRP. The scores make up 20% of the rating, giving schools an incentive to take the test</a:t>
            </a:r>
          </a:p>
          <a:p>
            <a:pPr lvl="1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 </a:t>
            </a:r>
            <a:r>
              <a:rPr lang="en-US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https://chalkbeat.org/posts/chicago/2018/07/27/act-protests-state-boards-embrace-of-rival-test-provider/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decision influenced by partnership with Khan Academy to provide free SAT prep resources, something the ACT does not have with them</a:t>
            </a:r>
          </a:p>
          <a:p>
            <a:pPr lvl="1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 </a:t>
            </a:r>
            <a:r>
              <a:rPr lang="en-US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https://www.chicagotribune.com/news/ct-illinois-chooses-sat-met-20160211-story.html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1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2427397"/>
              </p:ext>
            </p:extLst>
          </p:nvPr>
        </p:nvGraphicFramePr>
        <p:xfrm>
          <a:off x="1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9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069027"/>
            <a:ext cx="12192000" cy="7889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36825" y="1067617"/>
            <a:ext cx="7239000" cy="557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39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6100" y="359232"/>
            <a:ext cx="10515600" cy="3918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styleTit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9017" y="347940"/>
            <a:ext cx="0" cy="903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515600" cy="46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dirty="0" smtClean="0">
                <a:solidFill>
                  <a:schemeClr val="accent1"/>
                </a:solidFill>
              </a:defRPr>
            </a:lvl2pPr>
            <a:lvl3pPr>
              <a:defRPr lang="en-US" dirty="0" smtClean="0">
                <a:solidFill>
                  <a:schemeClr val="accent1"/>
                </a:solidFill>
              </a:defRPr>
            </a:lvl3pPr>
            <a:lvl4pPr>
              <a:defRPr lang="en-US" dirty="0" smtClean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</a:lstStyle>
          <a:p>
            <a:pPr marL="228578" lvl="0" indent="-228578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5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36800" y="2971800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2971800"/>
            <a:ext cx="751840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2765424" y="2534920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 rot="5400000" flipH="1">
            <a:off x="8940801" y="2992120"/>
            <a:ext cx="914400" cy="914400"/>
            <a:chOff x="2460624" y="3124200"/>
            <a:chExt cx="914400" cy="914400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2489200" y="3124200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2917824" y="2687320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44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36800" y="1111473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36801" y="1103217"/>
            <a:ext cx="7518400" cy="914400"/>
          </a:xfrm>
          <a:prstGeom prst="rect">
            <a:avLst/>
          </a:prstGeom>
        </p:spPr>
        <p:txBody>
          <a:bodyPr anchor="ctr"/>
          <a:lstStyle>
            <a:lvl1pPr marL="231775" indent="0" algn="l">
              <a:buNone/>
              <a:defRPr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2765424" y="674593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36800" y="2454497"/>
            <a:ext cx="0" cy="31054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493988" y="2454497"/>
            <a:ext cx="170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SCOPE OF THE</a:t>
            </a:r>
            <a:r>
              <a:rPr lang="en-US" baseline="0" dirty="0"/>
              <a:t> MILESTONE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336801" y="2483072"/>
            <a:ext cx="7518400" cy="3076899"/>
          </a:xfrm>
          <a:prstGeom prst="rect">
            <a:avLst/>
          </a:prstGeom>
        </p:spPr>
        <p:txBody>
          <a:bodyPr lIns="274320" anchor="t"/>
          <a:lstStyle>
            <a:lvl1pPr marL="457200" indent="-457200" algn="l">
              <a:buFontTx/>
              <a:buBlip>
                <a:blip r:embed="rId2"/>
              </a:buBlip>
              <a:defRPr sz="1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2765424" y="5102771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8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3429000"/>
            <a:ext cx="11061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9957" y="6215743"/>
            <a:ext cx="1846814" cy="571312"/>
          </a:xfrm>
          <a:prstGeom prst="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022743" y="6215743"/>
            <a:ext cx="1846814" cy="571312"/>
          </a:xfrm>
          <a:prstGeom prst="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16126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3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6100" y="359232"/>
            <a:ext cx="10515600" cy="3918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 b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styleTit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737720407"/>
              </p:ext>
            </p:extLst>
          </p:nvPr>
        </p:nvGraphicFramePr>
        <p:xfrm>
          <a:off x="1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9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34283" y="6412226"/>
            <a:ext cx="456119" cy="347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87" name="Picture 963" descr="http://static-assets.generalassemb.ly/logos/generalassembly-open-graph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6412226"/>
            <a:ext cx="940270" cy="4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0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5" r:id="rId5"/>
    <p:sldLayoutId id="2147483652" r:id="rId6"/>
    <p:sldLayoutId id="2147483654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0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8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2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5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777220" cy="461962"/>
          </a:xfrm>
        </p:spPr>
        <p:txBody>
          <a:bodyPr/>
          <a:lstStyle/>
          <a:p>
            <a:r>
              <a:rPr lang="en-US" dirty="0" smtClean="0"/>
              <a:t>SAT participation rates so 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664717"/>
            <a:ext cx="1012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77" y="1218943"/>
            <a:ext cx="5193283" cy="51932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31740" y="1796028"/>
            <a:ext cx="845820" cy="584775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</a:rPr>
              <a:t>Mean</a:t>
            </a:r>
            <a:r>
              <a:rPr lang="en-US" sz="1600" b="1" dirty="0" smtClean="0">
                <a:solidFill>
                  <a:srgbClr val="FF0000"/>
                </a:solidFill>
              </a:rPr>
              <a:t>: 39.8%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58690" y="1995949"/>
            <a:ext cx="27432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3360" y="4363968"/>
            <a:ext cx="845820" cy="584775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</a:rPr>
              <a:t>Mean</a:t>
            </a:r>
            <a:r>
              <a:rPr lang="en-US" sz="1600" b="1" dirty="0" smtClean="0">
                <a:solidFill>
                  <a:srgbClr val="FF0000"/>
                </a:solidFill>
              </a:rPr>
              <a:t>:</a:t>
            </a:r>
            <a:r>
              <a:rPr lang="en-US" sz="1600" b="1" u="sng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65.2%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2" idx="3"/>
          </p:cNvCxnSpPr>
          <p:nvPr/>
        </p:nvCxnSpPr>
        <p:spPr>
          <a:xfrm flipV="1">
            <a:off x="4869180" y="4548634"/>
            <a:ext cx="392430" cy="1077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83500" y="1806699"/>
            <a:ext cx="911860" cy="584775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</a:rPr>
              <a:t>Mean: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45.2%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10450" y="2006620"/>
            <a:ext cx="27432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07480" y="4363968"/>
            <a:ext cx="845820" cy="584775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</a:rPr>
              <a:t>Mean</a:t>
            </a:r>
            <a:r>
              <a:rPr lang="en-US" sz="1600" b="1" dirty="0" smtClean="0">
                <a:solidFill>
                  <a:srgbClr val="FF0000"/>
                </a:solidFill>
              </a:rPr>
              <a:t>: 61.7%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 flipV="1">
            <a:off x="7353300" y="4548635"/>
            <a:ext cx="392430" cy="1077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4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777220" cy="461962"/>
          </a:xfrm>
        </p:spPr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664717"/>
            <a:ext cx="1012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46100" y="1348740"/>
            <a:ext cx="11413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just broad state-level participation data, there is only so much we can glean from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choropleth map, certain regions like the East Coast (particularly New England) are already in our pocket! But the story for rest of the states cases are rather idiosyncratic.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deep dive into Illinois provided insight where we see the decision was a shift to a </a:t>
            </a:r>
            <a:r>
              <a:rPr lang="en-US" b="1" u="sng" dirty="0" smtClean="0"/>
              <a:t>less time-consuming test</a:t>
            </a:r>
            <a:r>
              <a:rPr lang="en-US" dirty="0" smtClean="0"/>
              <a:t>, and </a:t>
            </a:r>
            <a:r>
              <a:rPr lang="en-US" b="1" u="sng" dirty="0" smtClean="0"/>
              <a:t>the state subsidy provided an incentive</a:t>
            </a:r>
            <a:r>
              <a:rPr lang="en-US" b="1" dirty="0" smtClean="0"/>
              <a:t> </a:t>
            </a:r>
            <a:r>
              <a:rPr lang="en-US" dirty="0" smtClean="0"/>
              <a:t>but can we generalize this?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6101" y="3547058"/>
            <a:ext cx="10777220" cy="46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0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3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194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348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Further Enquiry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100" y="3980865"/>
            <a:ext cx="11413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Regression Analysis with Y = participation rate</a:t>
            </a:r>
          </a:p>
          <a:p>
            <a:pPr marL="742677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Is less preparation time a statistically significant factor that drives participation rate? </a:t>
            </a:r>
            <a:endParaRPr lang="en-US" dirty="0"/>
          </a:p>
          <a:p>
            <a:pPr marL="742677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After including state subsidy as an indicator/dummy variable, what other factors are there?</a:t>
            </a:r>
          </a:p>
          <a:p>
            <a:pPr marL="742677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Can we uncover latent idiosyncratic factors that drive participation rate, using Principal Component Analysis?</a:t>
            </a:r>
          </a:p>
          <a:p>
            <a:pPr marL="742677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Contract Theory Optimization Model:</a:t>
            </a:r>
          </a:p>
          <a:p>
            <a:pPr marL="742677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a given State, what is the optimal bid higher than ACT’s that would make the sponsor see the cost differential as negligible?</a:t>
            </a:r>
          </a:p>
        </p:txBody>
      </p:sp>
    </p:spTree>
    <p:extLst>
      <p:ext uri="{BB962C8B-B14F-4D97-AF65-F5344CB8AC3E}">
        <p14:creationId xmlns:p14="http://schemas.microsoft.com/office/powerpoint/2010/main" val="35896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0" y="5469057"/>
            <a:ext cx="1315722" cy="329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2" y="195438"/>
            <a:ext cx="11948160" cy="60224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5469057"/>
            <a:ext cx="1315722" cy="329763"/>
          </a:xfrm>
          <a:prstGeom prst="rect">
            <a:avLst/>
          </a:prstGeom>
        </p:spPr>
      </p:pic>
      <p:pic>
        <p:nvPicPr>
          <p:cNvPr id="6146" name="Picture 2" descr="Image result for S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2" y="2494914"/>
            <a:ext cx="1505585" cy="15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78462" y="4089946"/>
            <a:ext cx="150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1" y="203058"/>
            <a:ext cx="11948161" cy="60224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65" y="203058"/>
            <a:ext cx="11906311" cy="6022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0" y="5469057"/>
            <a:ext cx="1315722" cy="329763"/>
          </a:xfrm>
          <a:prstGeom prst="rect">
            <a:avLst/>
          </a:prstGeom>
        </p:spPr>
      </p:pic>
      <p:pic>
        <p:nvPicPr>
          <p:cNvPr id="7170" name="Picture 2" descr="Image result for ACT exa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6" y="2904160"/>
            <a:ext cx="1768402" cy="4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6082" y="3446262"/>
            <a:ext cx="150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0" y="5469057"/>
            <a:ext cx="1315722" cy="329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2" y="195438"/>
            <a:ext cx="11948160" cy="60224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5469057"/>
            <a:ext cx="1315722" cy="329763"/>
          </a:xfrm>
          <a:prstGeom prst="rect">
            <a:avLst/>
          </a:prstGeom>
        </p:spPr>
      </p:pic>
      <p:pic>
        <p:nvPicPr>
          <p:cNvPr id="11" name="Picture 2" descr="Image result for S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2" y="2494914"/>
            <a:ext cx="1505585" cy="15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8462" y="4089946"/>
            <a:ext cx="150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0" y="5469057"/>
            <a:ext cx="1315722" cy="329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2" y="187818"/>
            <a:ext cx="11948160" cy="60224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5469057"/>
            <a:ext cx="1315722" cy="32976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33160" y="2590800"/>
            <a:ext cx="609600" cy="586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/>
              </a:solidFill>
            </a:endParaRPr>
          </a:p>
        </p:txBody>
      </p:sp>
      <p:pic>
        <p:nvPicPr>
          <p:cNvPr id="11" name="Picture 2" descr="Image result for S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2" y="2494914"/>
            <a:ext cx="1505585" cy="15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8462" y="4089946"/>
            <a:ext cx="150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1" y="203058"/>
            <a:ext cx="11948161" cy="60224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0" y="5476677"/>
            <a:ext cx="1315722" cy="329763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6233160" y="2590800"/>
            <a:ext cx="609600" cy="586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/>
              </a:solidFill>
            </a:endParaRPr>
          </a:p>
        </p:txBody>
      </p:sp>
      <p:pic>
        <p:nvPicPr>
          <p:cNvPr id="8" name="Picture 2" descr="Image result for S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2" y="2494914"/>
            <a:ext cx="1505585" cy="15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8462" y="4089946"/>
            <a:ext cx="1505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2018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777220" cy="461962"/>
          </a:xfrm>
        </p:spPr>
        <p:txBody>
          <a:bodyPr/>
          <a:lstStyle/>
          <a:p>
            <a:r>
              <a:rPr lang="en-US" dirty="0" smtClean="0"/>
              <a:t>SAT Participation Rate Changes 2017-2018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6101" y="1463040"/>
            <a:ext cx="2456180" cy="3733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Summary Statistics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6749"/>
              </p:ext>
            </p:extLst>
          </p:nvPr>
        </p:nvGraphicFramePr>
        <p:xfrm>
          <a:off x="546100" y="1849379"/>
          <a:ext cx="4833620" cy="4043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715"/>
                <a:gridCol w="2125905"/>
              </a:tblGrid>
              <a:tr h="7998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 Participation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Rate Change</a:t>
                      </a:r>
                      <a:endParaRPr lang="en-US" dirty="0"/>
                    </a:p>
                  </a:txBody>
                  <a:tcPr/>
                </a:tc>
              </a:tr>
              <a:tr h="46342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Mean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342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13%</a:t>
                      </a:r>
                      <a:endParaRPr lang="en-US" dirty="0"/>
                    </a:p>
                  </a:txBody>
                  <a:tcPr/>
                </a:tc>
              </a:tr>
              <a:tr h="46342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-8%</a:t>
                      </a:r>
                      <a:endParaRPr lang="en-US" dirty="0"/>
                    </a:p>
                  </a:txBody>
                  <a:tcPr/>
                </a:tc>
              </a:tr>
              <a:tr h="46342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Quartile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</a:tr>
              <a:tr h="46342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</a:tr>
              <a:tr h="46342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Quartile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342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Highest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90720"/>
              </p:ext>
            </p:extLst>
          </p:nvPr>
        </p:nvGraphicFramePr>
        <p:xfrm>
          <a:off x="5532120" y="1868980"/>
          <a:ext cx="64922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80"/>
                <a:gridCol w="2377440"/>
                <a:gridCol w="2293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 Participation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Change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 Participation</a:t>
                      </a:r>
                      <a:r>
                        <a:rPr lang="en-US" baseline="0" dirty="0" smtClean="0"/>
                        <a:t> Changes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Illinois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Rhode Island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Colorado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32120" y="3690749"/>
            <a:ext cx="24561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Top Decreases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89104"/>
              </p:ext>
            </p:extLst>
          </p:nvPr>
        </p:nvGraphicFramePr>
        <p:xfrm>
          <a:off x="5532120" y="4140603"/>
          <a:ext cx="64922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80"/>
                <a:gridCol w="2377440"/>
                <a:gridCol w="2293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 Participation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Change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 Participation</a:t>
                      </a:r>
                      <a:r>
                        <a:rPr lang="en-US" baseline="0" dirty="0" smtClean="0"/>
                        <a:t> Changes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Nevada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Arizona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32120" y="1470660"/>
            <a:ext cx="245618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Top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</a:t>
            </a:r>
            <a:r>
              <a:rPr lang="en-US" dirty="0" smtClean="0"/>
              <a:t>The State of </a:t>
            </a:r>
            <a:r>
              <a:rPr lang="en-US" dirty="0" smtClean="0"/>
              <a:t>Illinois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777220" cy="461962"/>
          </a:xfrm>
        </p:spPr>
        <p:txBody>
          <a:bodyPr/>
          <a:lstStyle/>
          <a:p>
            <a:r>
              <a:rPr lang="en-US" dirty="0" smtClean="0"/>
              <a:t>Background: Changes in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664717"/>
            <a:ext cx="1012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162972" y="1251760"/>
            <a:ext cx="816034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PSAE Exam</a:t>
            </a:r>
            <a:r>
              <a:rPr lang="en-US" dirty="0" smtClean="0"/>
              <a:t> </a:t>
            </a:r>
            <a:r>
              <a:rPr lang="en-US" b="1" dirty="0" smtClean="0"/>
              <a:t>(2010 – 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2-day </a:t>
            </a:r>
            <a:r>
              <a:rPr lang="en-US" dirty="0"/>
              <a:t>standardized test taken by all High School </a:t>
            </a:r>
            <a:r>
              <a:rPr lang="en-US" dirty="0" smtClean="0"/>
              <a:t>Juniors</a:t>
            </a:r>
          </a:p>
          <a:p>
            <a:pPr marL="742677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/>
              <a:t>Day 1</a:t>
            </a:r>
            <a:r>
              <a:rPr lang="en-US" sz="1600" dirty="0" smtClean="0"/>
              <a:t>: The ACT</a:t>
            </a:r>
          </a:p>
          <a:p>
            <a:pPr marL="742677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/>
              <a:t>Day 2</a:t>
            </a:r>
            <a:r>
              <a:rPr lang="en-US" sz="1600" dirty="0" smtClean="0"/>
              <a:t>: </a:t>
            </a:r>
            <a:r>
              <a:rPr lang="en-US" sz="1600" dirty="0" err="1" smtClean="0"/>
              <a:t>WorkKeys</a:t>
            </a:r>
            <a:r>
              <a:rPr lang="en-US" sz="1600" dirty="0" smtClean="0"/>
              <a:t> Science Examination</a:t>
            </a:r>
          </a:p>
          <a:p>
            <a:pPr lvl="1"/>
            <a:endParaRPr lang="en-US" u="sng" dirty="0" smtClean="0"/>
          </a:p>
          <a:p>
            <a:pPr lvl="1"/>
            <a:endParaRPr lang="en-US" u="sng" dirty="0"/>
          </a:p>
          <a:p>
            <a:pPr lvl="1"/>
            <a:endParaRPr lang="en-US" u="sng" dirty="0" smtClean="0"/>
          </a:p>
          <a:p>
            <a:pPr lvl="1"/>
            <a:endParaRPr lang="en-US" u="sng" dirty="0"/>
          </a:p>
          <a:p>
            <a:pPr lvl="1"/>
            <a:endParaRPr lang="en-US" u="sng" dirty="0" smtClean="0"/>
          </a:p>
          <a:p>
            <a:r>
              <a:rPr lang="en-US" u="sng" dirty="0" smtClean="0"/>
              <a:t>PARCC Exam</a:t>
            </a:r>
            <a:r>
              <a:rPr lang="en-US" dirty="0" smtClean="0"/>
              <a:t> (2015 –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Intensive exam offered to both Grade 3 – 8 students and high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 became optional (but still on contract) in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Critics said </a:t>
            </a:r>
            <a:r>
              <a:rPr lang="en-US" dirty="0"/>
              <a:t>the test was too long and too </a:t>
            </a:r>
            <a:r>
              <a:rPr lang="en-US" dirty="0" smtClean="0"/>
              <a:t>hard (Chicago Tribune)</a:t>
            </a:r>
          </a:p>
          <a:p>
            <a:pPr marL="742677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Became controversial as high-stakes </a:t>
            </a:r>
            <a:r>
              <a:rPr lang="en-US" dirty="0"/>
              <a:t>graduation </a:t>
            </a:r>
            <a:r>
              <a:rPr lang="en-US" dirty="0" smtClean="0"/>
              <a:t>requirement.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Abolished once SAT was favored in 2017</a:t>
            </a:r>
          </a:p>
          <a:p>
            <a:pPr marL="742677" lvl="1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742677" lvl="1" indent="-285750">
              <a:buFont typeface="Arial" panose="020B0604020202020204" pitchFamily="34" charset="0"/>
              <a:buChar char="•"/>
            </a:pPr>
            <a:endParaRPr lang="en-US" u="sng" dirty="0" smtClean="0"/>
          </a:p>
        </p:txBody>
      </p:sp>
      <p:pic>
        <p:nvPicPr>
          <p:cNvPr id="3074" name="Picture 2" descr="https://upload.wikimedia.org/wikipedia/en/2/27/Prairie_State_Achievement_Examination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2" y="1290441"/>
            <a:ext cx="2073340" cy="204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parc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" y="3713078"/>
            <a:ext cx="3155894" cy="15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</a:t>
            </a:r>
            <a:r>
              <a:rPr lang="en-US" dirty="0" smtClean="0"/>
              <a:t>The State of </a:t>
            </a:r>
            <a:r>
              <a:rPr lang="en-US" dirty="0" smtClean="0"/>
              <a:t>Illinois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777220" cy="461962"/>
          </a:xfrm>
        </p:spPr>
        <p:txBody>
          <a:bodyPr/>
          <a:lstStyle/>
          <a:p>
            <a:r>
              <a:rPr lang="en-US" dirty="0" smtClean="0"/>
              <a:t>Why did the participation rate change so much in just 1 year?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664717"/>
            <a:ext cx="1012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46100" y="1348740"/>
            <a:ext cx="11413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State pays for it!</a:t>
            </a:r>
          </a:p>
          <a:p>
            <a:pPr marL="799827" lvl="1" indent="-342900">
              <a:buFont typeface="Arial" panose="020B0604020202020204" pitchFamily="34" charset="0"/>
              <a:buChar char="•"/>
            </a:pPr>
            <a:r>
              <a:rPr lang="en-US" dirty="0"/>
              <a:t>State subsidy provides an economic incentive to consumers due to reduced cost</a:t>
            </a:r>
          </a:p>
          <a:p>
            <a:pPr marL="799827" lvl="1" indent="-342900">
              <a:buFont typeface="Arial" panose="020B0604020202020204" pitchFamily="34" charset="0"/>
              <a:buChar char="•"/>
            </a:pPr>
            <a:r>
              <a:rPr lang="en-US" dirty="0"/>
              <a:t>…but kind of out of our control!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 contract with State of Illinois expired:</a:t>
            </a:r>
          </a:p>
          <a:p>
            <a:pPr marL="799827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ACT board lost the bid to us despite bidding $5.7mm less</a:t>
            </a:r>
          </a:p>
          <a:p>
            <a:pPr marL="799827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State saw cost differential as negligible once spread over 6 year contract life</a:t>
            </a:r>
          </a:p>
          <a:p>
            <a:pPr marL="799827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…so we don’t necessarily need to bid less than </a:t>
            </a:r>
            <a:r>
              <a:rPr lang="en-US" smtClean="0"/>
              <a:t>our competitors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State needed a less time-consuming test to prepare for to replace the PARCC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0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8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m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Leuko Labs">
      <a:dk1>
        <a:srgbClr val="210D43"/>
      </a:dk1>
      <a:lt1>
        <a:srgbClr val="F0F1F7"/>
      </a:lt1>
      <a:dk2>
        <a:srgbClr val="210D43"/>
      </a:dk2>
      <a:lt2>
        <a:srgbClr val="FFFFFF"/>
      </a:lt2>
      <a:accent1>
        <a:srgbClr val="3C2A70"/>
      </a:accent1>
      <a:accent2>
        <a:srgbClr val="8F68AD"/>
      </a:accent2>
      <a:accent3>
        <a:srgbClr val="96BDE4"/>
      </a:accent3>
      <a:accent4>
        <a:srgbClr val="F0F1F7"/>
      </a:accent4>
      <a:accent5>
        <a:srgbClr val="E58D11"/>
      </a:accent5>
      <a:accent6>
        <a:srgbClr val="FFFFFF"/>
      </a:accent6>
      <a:hlink>
        <a:srgbClr val="8F68AD"/>
      </a:hlink>
      <a:folHlink>
        <a:srgbClr val="2F3C6E"/>
      </a:folHlink>
    </a:clrScheme>
    <a:fontScheme name="Leuko Lab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17528</TotalTime>
  <Words>570</Words>
  <Application>Microsoft Office PowerPoint</Application>
  <PresentationFormat>Widescreen</PresentationFormat>
  <Paragraphs>140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</vt:lpstr>
      <vt:lpstr>Open Sans</vt:lpstr>
      <vt:lpstr>Wingdings</vt:lpstr>
      <vt:lpstr>Office Theme</vt:lpstr>
      <vt:lpstr>think-cell Slide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Deep Dive: The State of Illinois</vt:lpstr>
      <vt:lpstr>Deep Dive: The State of Illinois</vt:lpstr>
      <vt:lpstr>Wrapping-Up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Adiwid (Boom) Devahastin Na Ayudhya;Benjamin Ming Kai Chua;Dikshant Lalchand Tahilramani;Rohit Giri;Ramon Gamble</dc:creator>
  <cp:lastModifiedBy>Adiwid Devahastin Na Ayudhya</cp:lastModifiedBy>
  <cp:revision>1061</cp:revision>
  <cp:lastPrinted>2016-07-28T11:59:02Z</cp:lastPrinted>
  <dcterms:created xsi:type="dcterms:W3CDTF">2016-06-20T01:45:41Z</dcterms:created>
  <dcterms:modified xsi:type="dcterms:W3CDTF">2018-11-20T15:43:44Z</dcterms:modified>
</cp:coreProperties>
</file>