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Economica"/>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ER SOON HAO _"/>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1AB140-CB41-493B-9B10-2115EFAB450B}">
  <a:tblStyle styleId="{881AB140-CB41-493B-9B10-2115EFAB45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Economica-regular.fntdata"/><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Economica-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4.xml"/><Relationship Id="rId33" Type="http://schemas.openxmlformats.org/officeDocument/2006/relationships/font" Target="fonts/OpenSans-bold.fntdata"/><Relationship Id="rId10" Type="http://schemas.openxmlformats.org/officeDocument/2006/relationships/slide" Target="slides/slide3.xml"/><Relationship Id="rId32" Type="http://schemas.openxmlformats.org/officeDocument/2006/relationships/font" Target="fonts/OpenSans-regular.fntdata"/><Relationship Id="rId13" Type="http://schemas.openxmlformats.org/officeDocument/2006/relationships/slide" Target="slides/slide6.xml"/><Relationship Id="rId35" Type="http://schemas.openxmlformats.org/officeDocument/2006/relationships/font" Target="fonts/OpenSans-boldItalic.fntdata"/><Relationship Id="rId12" Type="http://schemas.openxmlformats.org/officeDocument/2006/relationships/slide" Target="slides/slide5.xml"/><Relationship Id="rId34" Type="http://schemas.openxmlformats.org/officeDocument/2006/relationships/font" Target="fonts/OpenSans-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2-21T13:00:12.108">
    <p:pos x="196" y="771"/>
    <p:text>added aws codestar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60f1555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60f1555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latin typeface="Calibri"/>
                <a:ea typeface="Calibri"/>
                <a:cs typeface="Calibri"/>
                <a:sym typeface="Calibri"/>
              </a:rPr>
              <a:t>AWS EC2 auto-scaling can be implemented, whereby the EC2 will detect a surge in traffic and auto scale up by adding more EC2 instances. After the traffic reduces, it will also auto scale down accordingly</a:t>
            </a:r>
            <a:endParaRPr>
              <a:latin typeface="Calibri"/>
              <a:ea typeface="Calibri"/>
              <a:cs typeface="Calibri"/>
              <a:sym typeface="Calibri"/>
            </a:endParaRPr>
          </a:p>
          <a:p>
            <a:pPr indent="0" lvl="0" marL="0" rtl="0" algn="just">
              <a:lnSpc>
                <a:spcPct val="115000"/>
              </a:lnSpc>
              <a:spcBef>
                <a:spcPts val="600"/>
              </a:spcBef>
              <a:spcAft>
                <a:spcPts val="0"/>
              </a:spcAft>
              <a:buNone/>
            </a:pPr>
            <a:r>
              <a:rPr lang="en-GB">
                <a:latin typeface="Calibri"/>
                <a:ea typeface="Calibri"/>
                <a:cs typeface="Calibri"/>
                <a:sym typeface="Calibri"/>
              </a:rPr>
              <a:t>Aurora can be configured to scale up horizontally automatically to handle a much greater number of requests simultaneously. It will then scale down subsequently when there is minimum usage</a:t>
            </a:r>
            <a:endParaRPr>
              <a:latin typeface="Calibri"/>
              <a:ea typeface="Calibri"/>
              <a:cs typeface="Calibri"/>
              <a:sym typeface="Calibri"/>
            </a:endParaRPr>
          </a:p>
          <a:p>
            <a:pPr indent="0" lvl="0" marL="0" rtl="0" algn="l">
              <a:spcBef>
                <a:spcPts val="6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60f1555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60f1555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Use of multiple servers (active-active or active-passive) and load balancer, which will detect that a request to a particular server is failing and will handle the fault by routing the request to a secondary server.</a:t>
            </a:r>
            <a:endParaRPr>
              <a:solidFill>
                <a:schemeClr val="dk1"/>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rPr lang="en-GB">
                <a:solidFill>
                  <a:schemeClr val="dk1"/>
                </a:solidFill>
                <a:latin typeface="Calibri"/>
                <a:ea typeface="Calibri"/>
                <a:cs typeface="Calibri"/>
                <a:sym typeface="Calibri"/>
              </a:rPr>
              <a:t>The deployments are distributed across at least 2 availability zones</a:t>
            </a:r>
            <a:endParaRPr>
              <a:solidFill>
                <a:schemeClr val="dk1"/>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60f15557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60f15557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1"/>
                </a:solidFill>
                <a:latin typeface="Calibri"/>
                <a:ea typeface="Calibri"/>
                <a:cs typeface="Calibri"/>
                <a:sym typeface="Calibri"/>
              </a:rPr>
              <a:t>Achieved using AWS CodePipeline, AWS CodeBuild and AWS CodeDeploy for continuous deployments, resulting in little to no downtime during updates. Health checks are conducted using AWS ElasticBeanstalk. If errors are detected in the newly deployed update, the pipeline will identify these errors and the new update will not be pushed to production.</a:t>
            </a:r>
            <a:endParaRPr>
              <a:solidFill>
                <a:schemeClr val="dk1"/>
              </a:solidFill>
              <a:latin typeface="Calibri"/>
              <a:ea typeface="Calibri"/>
              <a:cs typeface="Calibri"/>
              <a:sym typeface="Calibri"/>
            </a:endParaRPr>
          </a:p>
          <a:p>
            <a:pPr indent="0" lvl="0" marL="0" rtl="0" algn="just">
              <a:lnSpc>
                <a:spcPct val="115000"/>
              </a:lnSpc>
              <a:spcBef>
                <a:spcPts val="600"/>
              </a:spcBef>
              <a:spcAft>
                <a:spcPts val="0"/>
              </a:spcAft>
              <a:buNone/>
            </a:pPr>
            <a:r>
              <a:t/>
            </a:r>
            <a:endParaRPr>
              <a:solidFill>
                <a:schemeClr val="dk1"/>
              </a:solidFill>
              <a:latin typeface="Calibri"/>
              <a:ea typeface="Calibri"/>
              <a:cs typeface="Calibri"/>
              <a:sym typeface="Calibri"/>
            </a:endParaRPr>
          </a:p>
          <a:p>
            <a:pPr indent="0" lvl="0" marL="0" rtl="0" algn="just">
              <a:lnSpc>
                <a:spcPct val="115000"/>
              </a:lnSpc>
              <a:spcBef>
                <a:spcPts val="600"/>
              </a:spcBef>
              <a:spcAft>
                <a:spcPts val="600"/>
              </a:spcAft>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60f1555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60f1555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latin typeface="Calibri"/>
                <a:ea typeface="Calibri"/>
                <a:cs typeface="Calibri"/>
                <a:sym typeface="Calibri"/>
              </a:rPr>
              <a:t>Ensure passwords are hashed before storing in the database so hackers who gain access to the database will not see the password in plaintext</a:t>
            </a:r>
            <a:endParaRPr>
              <a:latin typeface="Calibri"/>
              <a:ea typeface="Calibri"/>
              <a:cs typeface="Calibri"/>
              <a:sym typeface="Calibri"/>
            </a:endParaRPr>
          </a:p>
          <a:p>
            <a:pPr indent="0" lvl="0" marL="0" rtl="0" algn="just">
              <a:lnSpc>
                <a:spcPct val="115000"/>
              </a:lnSpc>
              <a:spcBef>
                <a:spcPts val="600"/>
              </a:spcBef>
              <a:spcAft>
                <a:spcPts val="0"/>
              </a:spcAft>
              <a:buNone/>
            </a:pPr>
            <a:r>
              <a:rPr lang="en-GB">
                <a:latin typeface="Calibri"/>
                <a:ea typeface="Calibri"/>
                <a:cs typeface="Calibri"/>
                <a:sym typeface="Calibri"/>
              </a:rPr>
              <a:t>Separate different functionalities of the application to smaller microservices with different authentication details</a:t>
            </a:r>
            <a:endParaRPr>
              <a:latin typeface="Calibri"/>
              <a:ea typeface="Calibri"/>
              <a:cs typeface="Calibri"/>
              <a:sym typeface="Calibri"/>
            </a:endParaRPr>
          </a:p>
          <a:p>
            <a:pPr indent="0" lvl="0" marL="0" rtl="0" algn="just">
              <a:lnSpc>
                <a:spcPct val="115000"/>
              </a:lnSpc>
              <a:spcBef>
                <a:spcPts val="600"/>
              </a:spcBef>
              <a:spcAft>
                <a:spcPts val="0"/>
              </a:spcAft>
              <a:buNone/>
            </a:pPr>
            <a:r>
              <a:rPr lang="en-GB">
                <a:latin typeface="Calibri"/>
                <a:ea typeface="Calibri"/>
                <a:cs typeface="Calibri"/>
                <a:sym typeface="Calibri"/>
              </a:rPr>
              <a:t>Separate the data for each bank in the database</a:t>
            </a:r>
            <a:endParaRPr>
              <a:latin typeface="Calibri"/>
              <a:ea typeface="Calibri"/>
              <a:cs typeface="Calibri"/>
              <a:sym typeface="Calibri"/>
            </a:endParaRPr>
          </a:p>
          <a:p>
            <a:pPr indent="0" lvl="0" marL="0" rtl="0" algn="just">
              <a:lnSpc>
                <a:spcPct val="115000"/>
              </a:lnSpc>
              <a:spcBef>
                <a:spcPts val="600"/>
              </a:spcBef>
              <a:spcAft>
                <a:spcPts val="0"/>
              </a:spcAft>
              <a:buNone/>
            </a:pPr>
            <a:r>
              <a:rPr lang="en-GB">
                <a:latin typeface="Calibri"/>
                <a:ea typeface="Calibri"/>
                <a:cs typeface="Calibri"/>
                <a:sym typeface="Calibri"/>
              </a:rPr>
              <a:t>AWS WAF can block popular web exploits such as cross site scripting and SQL injections.</a:t>
            </a:r>
            <a:endParaRPr>
              <a:latin typeface="Calibri"/>
              <a:ea typeface="Calibri"/>
              <a:cs typeface="Calibri"/>
              <a:sym typeface="Calibri"/>
            </a:endParaRPr>
          </a:p>
          <a:p>
            <a:pPr indent="0" lvl="0" marL="0" rtl="0" algn="just">
              <a:lnSpc>
                <a:spcPct val="115000"/>
              </a:lnSpc>
              <a:spcBef>
                <a:spcPts val="600"/>
              </a:spcBef>
              <a:spcAft>
                <a:spcPts val="0"/>
              </a:spcAft>
              <a:buNone/>
            </a:pPr>
            <a:r>
              <a:rPr lang="en-GB">
                <a:latin typeface="Calibri"/>
                <a:ea typeface="Calibri"/>
                <a:cs typeface="Calibri"/>
                <a:sym typeface="Calibri"/>
              </a:rPr>
              <a:t>SSL/TLS certifications allow for secure network communications over the internet as well as on private networks.</a:t>
            </a:r>
            <a:endParaRPr>
              <a:latin typeface="Calibri"/>
              <a:ea typeface="Calibri"/>
              <a:cs typeface="Calibri"/>
              <a:sym typeface="Calibri"/>
            </a:endParaRPr>
          </a:p>
          <a:p>
            <a:pPr indent="0" lvl="0" marL="0" rtl="0" algn="just">
              <a:lnSpc>
                <a:spcPct val="115000"/>
              </a:lnSpc>
              <a:spcBef>
                <a:spcPts val="600"/>
              </a:spcBef>
              <a:spcAft>
                <a:spcPts val="0"/>
              </a:spcAft>
              <a:buNone/>
            </a:pPr>
            <a:r>
              <a:t/>
            </a:r>
            <a:endParaRPr>
              <a:latin typeface="Calibri"/>
              <a:ea typeface="Calibri"/>
              <a:cs typeface="Calibri"/>
              <a:sym typeface="Calibri"/>
            </a:endParaRPr>
          </a:p>
          <a:p>
            <a:pPr indent="0" lvl="0" marL="0" rtl="0" algn="just">
              <a:lnSpc>
                <a:spcPct val="115000"/>
              </a:lnSpc>
              <a:spcBef>
                <a:spcPts val="600"/>
              </a:spcBef>
              <a:spcAft>
                <a:spcPts val="0"/>
              </a:spcAft>
              <a:buNone/>
            </a:pPr>
            <a:r>
              <a:t/>
            </a:r>
            <a:endParaRPr>
              <a:latin typeface="Calibri"/>
              <a:ea typeface="Calibri"/>
              <a:cs typeface="Calibri"/>
              <a:sym typeface="Calibri"/>
            </a:endParaRPr>
          </a:p>
          <a:p>
            <a:pPr indent="0" lvl="0" marL="0" rtl="0" algn="just">
              <a:lnSpc>
                <a:spcPct val="115000"/>
              </a:lnSpc>
              <a:spcBef>
                <a:spcPts val="600"/>
              </a:spcBef>
              <a:spcAft>
                <a:spcPts val="600"/>
              </a:spcAft>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3e0eb6fd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3e0eb6fd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page, users will do 3 things, in this case Ascenda will create new campaign details, retrieve the customers </a:t>
            </a:r>
            <a:r>
              <a:rPr lang="en-GB"/>
              <a:t>eligible</a:t>
            </a:r>
            <a:r>
              <a:rPr lang="en-GB"/>
              <a:t> and selects customer eligible. Behind the screens, STPS as the control will retrieve and insert the input into the relevant classes which </a:t>
            </a:r>
            <a:r>
              <a:rPr lang="en-GB"/>
              <a:t>ultimately</a:t>
            </a:r>
            <a:r>
              <a:rPr lang="en-GB"/>
              <a:t> store these information. Most of the calls here will be a synchronous call requiring acknowledgement. Unfortunately, we have not input the state management for this section thus far, but we do consider the fact when normal flow of things goes down, we will want to store the session into a database so to ensure the state remains available when the standby is activated.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608b661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608b661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this page, this is where the most work is being done, this is </a:t>
            </a:r>
            <a:r>
              <a:rPr lang="en-GB"/>
              <a:t>where many records will be input requiring the scaling up of instances. That will be detected when STPS receives the upload file and will call the functions to process these tasks. Again, we will consider putting the state management to ensure the main flow will continue when it is determined that there is a disruption of service.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Customers can also retrieve the information and display it onto the activity page of their devices. The reason why information is in the campaign’s page will be that the data does not have to go many rounds of processing before being output. We had considered denormalizing some of the attributes in the database so that the speed of retrieval is faster, but the implication will be maintaining the consistency of the data. So there is where the trade offs are.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60a97e7f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60a97e7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60a97e7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60a97e7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60a97e7f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60a97e7f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14bea1fc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14bea1fc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414bea1fc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14bea1fc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3e0eb6f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3e0eb6f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60a97e7f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60a97e7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3e0eb6f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3e0eb6f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1"/>
                </a:solidFill>
                <a:latin typeface="Calibri"/>
                <a:ea typeface="Calibri"/>
                <a:cs typeface="Calibri"/>
                <a:sym typeface="Calibri"/>
              </a:rPr>
              <a:t>AWS CloudWatch Alarms to act as heartbeat</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GB">
                <a:solidFill>
                  <a:schemeClr val="dk1"/>
                </a:solidFill>
                <a:latin typeface="Calibri"/>
                <a:ea typeface="Calibri"/>
                <a:cs typeface="Calibri"/>
                <a:sym typeface="Calibri"/>
              </a:rPr>
              <a:t>AWS Cost Explorer – See patterns in AWS spending over time, project future costs, identify areas that need further inquiry, observe Reserved Instance utilization, observe Reserved Instance coverage, and receive Reserved Instance recommendations.</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rPr lang="en-GB">
                <a:solidFill>
                  <a:schemeClr val="dk1"/>
                </a:solidFill>
                <a:latin typeface="Calibri"/>
                <a:ea typeface="Calibri"/>
                <a:cs typeface="Calibri"/>
                <a:sym typeface="Calibri"/>
              </a:rPr>
              <a:t>Spend most of the time explaining your technical solution. Justify your decisions as much as you can. Your objective is to solicit as many inputs from the sponsors as possible to finalize your design for implementation.</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a:solidFill>
                  <a:schemeClr val="dk1"/>
                </a:solidFill>
              </a:rPr>
              <a:t>Performance: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Load Balancers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Scalability: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AWS Ec2 auto-scaling</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Aurora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Availability: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Active-Active || Active-Passive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2 AZ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1100"/>
              <a:buFont typeface="Arial"/>
              <a:buNone/>
            </a:pPr>
            <a:r>
              <a:rPr lang="en-GB">
                <a:solidFill>
                  <a:schemeClr val="dk1"/>
                </a:solidFill>
                <a:latin typeface="Calibri"/>
                <a:ea typeface="Calibri"/>
                <a:cs typeface="Calibri"/>
                <a:sym typeface="Calibri"/>
              </a:rPr>
              <a:t>Maintanability: </a:t>
            </a:r>
            <a:endParaRPr>
              <a:solidFill>
                <a:schemeClr val="dk1"/>
              </a:solidFill>
              <a:latin typeface="Calibri"/>
              <a:ea typeface="Calibri"/>
              <a:cs typeface="Calibri"/>
              <a:sym typeface="Calibri"/>
            </a:endParaRPr>
          </a:p>
          <a:p>
            <a:pPr indent="0" lvl="0" marL="0" rtl="0" algn="just">
              <a:lnSpc>
                <a:spcPct val="115000"/>
              </a:lnSpc>
              <a:spcBef>
                <a:spcPts val="600"/>
              </a:spcBef>
              <a:spcAft>
                <a:spcPts val="600"/>
              </a:spcAft>
              <a:buClr>
                <a:schemeClr val="dk1"/>
              </a:buClr>
              <a:buSzPts val="1100"/>
              <a:buFont typeface="Arial"/>
              <a:buNone/>
            </a:pPr>
            <a:r>
              <a:rPr lang="en-GB">
                <a:solidFill>
                  <a:schemeClr val="dk1"/>
                </a:solidFill>
                <a:latin typeface="Calibri"/>
                <a:ea typeface="Calibri"/>
                <a:cs typeface="Calibri"/>
                <a:sym typeface="Calibri"/>
              </a:rPr>
              <a:t>CodeStar, CodePipeline, CodeBuild, CodeDeploy </a:t>
            </a:r>
            <a:endParaRPr>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3e0eb6fd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3e0eb6fd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1"/>
                </a:solidFill>
                <a:latin typeface="Calibri"/>
                <a:ea typeface="Calibri"/>
                <a:cs typeface="Calibri"/>
                <a:sym typeface="Calibri"/>
              </a:rPr>
              <a:t>AWS S3: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3e0eb6fd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3e0eb6fd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1"/>
                </a:solidFill>
                <a:latin typeface="Calibri"/>
                <a:ea typeface="Calibri"/>
                <a:cs typeface="Calibri"/>
                <a:sym typeface="Calibri"/>
              </a:rPr>
              <a:t>We picked Elastic Bean stalk over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63326ec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63326ec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rPr lang="en-GB" sz="1050">
                <a:solidFill>
                  <a:srgbClr val="333333"/>
                </a:solidFill>
                <a:highlight>
                  <a:srgbClr val="FFFFFF"/>
                </a:highlight>
              </a:rPr>
              <a:t>Public Subnet </a:t>
            </a:r>
            <a:endParaRPr sz="1050">
              <a:solidFill>
                <a:srgbClr val="333333"/>
              </a:solidFill>
              <a:highlight>
                <a:srgbClr val="FFFFFF"/>
              </a:highlight>
            </a:endParaRPr>
          </a:p>
          <a:p>
            <a:pPr indent="-295275" lvl="0" marL="482600" rtl="0" algn="l">
              <a:lnSpc>
                <a:spcPct val="115000"/>
              </a:lnSpc>
              <a:spcBef>
                <a:spcPts val="800"/>
              </a:spcBef>
              <a:spcAft>
                <a:spcPts val="0"/>
              </a:spcAft>
              <a:buClr>
                <a:srgbClr val="333333"/>
              </a:buClr>
              <a:buSzPts val="1050"/>
              <a:buChar char="●"/>
            </a:pPr>
            <a:r>
              <a:rPr lang="en-GB" sz="1050">
                <a:solidFill>
                  <a:srgbClr val="333333"/>
                </a:solidFill>
                <a:highlight>
                  <a:srgbClr val="FFFFFF"/>
                </a:highlight>
              </a:rPr>
              <a:t>Managed network address translation (NAT) gateways to allow outbound internet access for resources in the private subnets.*</a:t>
            </a:r>
            <a:endParaRPr sz="1050">
              <a:solidFill>
                <a:srgbClr val="333333"/>
              </a:solidFill>
              <a:highlight>
                <a:srgbClr val="FFFFFF"/>
              </a:highlight>
            </a:endParaRPr>
          </a:p>
          <a:p>
            <a:pPr indent="-295275" lvl="0" marL="482600" rtl="0" algn="l">
              <a:lnSpc>
                <a:spcPct val="115000"/>
              </a:lnSpc>
              <a:spcBef>
                <a:spcPts val="0"/>
              </a:spcBef>
              <a:spcAft>
                <a:spcPts val="0"/>
              </a:spcAft>
              <a:buClr>
                <a:srgbClr val="333333"/>
              </a:buClr>
              <a:buSzPts val="1050"/>
              <a:buChar char="●"/>
            </a:pPr>
            <a:r>
              <a:rPr lang="en-GB" sz="1050">
                <a:solidFill>
                  <a:srgbClr val="333333"/>
                </a:solidFill>
                <a:highlight>
                  <a:srgbClr val="FFFFFF"/>
                </a:highlight>
              </a:rPr>
              <a:t>A Linux bastion host in an Auto Scaling group to allow inbound Secure Shell (SSH) access to Amazon Elastic Compute Cloud (Amazon EC2) instances in the private subnets.*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Char char="●"/>
            </a:pPr>
            <a:r>
              <a:rPr lang="en-GB" sz="1050">
                <a:solidFill>
                  <a:srgbClr val="333333"/>
                </a:solidFill>
                <a:highlight>
                  <a:srgbClr val="FFFFFF"/>
                </a:highlight>
              </a:rPr>
              <a:t>bastion host access with TCPForwarding capabilities  to run test.</a:t>
            </a:r>
            <a:endParaRPr sz="1050">
              <a:solidFill>
                <a:srgbClr val="333333"/>
              </a:solidFill>
              <a:highlight>
                <a:srgbClr val="FFFFFF"/>
              </a:highlight>
            </a:endParaRPr>
          </a:p>
          <a:p>
            <a:pPr indent="0" lvl="0" marL="0" rtl="0" algn="l">
              <a:lnSpc>
                <a:spcPct val="115000"/>
              </a:lnSpc>
              <a:spcBef>
                <a:spcPts val="800"/>
              </a:spcBef>
              <a:spcAft>
                <a:spcPts val="0"/>
              </a:spcAft>
              <a:buNone/>
            </a:pPr>
            <a:r>
              <a:rPr lang="en-GB" sz="1050">
                <a:solidFill>
                  <a:srgbClr val="333333"/>
                </a:solidFill>
                <a:highlight>
                  <a:srgbClr val="FFFFFF"/>
                </a:highlight>
              </a:rPr>
              <a:t>AWS Key Management Service (AWS KMS). The Quick Star tuses the key to enable encryption at rest for the Aurora DB cluster.</a:t>
            </a:r>
            <a:endParaRPr sz="1050">
              <a:solidFill>
                <a:srgbClr val="333333"/>
              </a:solidFill>
              <a:highlight>
                <a:srgbClr val="FFFFFF"/>
              </a:highlight>
            </a:endParaRPr>
          </a:p>
          <a:p>
            <a:pPr indent="0" lvl="0" marL="0" rtl="0" algn="l">
              <a:lnSpc>
                <a:spcPct val="115000"/>
              </a:lnSpc>
              <a:spcBef>
                <a:spcPts val="800"/>
              </a:spcBef>
              <a:spcAft>
                <a:spcPts val="0"/>
              </a:spcAft>
              <a:buNone/>
            </a:pPr>
            <a:r>
              <a:t/>
            </a:r>
            <a:endParaRPr sz="1050">
              <a:solidFill>
                <a:srgbClr val="333333"/>
              </a:solidFill>
              <a:highlight>
                <a:srgbClr val="FFFFFF"/>
              </a:highlight>
            </a:endParaRPr>
          </a:p>
          <a:p>
            <a:pPr indent="0" lvl="0" marL="0" rtl="0" algn="l">
              <a:lnSpc>
                <a:spcPct val="115000"/>
              </a:lnSpc>
              <a:spcBef>
                <a:spcPts val="800"/>
              </a:spcBef>
              <a:spcAft>
                <a:spcPts val="0"/>
              </a:spcAft>
              <a:buNone/>
            </a:pPr>
            <a:r>
              <a:t/>
            </a:r>
            <a:endParaRPr sz="1050">
              <a:solidFill>
                <a:srgbClr val="333333"/>
              </a:solidFill>
              <a:highlight>
                <a:srgbClr val="FFFFFF"/>
              </a:highlight>
            </a:endParaRPr>
          </a:p>
          <a:p>
            <a:pPr indent="0" lvl="0" marL="0" rtl="0" algn="l">
              <a:lnSpc>
                <a:spcPct val="115000"/>
              </a:lnSpc>
              <a:spcBef>
                <a:spcPts val="800"/>
              </a:spcBef>
              <a:spcAft>
                <a:spcPts val="0"/>
              </a:spcAft>
              <a:buNone/>
            </a:pPr>
            <a:r>
              <a:t/>
            </a:r>
            <a:endParaRPr sz="1050">
              <a:solidFill>
                <a:srgbClr val="333333"/>
              </a:solidFill>
              <a:highlight>
                <a:srgbClr val="FFFFFF"/>
              </a:highlight>
            </a:endParaRPr>
          </a:p>
          <a:p>
            <a:pPr indent="0" lvl="0" marL="0" rtl="0" algn="l">
              <a:lnSpc>
                <a:spcPct val="115000"/>
              </a:lnSpc>
              <a:spcBef>
                <a:spcPts val="800"/>
              </a:spcBef>
              <a:spcAft>
                <a:spcPts val="0"/>
              </a:spcAft>
              <a:buNone/>
            </a:pPr>
            <a:r>
              <a:rPr lang="en-GB" sz="1050">
                <a:solidFill>
                  <a:srgbClr val="333333"/>
                </a:solidFill>
                <a:highlight>
                  <a:srgbClr val="FFFFFF"/>
                </a:highlight>
              </a:rPr>
              <a:t>Private subnets:</a:t>
            </a:r>
            <a:br>
              <a:rPr lang="en-GB" sz="1050">
                <a:solidFill>
                  <a:srgbClr val="333333"/>
                </a:solidFill>
                <a:highlight>
                  <a:srgbClr val="FFFFFF"/>
                </a:highlight>
              </a:rPr>
            </a:br>
            <a:r>
              <a:rPr lang="en-GB" sz="1050">
                <a:solidFill>
                  <a:srgbClr val="333333"/>
                </a:solidFill>
                <a:highlight>
                  <a:srgbClr val="FFFFFF"/>
                </a:highlight>
              </a:rPr>
              <a:t>an Aurora DB cluster that includes two DB readers and one DB writer.</a:t>
            </a:r>
            <a:endParaRPr sz="1050">
              <a:solidFill>
                <a:srgbClr val="333333"/>
              </a:solidFill>
              <a:highlight>
                <a:srgbClr val="FFFFFF"/>
              </a:highlight>
            </a:endParaRPr>
          </a:p>
          <a:p>
            <a:pPr indent="0" lvl="0" marL="457200" rtl="0" algn="l">
              <a:lnSpc>
                <a:spcPct val="115000"/>
              </a:lnSpc>
              <a:spcBef>
                <a:spcPts val="800"/>
              </a:spcBef>
              <a:spcAft>
                <a:spcPts val="0"/>
              </a:spcAft>
              <a:buNone/>
            </a:pPr>
            <a:r>
              <a:t/>
            </a:r>
            <a:endParaRPr sz="1050">
              <a:solidFill>
                <a:srgbClr val="333333"/>
              </a:solidFill>
              <a:highlight>
                <a:srgbClr val="FFFFFF"/>
              </a:highlight>
            </a:endParaRPr>
          </a:p>
          <a:p>
            <a:pPr indent="0" lvl="0" marL="0" rtl="0" algn="just">
              <a:lnSpc>
                <a:spcPct val="115000"/>
              </a:lnSpc>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60f1555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60f1555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60f1555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60f1555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load balancers, which will equally distribute the load to the different servers available. This will ensure that there will not be a single server that is overloaded, which can cause a reduction in performance and hence delays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rotWithShape="1">
          <a:blip r:embed="rId3">
            <a:alphaModFix amt="50000"/>
          </a:blip>
          <a:srcRect b="0" l="0" r="70134" t="0"/>
          <a:stretch/>
        </p:blipFill>
        <p:spPr>
          <a:xfrm>
            <a:off x="3206587" y="786075"/>
            <a:ext cx="2730824" cy="3571350"/>
          </a:xfrm>
          <a:prstGeom prst="rect">
            <a:avLst/>
          </a:prstGeom>
          <a:noFill/>
          <a:ln>
            <a:noFill/>
          </a:ln>
        </p:spPr>
      </p:pic>
      <p:sp>
        <p:nvSpPr>
          <p:cNvPr id="63" name="Google Shape;63;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Spend Transaction Processing</a:t>
            </a:r>
            <a:endParaRPr/>
          </a:p>
        </p:txBody>
      </p:sp>
      <p:sp>
        <p:nvSpPr>
          <p:cNvPr id="64" name="Google Shape;64;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Group 4 Proposal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Scalability</a:t>
            </a:r>
            <a:endParaRPr/>
          </a:p>
        </p:txBody>
      </p:sp>
      <p:sp>
        <p:nvSpPr>
          <p:cNvPr id="131" name="Google Shape;131;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AWS EC2 auto-scalin</a:t>
            </a:r>
            <a:r>
              <a:rPr lang="en-GB"/>
              <a:t>g</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 EC2 will detect a surge in traffic and auto scale up by adding EC2 instances. After traffic reduces, it will also auto scale down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Aurora can scale up horizontally automatically to handle a much greater number of requests simultaneously. It will scale down subsequently on minimum usage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Availability</a:t>
            </a:r>
            <a:endParaRPr/>
          </a:p>
        </p:txBody>
      </p:sp>
      <p:sp>
        <p:nvSpPr>
          <p:cNvPr id="137" name="Google Shape;137;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Use of multiple servers (active-active or active-passive) and load balancer, which will detect that a request to a particular server is failing and handle the fault by routing requests to a secondary server</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Deployments are distributed across 2 availability zones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Maintanability</a:t>
            </a:r>
            <a:endParaRPr/>
          </a:p>
        </p:txBody>
      </p:sp>
      <p:sp>
        <p:nvSpPr>
          <p:cNvPr id="143" name="Google Shape;143;p24"/>
          <p:cNvSpPr txBox="1"/>
          <p:nvPr>
            <p:ph idx="1" type="body"/>
          </p:nvPr>
        </p:nvSpPr>
        <p:spPr>
          <a:xfrm>
            <a:off x="311700" y="1225225"/>
            <a:ext cx="8520600" cy="374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Utilise </a:t>
            </a:r>
            <a:r>
              <a:rPr lang="en-GB"/>
              <a:t>AWS Codestar,</a:t>
            </a:r>
            <a:r>
              <a:rPr lang="en-GB"/>
              <a:t> </a:t>
            </a:r>
            <a:r>
              <a:rPr lang="en-GB"/>
              <a:t>AWS CodePipeline, AWS CodeBuild and AWS CodeDeploy for continuous deployments, resulting in little to no downtime during updates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Health checks are conducted using AWS ElasticBeanstalk</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Pipeline will identify errors </a:t>
            </a:r>
            <a:r>
              <a:rPr lang="en-GB"/>
              <a:t>detected in newly deployed updates </a:t>
            </a:r>
            <a:r>
              <a:rPr lang="en-GB"/>
              <a:t>and they will not be pushed to production</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Security</a:t>
            </a:r>
            <a:endParaRPr/>
          </a:p>
        </p:txBody>
      </p:sp>
      <p:sp>
        <p:nvSpPr>
          <p:cNvPr id="149" name="Google Shape;149;p25"/>
          <p:cNvSpPr txBox="1"/>
          <p:nvPr>
            <p:ph idx="1" type="body"/>
          </p:nvPr>
        </p:nvSpPr>
        <p:spPr>
          <a:xfrm>
            <a:off x="311700" y="1093825"/>
            <a:ext cx="8520600" cy="374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Ensure passwords are hashed before storing in the database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Separate different functionalities of the application to smaller microservices with different authentication details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AWS WAF blocks web exploits such as </a:t>
            </a:r>
            <a:r>
              <a:rPr lang="en-GB"/>
              <a:t>cross site</a:t>
            </a:r>
            <a:r>
              <a:rPr lang="en-GB"/>
              <a:t> scripting, SQL injections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GB"/>
              <a:t>SSL/TLS certifications allow for secure network communications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152400" y="278850"/>
            <a:ext cx="8839201" cy="45857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152400" y="952500"/>
            <a:ext cx="8839200" cy="3726931"/>
          </a:xfrm>
          <a:prstGeom prst="rect">
            <a:avLst/>
          </a:prstGeom>
          <a:noFill/>
          <a:ln>
            <a:noFill/>
          </a:ln>
        </p:spPr>
      </p:pic>
      <p:pic>
        <p:nvPicPr>
          <p:cNvPr id="160" name="Google Shape;160;p27"/>
          <p:cNvPicPr preferRelativeResize="0"/>
          <p:nvPr/>
        </p:nvPicPr>
        <p:blipFill rotWithShape="1">
          <a:blip r:embed="rId4">
            <a:alphaModFix/>
          </a:blip>
          <a:srcRect b="87299" l="0" r="0" t="0"/>
          <a:stretch/>
        </p:blipFill>
        <p:spPr>
          <a:xfrm>
            <a:off x="115650" y="372825"/>
            <a:ext cx="8839201" cy="58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Budget</a:t>
            </a:r>
            <a:endParaRPr/>
          </a:p>
        </p:txBody>
      </p:sp>
      <p:graphicFrame>
        <p:nvGraphicFramePr>
          <p:cNvPr id="166" name="Google Shape;166;p28"/>
          <p:cNvGraphicFramePr/>
          <p:nvPr/>
        </p:nvGraphicFramePr>
        <p:xfrm>
          <a:off x="875150" y="1381475"/>
          <a:ext cx="3000000" cy="3000000"/>
        </p:xfrm>
        <a:graphic>
          <a:graphicData uri="http://schemas.openxmlformats.org/drawingml/2006/table">
            <a:tbl>
              <a:tblPr>
                <a:noFill/>
                <a:tableStyleId>{881AB140-CB41-493B-9B10-2115EFAB450B}</a:tableStyleId>
              </a:tblPr>
              <a:tblGrid>
                <a:gridCol w="2413000"/>
                <a:gridCol w="2413000"/>
                <a:gridCol w="2413000"/>
              </a:tblGrid>
              <a:tr h="381000">
                <a:tc>
                  <a:txBody>
                    <a:bodyPr/>
                    <a:lstStyle/>
                    <a:p>
                      <a:pPr indent="0" lvl="0" marL="0" rtl="0" algn="ctr">
                        <a:spcBef>
                          <a:spcPts val="0"/>
                        </a:spcBef>
                        <a:spcAft>
                          <a:spcPts val="0"/>
                        </a:spcAft>
                        <a:buNone/>
                      </a:pPr>
                      <a:r>
                        <a:rPr lang="en-GB"/>
                        <a:t>Service </a:t>
                      </a:r>
                      <a:endParaRPr/>
                    </a:p>
                  </a:txBody>
                  <a:tcPr marT="91425" marB="91425" marR="91425" marL="91425">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t>Description</a:t>
                      </a:r>
                      <a:endParaRPr/>
                    </a:p>
                  </a:txBody>
                  <a:tcPr marT="91425" marB="91425" marR="91425" marL="91425">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t>Cost</a:t>
                      </a:r>
                      <a:endParaRPr/>
                    </a:p>
                  </a:txBody>
                  <a:tcPr marT="91425" marB="91425" marR="91425" marL="91425">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EC2 T3.micro with VPC and ALB</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EC2 for 1 AZ in 2 different regions</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128.41 USD/month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Aurora MySQL</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db.t3.medium with 20 GB database storage and backup storage</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62.81 USD/month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S3</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S3 Standard 20GB/month, S3 Glacier 5TB/month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18.99 USD/month</a:t>
                      </a:r>
                      <a:r>
                        <a:rPr lang="en-GB" sz="1100">
                          <a:solidFill>
                            <a:srgbClr val="14161E"/>
                          </a:solidFill>
                          <a:latin typeface="Calibri"/>
                          <a:ea typeface="Calibri"/>
                          <a:cs typeface="Calibri"/>
                          <a:sym typeface="Calibri"/>
                        </a:rPr>
                        <a:t> </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Amazon CloudFront</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Global CDN to deliver website and API call at high speed with low latency</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1TB Free Tier for data transfer to internet and 10 million http/https requests</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Route 53</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Cloud DNS web service, 1 hosted zone</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10.50 USD/month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Web Application Firewall (WAF)</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Number of Web Access Control Lists (Web ACLs) utilized (1 per 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5 USD/ 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Budget</a:t>
            </a:r>
            <a:endParaRPr/>
          </a:p>
        </p:txBody>
      </p:sp>
      <p:graphicFrame>
        <p:nvGraphicFramePr>
          <p:cNvPr id="172" name="Google Shape;172;p29"/>
          <p:cNvGraphicFramePr/>
          <p:nvPr/>
        </p:nvGraphicFramePr>
        <p:xfrm>
          <a:off x="868725" y="1452375"/>
          <a:ext cx="3000000" cy="3000000"/>
        </p:xfrm>
        <a:graphic>
          <a:graphicData uri="http://schemas.openxmlformats.org/drawingml/2006/table">
            <a:tbl>
              <a:tblPr>
                <a:noFill/>
                <a:tableStyleId>{881AB140-CB41-493B-9B10-2115EFAB450B}</a:tableStyleId>
              </a:tblPr>
              <a:tblGrid>
                <a:gridCol w="2413000"/>
                <a:gridCol w="2413000"/>
                <a:gridCol w="2413000"/>
              </a:tblGrid>
              <a:tr h="381000">
                <a:tc>
                  <a:txBody>
                    <a:bodyPr/>
                    <a:lstStyle/>
                    <a:p>
                      <a:pPr indent="0" lvl="0" marL="0" rtl="0" algn="ctr">
                        <a:spcBef>
                          <a:spcPts val="0"/>
                        </a:spcBef>
                        <a:spcAft>
                          <a:spcPts val="0"/>
                        </a:spcAft>
                        <a:buNone/>
                      </a:pPr>
                      <a:r>
                        <a:rPr lang="en-GB"/>
                        <a:t>Service </a:t>
                      </a:r>
                      <a:endParaRPr/>
                    </a:p>
                  </a:txBody>
                  <a:tcPr marT="91425" marB="91425" marR="91425" marL="91425">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t>Description</a:t>
                      </a:r>
                      <a:endParaRPr/>
                    </a:p>
                  </a:txBody>
                  <a:tcPr marT="91425" marB="91425" marR="91425" marL="91425">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t>Cost</a:t>
                      </a:r>
                      <a:endParaRPr/>
                    </a:p>
                  </a:txBody>
                  <a:tcPr marT="91425" marB="91425" marR="91425" marL="91425">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API Gateway</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30 million API call per month, including free tier</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20 USD/month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Key Management</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Securely Generate and Manage AWS Encryption Keys</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7 USD/ 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SNS</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Notification service with estimated 30 million request/month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14.50 USD/month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CodeBuild</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Estimated 12 builds per month</a:t>
                      </a:r>
                      <a:endParaRPr sz="1100">
                        <a:latin typeface="Calibri"/>
                        <a:ea typeface="Calibri"/>
                        <a:cs typeface="Calibri"/>
                        <a:sym typeface="Calibri"/>
                      </a:endParaRPr>
                    </a:p>
                    <a:p>
                      <a:pPr indent="0" lvl="0" marL="0" rtl="0" algn="ctr">
                        <a:spcBef>
                          <a:spcPts val="0"/>
                        </a:spcBef>
                        <a:spcAft>
                          <a:spcPts val="0"/>
                        </a:spcAft>
                        <a:buNone/>
                      </a:pPr>
                      <a:r>
                        <a:rPr lang="en-GB" sz="1100">
                          <a:latin typeface="Calibri"/>
                          <a:ea typeface="Calibri"/>
                          <a:cs typeface="Calibri"/>
                          <a:sym typeface="Calibri"/>
                        </a:rPr>
                        <a:t>Estimated 10mins build duration</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2.40 USD/month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100">
                          <a:latin typeface="Calibri"/>
                          <a:ea typeface="Calibri"/>
                          <a:cs typeface="Calibri"/>
                          <a:sym typeface="Calibri"/>
                        </a:rPr>
                        <a:t>AWS CodeDeploy</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Number of on-premise instances (4), Number of deployments (4 per 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100">
                          <a:latin typeface="Calibri"/>
                          <a:ea typeface="Calibri"/>
                          <a:cs typeface="Calibri"/>
                          <a:sym typeface="Calibri"/>
                        </a:rPr>
                        <a:t>~ 0.32 USD/ month</a:t>
                      </a:r>
                      <a:endParaRPr sz="1100">
                        <a:latin typeface="Calibri"/>
                        <a:ea typeface="Calibri"/>
                        <a:cs typeface="Calibri"/>
                        <a:sym typeface="Calibri"/>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Budget</a:t>
            </a:r>
            <a:endParaRPr/>
          </a:p>
        </p:txBody>
      </p:sp>
      <p:pic>
        <p:nvPicPr>
          <p:cNvPr id="178" name="Google Shape;178;p30" title="Points scored"/>
          <p:cNvPicPr preferRelativeResize="0"/>
          <p:nvPr/>
        </p:nvPicPr>
        <p:blipFill>
          <a:blip r:embed="rId3">
            <a:alphaModFix/>
          </a:blip>
          <a:stretch>
            <a:fillRect/>
          </a:stretch>
        </p:blipFill>
        <p:spPr>
          <a:xfrm>
            <a:off x="1617074" y="1550675"/>
            <a:ext cx="5484351" cy="3391150"/>
          </a:xfrm>
          <a:prstGeom prst="rect">
            <a:avLst/>
          </a:prstGeom>
          <a:noFill/>
          <a:ln>
            <a:noFill/>
          </a:ln>
        </p:spPr>
      </p:pic>
      <p:sp>
        <p:nvSpPr>
          <p:cNvPr id="179" name="Google Shape;179;p30"/>
          <p:cNvSpPr txBox="1"/>
          <p:nvPr/>
        </p:nvSpPr>
        <p:spPr>
          <a:xfrm>
            <a:off x="1011950" y="1147225"/>
            <a:ext cx="37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Open Sans"/>
                <a:ea typeface="Open Sans"/>
                <a:cs typeface="Open Sans"/>
                <a:sym typeface="Open Sans"/>
              </a:rPr>
              <a:t>Total Cost: ~</a:t>
            </a:r>
            <a:r>
              <a:rPr lang="en-GB" sz="1800">
                <a:solidFill>
                  <a:schemeClr val="dk1"/>
                </a:solidFill>
                <a:latin typeface="Calibri"/>
                <a:ea typeface="Calibri"/>
                <a:cs typeface="Calibri"/>
                <a:sym typeface="Calibri"/>
              </a:rPr>
              <a:t> 268.92 USD/ month</a:t>
            </a:r>
            <a:endParaRPr sz="18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rotWithShape="1">
          <a:blip r:embed="rId3">
            <a:alphaModFix amt="50000"/>
          </a:blip>
          <a:srcRect b="0" l="0" r="69927" t="0"/>
          <a:stretch/>
        </p:blipFill>
        <p:spPr>
          <a:xfrm>
            <a:off x="924219" y="929275"/>
            <a:ext cx="2628506" cy="3413825"/>
          </a:xfrm>
          <a:prstGeom prst="rect">
            <a:avLst/>
          </a:prstGeom>
          <a:noFill/>
          <a:ln>
            <a:noFill/>
          </a:ln>
        </p:spPr>
      </p:pic>
      <p:sp>
        <p:nvSpPr>
          <p:cNvPr id="185" name="Google Shape;185;p31"/>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solidFill>
                  <a:schemeClr val="dk1"/>
                </a:solidFill>
              </a:rPr>
              <a:t>Thank you</a:t>
            </a:r>
            <a:endParaRPr b="1">
              <a:solidFill>
                <a:schemeClr val="dk1"/>
              </a:solidFill>
            </a:endParaRPr>
          </a:p>
        </p:txBody>
      </p:sp>
      <p:sp>
        <p:nvSpPr>
          <p:cNvPr id="186" name="Google Shape;186;p31"/>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Group 4</a:t>
            </a:r>
            <a:endParaRPr/>
          </a:p>
        </p:txBody>
      </p:sp>
      <p:pic>
        <p:nvPicPr>
          <p:cNvPr id="187" name="Google Shape;187;p31"/>
          <p:cNvPicPr preferRelativeResize="0"/>
          <p:nvPr/>
        </p:nvPicPr>
        <p:blipFill rotWithShape="1">
          <a:blip r:embed="rId3">
            <a:alphaModFix amt="50000"/>
          </a:blip>
          <a:srcRect b="0" l="30255" r="0" t="0"/>
          <a:stretch/>
        </p:blipFill>
        <p:spPr>
          <a:xfrm>
            <a:off x="152400" y="3857625"/>
            <a:ext cx="2296250" cy="128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Content</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Use Cases for </a:t>
            </a:r>
            <a:r>
              <a:rPr lang="en-GB"/>
              <a:t>Architectural</a:t>
            </a:r>
            <a:r>
              <a:rPr lang="en-GB"/>
              <a:t> Significant Requirements</a:t>
            </a:r>
            <a:endParaRPr/>
          </a:p>
          <a:p>
            <a:pPr indent="-342900" lvl="0" marL="457200" rtl="0" algn="l">
              <a:spcBef>
                <a:spcPts val="0"/>
              </a:spcBef>
              <a:spcAft>
                <a:spcPts val="0"/>
              </a:spcAft>
              <a:buSzPts val="1800"/>
              <a:buChar char="●"/>
            </a:pPr>
            <a:r>
              <a:rPr lang="en-GB"/>
              <a:t>Solution View </a:t>
            </a:r>
            <a:endParaRPr/>
          </a:p>
          <a:p>
            <a:pPr indent="-342900" lvl="0" marL="457200" rtl="0" algn="l">
              <a:spcBef>
                <a:spcPts val="0"/>
              </a:spcBef>
              <a:spcAft>
                <a:spcPts val="0"/>
              </a:spcAft>
              <a:buSzPts val="1800"/>
              <a:buChar char="●"/>
            </a:pPr>
            <a:r>
              <a:rPr lang="en-GB"/>
              <a:t>Quality Attributes</a:t>
            </a:r>
            <a:endParaRPr/>
          </a:p>
          <a:p>
            <a:pPr indent="-342900" lvl="0" marL="457200" rtl="0" algn="l">
              <a:spcBef>
                <a:spcPts val="0"/>
              </a:spcBef>
              <a:spcAft>
                <a:spcPts val="0"/>
              </a:spcAft>
              <a:buSzPts val="1800"/>
              <a:buChar char="●"/>
            </a:pPr>
            <a:r>
              <a:rPr lang="en-GB"/>
              <a:t>Sequence Diagram</a:t>
            </a:r>
            <a:endParaRPr/>
          </a:p>
          <a:p>
            <a:pPr indent="-342900" lvl="0" marL="457200" rtl="0" algn="l">
              <a:spcBef>
                <a:spcPts val="0"/>
              </a:spcBef>
              <a:spcAft>
                <a:spcPts val="0"/>
              </a:spcAft>
              <a:buSzPts val="1800"/>
              <a:buChar char="●"/>
            </a:pPr>
            <a:r>
              <a:rPr lang="en-GB"/>
              <a:t>Proposed Budgets (Production)</a:t>
            </a:r>
            <a:endParaRPr/>
          </a:p>
          <a:p>
            <a:pPr indent="0" lvl="0" marL="457200" rtl="0" algn="l">
              <a:spcBef>
                <a:spcPts val="1600"/>
              </a:spcBef>
              <a:spcAft>
                <a:spcPts val="1600"/>
              </a:spcAft>
              <a:buNone/>
            </a:pPr>
            <a:r>
              <a:t/>
            </a:r>
            <a:endParaRPr/>
          </a:p>
        </p:txBody>
      </p:sp>
      <p:pic>
        <p:nvPicPr>
          <p:cNvPr id="71" name="Google Shape;71;p14"/>
          <p:cNvPicPr preferRelativeResize="0"/>
          <p:nvPr/>
        </p:nvPicPr>
        <p:blipFill>
          <a:blip r:embed="rId3">
            <a:alphaModFix amt="50000"/>
          </a:blip>
          <a:stretch>
            <a:fillRect/>
          </a:stretch>
        </p:blipFill>
        <p:spPr>
          <a:xfrm>
            <a:off x="-7" y="3601838"/>
            <a:ext cx="3658774" cy="1429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sp>
        <p:nvSpPr>
          <p:cNvPr id="192" name="Google Shape;192;p32"/>
          <p:cNvSpPr txBox="1"/>
          <p:nvPr>
            <p:ph idx="1" type="body"/>
          </p:nvPr>
        </p:nvSpPr>
        <p:spPr>
          <a:xfrm>
            <a:off x="311700" y="199350"/>
            <a:ext cx="8520600" cy="3354000"/>
          </a:xfrm>
          <a:prstGeom prst="rect">
            <a:avLst/>
          </a:prstGeom>
        </p:spPr>
        <p:txBody>
          <a:bodyPr anchorCtr="0" anchor="t" bIns="91425" lIns="91425" spcFirstLastPara="1" rIns="91425" wrap="square" tIns="91425">
            <a:noAutofit/>
          </a:bodyPr>
          <a:lstStyle/>
          <a:p>
            <a:pPr indent="-330200" lvl="0" marL="228600" rtl="0" algn="just">
              <a:lnSpc>
                <a:spcPct val="107916"/>
              </a:lnSpc>
              <a:spcBef>
                <a:spcPts val="0"/>
              </a:spcBef>
              <a:spcAft>
                <a:spcPts val="0"/>
              </a:spcAft>
              <a:buSzPts val="1600"/>
              <a:buFont typeface="Calibri"/>
              <a:buAutoNum type="arabicPeriod"/>
            </a:pPr>
            <a:r>
              <a:rPr b="1" lang="en-GB" sz="1600">
                <a:latin typeface="Calibri"/>
                <a:ea typeface="Calibri"/>
                <a:cs typeface="Calibri"/>
                <a:sym typeface="Calibri"/>
              </a:rPr>
              <a:t>Instructions – Proposal Presentation</a:t>
            </a:r>
            <a:endParaRPr b="1" sz="1600">
              <a:latin typeface="Calibri"/>
              <a:ea typeface="Calibri"/>
              <a:cs typeface="Calibri"/>
              <a:sym typeface="Calibri"/>
            </a:endParaRPr>
          </a:p>
          <a:p>
            <a:pPr indent="0" lvl="0" marL="0" rtl="0" algn="just">
              <a:lnSpc>
                <a:spcPct val="100000"/>
              </a:lnSpc>
              <a:spcBef>
                <a:spcPts val="800"/>
              </a:spcBef>
              <a:spcAft>
                <a:spcPts val="0"/>
              </a:spcAft>
              <a:buClr>
                <a:schemeClr val="dk1"/>
              </a:buClr>
              <a:buSzPts val="1100"/>
              <a:buFont typeface="Arial"/>
              <a:buNone/>
            </a:pPr>
            <a:r>
              <a:rPr lang="en-GB" sz="1100">
                <a:latin typeface="Calibri"/>
                <a:ea typeface="Calibri"/>
                <a:cs typeface="Calibri"/>
                <a:sym typeface="Calibri"/>
              </a:rPr>
              <a:t>Assuming you are the architect, and you are proposing your architecture design of the solution. Your audience includes the management, development, and operation teams. You understand that this presentation is meant to solicit inputs from the sponsor and your final solution can still differ.</a:t>
            </a:r>
            <a:endParaRPr sz="1100">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298450" lvl="0" marL="228600" rtl="0" algn="just">
              <a:lnSpc>
                <a:spcPct val="115000"/>
              </a:lnSpc>
              <a:spcBef>
                <a:spcPts val="0"/>
              </a:spcBef>
              <a:spcAft>
                <a:spcPts val="0"/>
              </a:spcAft>
              <a:buSzPts val="1100"/>
              <a:buFont typeface="Calibri"/>
              <a:buAutoNum type="arabicPeriod"/>
            </a:pPr>
            <a:r>
              <a:rPr lang="en-GB" sz="1100">
                <a:latin typeface="Calibri"/>
                <a:ea typeface="Calibri"/>
                <a:cs typeface="Calibri"/>
                <a:sym typeface="Calibri"/>
              </a:rPr>
              <a:t>Keep your presentation to</a:t>
            </a:r>
            <a:r>
              <a:rPr b="1" lang="en-GB" sz="1100">
                <a:latin typeface="Calibri"/>
                <a:ea typeface="Calibri"/>
                <a:cs typeface="Calibri"/>
                <a:sym typeface="Calibri"/>
              </a:rPr>
              <a:t> 10 minutes including Q&amp;A</a:t>
            </a:r>
            <a:r>
              <a:rPr lang="en-GB" sz="1100">
                <a:latin typeface="Calibri"/>
                <a:ea typeface="Calibri"/>
                <a:cs typeface="Calibri"/>
                <a:sym typeface="Calibri"/>
              </a:rPr>
              <a:t>. </a:t>
            </a:r>
            <a:endParaRPr sz="1100">
              <a:latin typeface="Calibri"/>
              <a:ea typeface="Calibri"/>
              <a:cs typeface="Calibri"/>
              <a:sym typeface="Calibri"/>
            </a:endParaRPr>
          </a:p>
          <a:p>
            <a:pPr indent="-298450" lvl="0" marL="228600" rtl="0" algn="just">
              <a:lnSpc>
                <a:spcPct val="115000"/>
              </a:lnSpc>
              <a:spcBef>
                <a:spcPts val="0"/>
              </a:spcBef>
              <a:spcAft>
                <a:spcPts val="0"/>
              </a:spcAft>
              <a:buSzPts val="1100"/>
              <a:buFont typeface="Calibri"/>
              <a:buAutoNum type="arabicPeriod"/>
            </a:pPr>
            <a:r>
              <a:rPr lang="en-GB" sz="1100">
                <a:latin typeface="Calibri"/>
                <a:ea typeface="Calibri"/>
                <a:cs typeface="Calibri"/>
                <a:sym typeface="Calibri"/>
              </a:rPr>
              <a:t>Explain your business need. Keep this less than 2 mins.</a:t>
            </a:r>
            <a:endParaRPr sz="1100">
              <a:latin typeface="Calibri"/>
              <a:ea typeface="Calibri"/>
              <a:cs typeface="Calibri"/>
              <a:sym typeface="Calibri"/>
            </a:endParaRPr>
          </a:p>
          <a:p>
            <a:pPr indent="-298450" lvl="0" marL="228600" rtl="0" algn="just">
              <a:lnSpc>
                <a:spcPct val="115000"/>
              </a:lnSpc>
              <a:spcBef>
                <a:spcPts val="0"/>
              </a:spcBef>
              <a:spcAft>
                <a:spcPts val="0"/>
              </a:spcAft>
              <a:buSzPts val="1100"/>
              <a:buFont typeface="Calibri"/>
              <a:buAutoNum type="arabicPeriod"/>
            </a:pPr>
            <a:r>
              <a:rPr lang="en-GB" sz="1100">
                <a:latin typeface="Calibri"/>
                <a:ea typeface="Calibri"/>
                <a:cs typeface="Calibri"/>
                <a:sym typeface="Calibri"/>
              </a:rPr>
              <a:t>Spend most of the time explaining your technical solution. Justify your decisions as much as you can. Your objective is to solicit as many inputs from the sponsors as possible to finalize your design for implementation.</a:t>
            </a:r>
            <a:endParaRPr sz="1100">
              <a:latin typeface="Calibri"/>
              <a:ea typeface="Calibri"/>
              <a:cs typeface="Calibri"/>
              <a:sym typeface="Calibri"/>
            </a:endParaRPr>
          </a:p>
          <a:p>
            <a:pPr indent="-298450" lvl="0" marL="228600" rtl="0" algn="just">
              <a:lnSpc>
                <a:spcPct val="115000"/>
              </a:lnSpc>
              <a:spcBef>
                <a:spcPts val="0"/>
              </a:spcBef>
              <a:spcAft>
                <a:spcPts val="0"/>
              </a:spcAft>
              <a:buSzPts val="1100"/>
              <a:buFont typeface="Calibri"/>
              <a:buAutoNum type="arabicPeriod"/>
            </a:pPr>
            <a:r>
              <a:rPr lang="en-GB" sz="1100">
                <a:latin typeface="Calibri"/>
                <a:ea typeface="Calibri"/>
                <a:cs typeface="Calibri"/>
                <a:sym typeface="Calibri"/>
              </a:rPr>
              <a:t>Please submit your presentation slides via GitHub together with your proposal document. Create a </a:t>
            </a:r>
            <a:r>
              <a:rPr b="1" lang="en-GB" sz="1100">
                <a:latin typeface="Calibri"/>
                <a:ea typeface="Calibri"/>
                <a:cs typeface="Calibri"/>
                <a:sym typeface="Calibri"/>
              </a:rPr>
              <a:t>presentation</a:t>
            </a:r>
            <a:r>
              <a:rPr lang="en-GB" sz="1100">
                <a:latin typeface="Calibri"/>
                <a:ea typeface="Calibri"/>
                <a:cs typeface="Calibri"/>
                <a:sym typeface="Calibri"/>
              </a:rPr>
              <a:t> folder in your GitHub project repository, name your presentation deliverable document as </a:t>
            </a:r>
            <a:r>
              <a:rPr b="1" lang="en-GB" sz="1100">
                <a:latin typeface="Calibri"/>
                <a:ea typeface="Calibri"/>
                <a:cs typeface="Calibri"/>
                <a:sym typeface="Calibri"/>
              </a:rPr>
              <a:t>Project-Presentation-&lt;GitHub-Team-Name&gt;</a:t>
            </a:r>
            <a:r>
              <a:rPr lang="en-GB" sz="1100">
                <a:latin typeface="Calibri"/>
                <a:ea typeface="Calibri"/>
                <a:cs typeface="Calibri"/>
                <a:sym typeface="Calibri"/>
              </a:rPr>
              <a:t> and place your presentation deliverable in it. </a:t>
            </a:r>
            <a:endParaRPr sz="1100">
              <a:latin typeface="Calibri"/>
              <a:ea typeface="Calibri"/>
              <a:cs typeface="Calibri"/>
              <a:sym typeface="Calibri"/>
            </a:endParaRPr>
          </a:p>
          <a:p>
            <a:pPr indent="-298450" lvl="0" marL="228600" rtl="0" algn="just">
              <a:lnSpc>
                <a:spcPct val="115000"/>
              </a:lnSpc>
              <a:spcBef>
                <a:spcPts val="0"/>
              </a:spcBef>
              <a:spcAft>
                <a:spcPts val="0"/>
              </a:spcAft>
              <a:buSzPts val="1100"/>
              <a:buFont typeface="Calibri"/>
              <a:buAutoNum type="arabicPeriod"/>
            </a:pPr>
            <a:r>
              <a:rPr lang="en-GB" sz="1100">
                <a:latin typeface="Calibri"/>
                <a:ea typeface="Calibri"/>
                <a:cs typeface="Calibri"/>
                <a:sym typeface="Calibri"/>
              </a:rPr>
              <a:t>Late submission or failure to comply with the instructions will be penalized.</a:t>
            </a:r>
            <a:endParaRPr sz="1100">
              <a:latin typeface="Calibri"/>
              <a:ea typeface="Calibri"/>
              <a:cs typeface="Calibri"/>
              <a:sym typeface="Calibri"/>
            </a:endParaRPr>
          </a:p>
          <a:p>
            <a:pPr indent="-298450" lvl="0" marL="228600" rtl="0" algn="just">
              <a:lnSpc>
                <a:spcPct val="115000"/>
              </a:lnSpc>
              <a:spcBef>
                <a:spcPts val="0"/>
              </a:spcBef>
              <a:spcAft>
                <a:spcPts val="0"/>
              </a:spcAft>
              <a:buSzPts val="1100"/>
              <a:buFont typeface="Calibri"/>
              <a:buAutoNum type="arabicPeriod"/>
            </a:pPr>
            <a:r>
              <a:rPr lang="en-GB" sz="1100">
                <a:latin typeface="Calibri"/>
                <a:ea typeface="Calibri"/>
                <a:cs typeface="Calibri"/>
                <a:sym typeface="Calibri"/>
              </a:rPr>
              <a:t>Presentation slots will be announced separately.</a:t>
            </a:r>
            <a:endParaRPr sz="1100">
              <a:latin typeface="Calibri"/>
              <a:ea typeface="Calibri"/>
              <a:cs typeface="Calibri"/>
              <a:sym typeface="Calibri"/>
            </a:endParaRPr>
          </a:p>
          <a:p>
            <a:pPr indent="-330200" lvl="0" marL="228600" rtl="0" algn="just">
              <a:lnSpc>
                <a:spcPct val="107916"/>
              </a:lnSpc>
              <a:spcBef>
                <a:spcPts val="1000"/>
              </a:spcBef>
              <a:spcAft>
                <a:spcPts val="0"/>
              </a:spcAft>
              <a:buSzPts val="1600"/>
              <a:buFont typeface="Calibri"/>
              <a:buAutoNum type="arabicPeriod"/>
            </a:pPr>
            <a:r>
              <a:rPr b="1" lang="en-GB" sz="1600">
                <a:latin typeface="Calibri"/>
                <a:ea typeface="Calibri"/>
                <a:cs typeface="Calibri"/>
                <a:sym typeface="Calibri"/>
              </a:rPr>
              <a:t>Grading Criteria - Proposal Presentation</a:t>
            </a:r>
            <a:endParaRPr b="1" sz="1600">
              <a:latin typeface="Calibri"/>
              <a:ea typeface="Calibri"/>
              <a:cs typeface="Calibri"/>
              <a:sym typeface="Calibri"/>
            </a:endParaRPr>
          </a:p>
          <a:p>
            <a:pPr indent="-298450" lvl="0" marL="228600" rtl="0" algn="just">
              <a:lnSpc>
                <a:spcPct val="115000"/>
              </a:lnSpc>
              <a:spcBef>
                <a:spcPts val="800"/>
              </a:spcBef>
              <a:spcAft>
                <a:spcPts val="0"/>
              </a:spcAft>
              <a:buSzPts val="1100"/>
              <a:buFont typeface="Calibri"/>
              <a:buChar char="●"/>
            </a:pPr>
            <a:r>
              <a:rPr lang="en-GB" sz="1100">
                <a:latin typeface="Calibri"/>
                <a:ea typeface="Calibri"/>
                <a:cs typeface="Calibri"/>
                <a:sym typeface="Calibri"/>
              </a:rPr>
              <a:t>Timely and complete submission with conformance to the instructions.</a:t>
            </a:r>
            <a:endParaRPr sz="1100">
              <a:latin typeface="Calibri"/>
              <a:ea typeface="Calibri"/>
              <a:cs typeface="Calibri"/>
              <a:sym typeface="Calibri"/>
            </a:endParaRPr>
          </a:p>
          <a:p>
            <a:pPr indent="-298450" lvl="0" marL="228600" rtl="0" algn="just">
              <a:lnSpc>
                <a:spcPct val="115000"/>
              </a:lnSpc>
              <a:spcBef>
                <a:spcPts val="0"/>
              </a:spcBef>
              <a:spcAft>
                <a:spcPts val="0"/>
              </a:spcAft>
              <a:buSzPts val="1100"/>
              <a:buFont typeface="Calibri"/>
              <a:buChar char="●"/>
            </a:pPr>
            <a:r>
              <a:rPr lang="en-GB" sz="1100">
                <a:latin typeface="Calibri"/>
                <a:ea typeface="Calibri"/>
                <a:cs typeface="Calibri"/>
                <a:sym typeface="Calibri"/>
              </a:rPr>
              <a:t>The extent to the quality of presentation including clear descriptions, explanations, and justifications.</a:t>
            </a:r>
            <a:endParaRPr sz="1100">
              <a:latin typeface="Calibri"/>
              <a:ea typeface="Calibri"/>
              <a:cs typeface="Calibri"/>
              <a:sym typeface="Calibri"/>
            </a:endParaRPr>
          </a:p>
          <a:p>
            <a:pPr indent="0" lvl="0" marL="0" rtl="0" algn="just">
              <a:lnSpc>
                <a:spcPct val="100000"/>
              </a:lnSpc>
              <a:spcBef>
                <a:spcPts val="1000"/>
              </a:spcBef>
              <a:spcAft>
                <a:spcPts val="0"/>
              </a:spcAft>
              <a:buClr>
                <a:schemeClr val="dk1"/>
              </a:buClr>
              <a:buSzPts val="1100"/>
              <a:buFont typeface="Arial"/>
              <a:buNone/>
            </a:pPr>
            <a:r>
              <a:t/>
            </a:r>
            <a:endParaRPr sz="1200">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Use Cases</a:t>
            </a:r>
            <a:endParaRPr/>
          </a:p>
        </p:txBody>
      </p:sp>
      <p:sp>
        <p:nvSpPr>
          <p:cNvPr id="77" name="Google Shape;77;p1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Processing, Apply Exclusions &amp; Benefits</a:t>
            </a:r>
            <a:endParaRPr/>
          </a:p>
          <a:p>
            <a:pPr indent="-317500" lvl="0" marL="457200" rtl="0" algn="l">
              <a:spcBef>
                <a:spcPts val="1600"/>
              </a:spcBef>
              <a:spcAft>
                <a:spcPts val="0"/>
              </a:spcAft>
              <a:buSzPts val="1400"/>
              <a:buChar char="●"/>
            </a:pPr>
            <a:r>
              <a:rPr lang="en-GB"/>
              <a:t>Upload Transaction Files (file transfer or API)</a:t>
            </a:r>
            <a:endParaRPr/>
          </a:p>
          <a:p>
            <a:pPr indent="-317500" lvl="0" marL="457200" rtl="0" algn="l">
              <a:spcBef>
                <a:spcPts val="0"/>
              </a:spcBef>
              <a:spcAft>
                <a:spcPts val="0"/>
              </a:spcAft>
              <a:buSzPts val="1400"/>
              <a:buChar char="●"/>
            </a:pPr>
            <a:r>
              <a:rPr lang="en-GB"/>
              <a:t>Convert Currency</a:t>
            </a:r>
            <a:endParaRPr/>
          </a:p>
          <a:p>
            <a:pPr indent="-317500" lvl="0" marL="457200" rtl="0" algn="l">
              <a:spcBef>
                <a:spcPts val="0"/>
              </a:spcBef>
              <a:spcAft>
                <a:spcPts val="0"/>
              </a:spcAft>
              <a:buSzPts val="1400"/>
              <a:buChar char="●"/>
            </a:pPr>
            <a:r>
              <a:rPr lang="en-GB"/>
              <a:t>Apply exclusions under a card program</a:t>
            </a:r>
            <a:endParaRPr/>
          </a:p>
          <a:p>
            <a:pPr indent="-317500" lvl="0" marL="457200" rtl="0" algn="l">
              <a:spcBef>
                <a:spcPts val="0"/>
              </a:spcBef>
              <a:spcAft>
                <a:spcPts val="0"/>
              </a:spcAft>
              <a:buSzPts val="1400"/>
              <a:buChar char="●"/>
            </a:pPr>
            <a:r>
              <a:rPr lang="en-GB"/>
              <a:t>Convert transaction details to benefits</a:t>
            </a:r>
            <a:endParaRPr/>
          </a:p>
          <a:p>
            <a:pPr indent="-317500" lvl="0" marL="457200" rtl="0" algn="l">
              <a:spcBef>
                <a:spcPts val="0"/>
              </a:spcBef>
              <a:spcAft>
                <a:spcPts val="0"/>
              </a:spcAft>
              <a:buSzPts val="1400"/>
              <a:buChar char="●"/>
            </a:pPr>
            <a:r>
              <a:rPr lang="en-GB"/>
              <a:t>Notify user of benefits</a:t>
            </a:r>
            <a:endParaRPr/>
          </a:p>
          <a:p>
            <a:pPr indent="-317500" lvl="0" marL="457200" rtl="0" algn="l">
              <a:spcBef>
                <a:spcPts val="0"/>
              </a:spcBef>
              <a:spcAft>
                <a:spcPts val="0"/>
              </a:spcAft>
              <a:buSzPts val="1400"/>
              <a:buChar char="●"/>
            </a:pPr>
            <a:r>
              <a:rPr lang="en-GB"/>
              <a:t>View all transactions</a:t>
            </a:r>
            <a:endParaRPr/>
          </a:p>
        </p:txBody>
      </p:sp>
      <p:sp>
        <p:nvSpPr>
          <p:cNvPr id="78" name="Google Shape;78;p1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Campaigns Management, Notify Users</a:t>
            </a:r>
            <a:endParaRPr/>
          </a:p>
          <a:p>
            <a:pPr indent="-317500" lvl="0" marL="457200" rtl="0" algn="l">
              <a:spcBef>
                <a:spcPts val="1600"/>
              </a:spcBef>
              <a:spcAft>
                <a:spcPts val="0"/>
              </a:spcAft>
              <a:buSzPts val="1400"/>
              <a:buChar char="●"/>
            </a:pPr>
            <a:r>
              <a:rPr lang="en-GB"/>
              <a:t>Create Promotional Campaigns</a:t>
            </a:r>
            <a:endParaRPr/>
          </a:p>
          <a:p>
            <a:pPr indent="-317500" lvl="0" marL="457200" rtl="0" algn="l">
              <a:spcBef>
                <a:spcPts val="0"/>
              </a:spcBef>
              <a:spcAft>
                <a:spcPts val="0"/>
              </a:spcAft>
              <a:buSzPts val="1400"/>
              <a:buChar char="●"/>
            </a:pPr>
            <a:r>
              <a:rPr lang="en-GB"/>
              <a:t>Select Customers &amp; Corresponding Transactions</a:t>
            </a:r>
            <a:endParaRPr/>
          </a:p>
          <a:p>
            <a:pPr indent="-317500" lvl="0" marL="457200" rtl="0" algn="l">
              <a:spcBef>
                <a:spcPts val="0"/>
              </a:spcBef>
              <a:spcAft>
                <a:spcPts val="0"/>
              </a:spcAft>
              <a:buSzPts val="1400"/>
              <a:buChar char="●"/>
            </a:pPr>
            <a:r>
              <a:rPr lang="en-GB"/>
              <a:t>Notify user of benefits (email/ SMS)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5010050" y="96450"/>
            <a:ext cx="35880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SOLUTION VIEW </a:t>
            </a:r>
            <a:endParaRPr/>
          </a:p>
        </p:txBody>
      </p:sp>
      <p:sp>
        <p:nvSpPr>
          <p:cNvPr id="84" name="Google Shape;84;p16"/>
          <p:cNvSpPr txBox="1"/>
          <p:nvPr>
            <p:ph idx="1" type="body"/>
          </p:nvPr>
        </p:nvSpPr>
        <p:spPr>
          <a:xfrm>
            <a:off x="4840525" y="1088200"/>
            <a:ext cx="4208400" cy="132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Frontend Components </a:t>
            </a:r>
            <a:endParaRPr/>
          </a:p>
          <a:p>
            <a:pPr indent="-342900" lvl="0" marL="457200" rtl="0" algn="l">
              <a:spcBef>
                <a:spcPts val="0"/>
              </a:spcBef>
              <a:spcAft>
                <a:spcPts val="0"/>
              </a:spcAft>
              <a:buSzPts val="1800"/>
              <a:buAutoNum type="arabicPeriod"/>
            </a:pPr>
            <a:r>
              <a:rPr lang="en-GB"/>
              <a:t>Server Components </a:t>
            </a:r>
            <a:endParaRPr/>
          </a:p>
          <a:p>
            <a:pPr indent="-342900" lvl="0" marL="457200" rtl="0" algn="l">
              <a:spcBef>
                <a:spcPts val="0"/>
              </a:spcBef>
              <a:spcAft>
                <a:spcPts val="0"/>
              </a:spcAft>
              <a:buSzPts val="1800"/>
              <a:buAutoNum type="arabicPeriod"/>
            </a:pPr>
            <a:r>
              <a:rPr lang="en-GB"/>
              <a:t>Database Components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0" y="0"/>
            <a:ext cx="4728800" cy="5076700"/>
          </a:xfrm>
          <a:prstGeom prst="rect">
            <a:avLst/>
          </a:prstGeom>
          <a:noFill/>
          <a:ln>
            <a:noFill/>
          </a:ln>
        </p:spPr>
      </p:pic>
      <p:pic>
        <p:nvPicPr>
          <p:cNvPr id="86" name="Google Shape;86;p16"/>
          <p:cNvPicPr preferRelativeResize="0"/>
          <p:nvPr/>
        </p:nvPicPr>
        <p:blipFill rotWithShape="1">
          <a:blip r:embed="rId4">
            <a:alphaModFix/>
          </a:blip>
          <a:srcRect b="0" l="-10980" r="10979" t="0"/>
          <a:stretch/>
        </p:blipFill>
        <p:spPr>
          <a:xfrm>
            <a:off x="7034775" y="2380150"/>
            <a:ext cx="687800" cy="914050"/>
          </a:xfrm>
          <a:prstGeom prst="rect">
            <a:avLst/>
          </a:prstGeom>
          <a:noFill/>
          <a:ln>
            <a:noFill/>
          </a:ln>
        </p:spPr>
      </p:pic>
      <p:sp>
        <p:nvSpPr>
          <p:cNvPr id="87" name="Google Shape;87;p16"/>
          <p:cNvSpPr txBox="1"/>
          <p:nvPr>
            <p:ph type="title"/>
          </p:nvPr>
        </p:nvSpPr>
        <p:spPr>
          <a:xfrm>
            <a:off x="4898875" y="2517025"/>
            <a:ext cx="1896300" cy="4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t>Monitoring</a:t>
            </a:r>
            <a:r>
              <a:rPr lang="en-GB" sz="2500"/>
              <a:t>:</a:t>
            </a:r>
            <a:endParaRPr sz="2500"/>
          </a:p>
        </p:txBody>
      </p:sp>
      <p:sp>
        <p:nvSpPr>
          <p:cNvPr id="88" name="Google Shape;88;p16"/>
          <p:cNvSpPr txBox="1"/>
          <p:nvPr>
            <p:ph type="title"/>
          </p:nvPr>
        </p:nvSpPr>
        <p:spPr>
          <a:xfrm>
            <a:off x="4933850" y="3785175"/>
            <a:ext cx="1896300" cy="4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500"/>
              <a:t>Costing</a:t>
            </a:r>
            <a:r>
              <a:rPr lang="en-GB" sz="2500"/>
              <a:t>:</a:t>
            </a:r>
            <a:endParaRPr sz="2500"/>
          </a:p>
        </p:txBody>
      </p:sp>
      <p:pic>
        <p:nvPicPr>
          <p:cNvPr id="89" name="Google Shape;89;p16"/>
          <p:cNvPicPr preferRelativeResize="0"/>
          <p:nvPr/>
        </p:nvPicPr>
        <p:blipFill>
          <a:blip r:embed="rId5">
            <a:alphaModFix/>
          </a:blip>
          <a:stretch>
            <a:fillRect/>
          </a:stretch>
        </p:blipFill>
        <p:spPr>
          <a:xfrm>
            <a:off x="6637800" y="3659500"/>
            <a:ext cx="627575" cy="771500"/>
          </a:xfrm>
          <a:prstGeom prst="rect">
            <a:avLst/>
          </a:prstGeom>
          <a:noFill/>
          <a:ln>
            <a:noFill/>
          </a:ln>
        </p:spPr>
      </p:pic>
      <p:pic>
        <p:nvPicPr>
          <p:cNvPr id="90" name="Google Shape;90;p16"/>
          <p:cNvPicPr preferRelativeResize="0"/>
          <p:nvPr/>
        </p:nvPicPr>
        <p:blipFill>
          <a:blip r:embed="rId6">
            <a:alphaModFix/>
          </a:blip>
          <a:stretch>
            <a:fillRect/>
          </a:stretch>
        </p:blipFill>
        <p:spPr>
          <a:xfrm>
            <a:off x="7722575" y="3659500"/>
            <a:ext cx="627575" cy="85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5086250" y="96450"/>
            <a:ext cx="35880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Frontend component</a:t>
            </a:r>
            <a:endParaRPr/>
          </a:p>
        </p:txBody>
      </p:sp>
      <p:sp>
        <p:nvSpPr>
          <p:cNvPr id="96" name="Google Shape;96;p17"/>
          <p:cNvSpPr txBox="1"/>
          <p:nvPr>
            <p:ph idx="1" type="body"/>
          </p:nvPr>
        </p:nvSpPr>
        <p:spPr>
          <a:xfrm>
            <a:off x="4694450" y="1125225"/>
            <a:ext cx="4208400" cy="2310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Static Web Pages are hosted on AWS S3 that scales at demand</a:t>
            </a:r>
            <a:endParaRPr/>
          </a:p>
          <a:p>
            <a:pPr indent="0" lvl="0" marL="457200" rtl="0" algn="l">
              <a:spcBef>
                <a:spcPts val="1600"/>
              </a:spcBef>
              <a:spcAft>
                <a:spcPts val="0"/>
              </a:spcAft>
              <a:buNone/>
            </a:pPr>
            <a:r>
              <a:rPr lang="en-GB"/>
              <a:t>AWS API Gateway: </a:t>
            </a:r>
            <a:r>
              <a:rPr lang="en-GB"/>
              <a:t>Manage RESTful API to expose HTTP endpoints &amp; Notify Customer</a:t>
            </a:r>
            <a:endParaRPr/>
          </a:p>
          <a:p>
            <a:pPr indent="0" lvl="0" marL="457200" rtl="0" algn="l">
              <a:spcBef>
                <a:spcPts val="1600"/>
              </a:spcBef>
              <a:spcAft>
                <a:spcPts val="0"/>
              </a:spcAft>
              <a:buNone/>
            </a:pPr>
            <a:r>
              <a:rPr lang="en-GB"/>
              <a:t>AWS SNS for Email Notifications</a:t>
            </a:r>
            <a:endParaRPr/>
          </a:p>
          <a:p>
            <a:pPr indent="0" lvl="0" marL="457200" rtl="0" algn="l">
              <a:spcBef>
                <a:spcPts val="1600"/>
              </a:spcBef>
              <a:spcAft>
                <a:spcPts val="1600"/>
              </a:spcAft>
              <a:buNone/>
            </a:pPr>
            <a:r>
              <a:t/>
            </a:r>
            <a:endParaRPr/>
          </a:p>
        </p:txBody>
      </p:sp>
      <p:pic>
        <p:nvPicPr>
          <p:cNvPr id="97" name="Google Shape;97;p17"/>
          <p:cNvPicPr preferRelativeResize="0"/>
          <p:nvPr/>
        </p:nvPicPr>
        <p:blipFill>
          <a:blip r:embed="rId3">
            <a:alphaModFix/>
          </a:blip>
          <a:stretch>
            <a:fillRect/>
          </a:stretch>
        </p:blipFill>
        <p:spPr>
          <a:xfrm>
            <a:off x="0" y="607500"/>
            <a:ext cx="4630800" cy="3928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5086250" y="96450"/>
            <a:ext cx="35880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Server</a:t>
            </a:r>
            <a:r>
              <a:rPr lang="en-GB"/>
              <a:t> component</a:t>
            </a:r>
            <a:endParaRPr/>
          </a:p>
        </p:txBody>
      </p:sp>
      <p:sp>
        <p:nvSpPr>
          <p:cNvPr id="103" name="Google Shape;103;p18"/>
          <p:cNvSpPr txBox="1"/>
          <p:nvPr>
            <p:ph idx="1" type="body"/>
          </p:nvPr>
        </p:nvSpPr>
        <p:spPr>
          <a:xfrm>
            <a:off x="4879375" y="896625"/>
            <a:ext cx="4502100" cy="12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EBS Deployed at regions:</a:t>
            </a:r>
            <a:endParaRPr/>
          </a:p>
          <a:p>
            <a:pPr indent="0" lvl="0" marL="457200" rtl="0" algn="l">
              <a:spcBef>
                <a:spcPts val="1600"/>
              </a:spcBef>
              <a:spcAft>
                <a:spcPts val="0"/>
              </a:spcAft>
              <a:buNone/>
            </a:pPr>
            <a:r>
              <a:rPr lang="en-GB"/>
              <a:t>ap-northeast-2 (Seoul)</a:t>
            </a:r>
            <a:br>
              <a:rPr lang="en-GB"/>
            </a:br>
            <a:r>
              <a:rPr lang="en-GB"/>
              <a:t>ap-southeast-1 (Singapore) </a:t>
            </a:r>
            <a:endParaRPr/>
          </a:p>
          <a:p>
            <a:pPr indent="0" lvl="0" marL="0" rtl="0" algn="l">
              <a:spcBef>
                <a:spcPts val="1600"/>
              </a:spcBef>
              <a:spcAft>
                <a:spcPts val="1600"/>
              </a:spcAft>
              <a:buNone/>
            </a:pPr>
            <a:r>
              <a:t/>
            </a:r>
            <a:endParaRPr/>
          </a:p>
        </p:txBody>
      </p:sp>
      <p:sp>
        <p:nvSpPr>
          <p:cNvPr id="104" name="Google Shape;104;p18"/>
          <p:cNvSpPr txBox="1"/>
          <p:nvPr>
            <p:ph idx="1" type="body"/>
          </p:nvPr>
        </p:nvSpPr>
        <p:spPr>
          <a:xfrm>
            <a:off x="5294075" y="3433500"/>
            <a:ext cx="4208400" cy="6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457200" rtl="0" algn="l">
              <a:spcBef>
                <a:spcPts val="1600"/>
              </a:spcBef>
              <a:spcAft>
                <a:spcPts val="1600"/>
              </a:spcAft>
              <a:buNone/>
            </a:pPr>
            <a:r>
              <a:t/>
            </a:r>
            <a:endParaRPr/>
          </a:p>
        </p:txBody>
      </p:sp>
      <p:pic>
        <p:nvPicPr>
          <p:cNvPr id="105" name="Google Shape;105;p18"/>
          <p:cNvPicPr preferRelativeResize="0"/>
          <p:nvPr/>
        </p:nvPicPr>
        <p:blipFill>
          <a:blip r:embed="rId3">
            <a:alphaModFix/>
          </a:blip>
          <a:stretch>
            <a:fillRect/>
          </a:stretch>
        </p:blipFill>
        <p:spPr>
          <a:xfrm>
            <a:off x="35375" y="474950"/>
            <a:ext cx="4754374" cy="1546300"/>
          </a:xfrm>
          <a:prstGeom prst="rect">
            <a:avLst/>
          </a:prstGeom>
          <a:noFill/>
          <a:ln>
            <a:noFill/>
          </a:ln>
        </p:spPr>
      </p:pic>
      <p:pic>
        <p:nvPicPr>
          <p:cNvPr id="106" name="Google Shape;106;p18"/>
          <p:cNvPicPr preferRelativeResize="0"/>
          <p:nvPr/>
        </p:nvPicPr>
        <p:blipFill>
          <a:blip r:embed="rId4">
            <a:alphaModFix/>
          </a:blip>
          <a:stretch>
            <a:fillRect/>
          </a:stretch>
        </p:blipFill>
        <p:spPr>
          <a:xfrm>
            <a:off x="95800" y="2458550"/>
            <a:ext cx="4783574" cy="2439675"/>
          </a:xfrm>
          <a:prstGeom prst="rect">
            <a:avLst/>
          </a:prstGeom>
          <a:noFill/>
          <a:ln>
            <a:noFill/>
          </a:ln>
        </p:spPr>
      </p:pic>
      <p:sp>
        <p:nvSpPr>
          <p:cNvPr id="107" name="Google Shape;107;p18"/>
          <p:cNvSpPr txBox="1"/>
          <p:nvPr>
            <p:ph idx="1" type="body"/>
          </p:nvPr>
        </p:nvSpPr>
        <p:spPr>
          <a:xfrm>
            <a:off x="4879363" y="2630813"/>
            <a:ext cx="4686900" cy="14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AWS CodePipeline to automate release pipelines</a:t>
            </a:r>
            <a:endParaRPr/>
          </a:p>
          <a:p>
            <a:pPr indent="0" lvl="0" marL="0" rtl="0" algn="l">
              <a:spcBef>
                <a:spcPts val="1600"/>
              </a:spcBef>
              <a:spcAft>
                <a:spcPts val="0"/>
              </a:spcAft>
              <a:buNone/>
            </a:pPr>
            <a:r>
              <a:rPr lang="en-GB"/>
              <a:t>AWS AWSDeploy: automates software deployment</a:t>
            </a:r>
            <a:endParaRPr/>
          </a:p>
          <a:p>
            <a:pPr indent="0" lvl="0" marL="0" rtl="0" algn="l">
              <a:spcBef>
                <a:spcPts val="1600"/>
              </a:spcBef>
              <a:spcAft>
                <a:spcPts val="0"/>
              </a:spcAft>
              <a:buNone/>
            </a:pPr>
            <a:r>
              <a:rPr lang="en-GB"/>
              <a:t>AWS CodeBuild to runs builds in prec</a:t>
            </a:r>
            <a:r>
              <a:rPr lang="en-GB"/>
              <a:t>onfigured build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5096675" y="152400"/>
            <a:ext cx="35880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Database</a:t>
            </a:r>
            <a:r>
              <a:rPr lang="en-GB"/>
              <a:t> component</a:t>
            </a:r>
            <a:endParaRPr/>
          </a:p>
        </p:txBody>
      </p:sp>
      <p:sp>
        <p:nvSpPr>
          <p:cNvPr id="113" name="Google Shape;113;p19"/>
          <p:cNvSpPr txBox="1"/>
          <p:nvPr>
            <p:ph idx="1" type="body"/>
          </p:nvPr>
        </p:nvSpPr>
        <p:spPr>
          <a:xfrm>
            <a:off x="5553875" y="1138875"/>
            <a:ext cx="3588000" cy="27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Bastion host in an Auto Scaling Group to allow access to Aurora DB Cluster in private Subnets</a:t>
            </a:r>
            <a:endParaRPr/>
          </a:p>
          <a:p>
            <a:pPr indent="0" lvl="0" marL="0" rtl="0" algn="l">
              <a:spcBef>
                <a:spcPts val="1600"/>
              </a:spcBef>
              <a:spcAft>
                <a:spcPts val="0"/>
              </a:spcAft>
              <a:buClr>
                <a:schemeClr val="dk1"/>
              </a:buClr>
              <a:buSzPts val="1100"/>
              <a:buFont typeface="Arial"/>
              <a:buNone/>
            </a:pPr>
            <a:r>
              <a:rPr lang="en-GB"/>
              <a:t>AWS Aurora replicas synchronously replicated across AZs </a:t>
            </a:r>
            <a:br>
              <a:rPr lang="en-GB"/>
            </a:br>
            <a:br>
              <a:rPr lang="en-GB"/>
            </a:br>
            <a:r>
              <a:rPr lang="en-GB"/>
              <a:t>AWS Key Management Service to enable encryption at rest for Aurora DB Clusters</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4" name="Google Shape;114;p19"/>
          <p:cNvPicPr preferRelativeResize="0"/>
          <p:nvPr/>
        </p:nvPicPr>
        <p:blipFill>
          <a:blip r:embed="rId3">
            <a:alphaModFix/>
          </a:blip>
          <a:stretch>
            <a:fillRect/>
          </a:stretch>
        </p:blipFill>
        <p:spPr>
          <a:xfrm>
            <a:off x="152400" y="1136100"/>
            <a:ext cx="5249078" cy="25463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90725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Quality Attributes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Performance</a:t>
            </a:r>
            <a:endParaRPr/>
          </a:p>
        </p:txBody>
      </p:sp>
      <p:sp>
        <p:nvSpPr>
          <p:cNvPr id="125" name="Google Shape;125;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Load balancers will equally distribute load to different servers available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Ensure that there none of the servers will be overloaded, which can cause a reduction in performance and hence delays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