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7088-5EBC-AB64-9C32-B2FBCBDF9D69}"/>
              </a:ext>
            </a:extLst>
          </p:cNvPr>
          <p:cNvSpPr>
            <a:spLocks noGrp="1"/>
          </p:cNvSpPr>
          <p:nvPr>
            <p:ph type="ctrTitle"/>
          </p:nvPr>
        </p:nvSpPr>
        <p:spPr/>
        <p:txBody>
          <a:bodyPr/>
          <a:lstStyle/>
          <a:p>
            <a:r>
              <a:rPr lang="en-US" dirty="0"/>
              <a:t>Ansible concepts</a:t>
            </a:r>
            <a:endParaRPr lang="en-IN" dirty="0"/>
          </a:p>
        </p:txBody>
      </p:sp>
      <p:sp>
        <p:nvSpPr>
          <p:cNvPr id="3" name="Subtitle 2">
            <a:extLst>
              <a:ext uri="{FF2B5EF4-FFF2-40B4-BE49-F238E27FC236}">
                <a16:creationId xmlns:a16="http://schemas.microsoft.com/office/drawing/2014/main" id="{7126B233-B5F7-901A-3C16-6ABF7024AB5D}"/>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2301744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94EA-44F8-A18A-C217-687DA0707A53}"/>
              </a:ext>
            </a:extLst>
          </p:cNvPr>
          <p:cNvSpPr>
            <a:spLocks noGrp="1"/>
          </p:cNvSpPr>
          <p:nvPr>
            <p:ph type="title"/>
          </p:nvPr>
        </p:nvSpPr>
        <p:spPr/>
        <p:txBody>
          <a:bodyPr/>
          <a:lstStyle/>
          <a:p>
            <a:r>
              <a:rPr lang="en-US" dirty="0"/>
              <a:t>Control node</a:t>
            </a:r>
            <a:endParaRPr lang="en-IN" dirty="0"/>
          </a:p>
        </p:txBody>
      </p:sp>
      <p:sp>
        <p:nvSpPr>
          <p:cNvPr id="3" name="Content Placeholder 2">
            <a:extLst>
              <a:ext uri="{FF2B5EF4-FFF2-40B4-BE49-F238E27FC236}">
                <a16:creationId xmlns:a16="http://schemas.microsoft.com/office/drawing/2014/main" id="{B8F5AA51-CB60-3DC9-A261-A7BD142CCD0C}"/>
              </a:ext>
            </a:extLst>
          </p:cNvPr>
          <p:cNvSpPr>
            <a:spLocks noGrp="1"/>
          </p:cNvSpPr>
          <p:nvPr>
            <p:ph idx="1"/>
          </p:nvPr>
        </p:nvSpPr>
        <p:spPr/>
        <p:txBody>
          <a:bodyPr>
            <a:normAutofit/>
          </a:bodyPr>
          <a:lstStyle/>
          <a:p>
            <a:r>
              <a:rPr lang="en-US" sz="2400" dirty="0">
                <a:latin typeface="Calibri Light" panose="020F0302020204030204" pitchFamily="34" charset="0"/>
                <a:ea typeface="Calibri Light" panose="020F0302020204030204" pitchFamily="34" charset="0"/>
                <a:cs typeface="Calibri Light" panose="020F0302020204030204" pitchFamily="34" charset="0"/>
              </a:rPr>
              <a:t>The machine from which you run the Ansible CLI tools (ansible-playbook , ansible, ansible-vault and others).</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You can use any computer that meets the software requirements as a control node - laptops, shared desktops, and servers can all run Ansible.</a:t>
            </a:r>
          </a:p>
          <a:p>
            <a:r>
              <a:rPr lang="en-US" sz="2400" dirty="0">
                <a:latin typeface="Calibri Light" panose="020F0302020204030204" pitchFamily="34" charset="0"/>
                <a:ea typeface="Calibri Light" panose="020F0302020204030204" pitchFamily="34" charset="0"/>
                <a:cs typeface="Calibri Light" panose="020F0302020204030204" pitchFamily="34" charset="0"/>
              </a:rPr>
              <a:t> You can also run Ansible in containers known as Execution Environments.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07520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035B-B424-8B5F-3B2C-BF016A5A7D47}"/>
              </a:ext>
            </a:extLst>
          </p:cNvPr>
          <p:cNvSpPr>
            <a:spLocks noGrp="1"/>
          </p:cNvSpPr>
          <p:nvPr>
            <p:ph type="title"/>
          </p:nvPr>
        </p:nvSpPr>
        <p:spPr/>
        <p:txBody>
          <a:bodyPr/>
          <a:lstStyle/>
          <a:p>
            <a:r>
              <a:rPr lang="en-IN" b="1" i="0" u="none" strike="noStrike" dirty="0">
                <a:solidFill>
                  <a:srgbClr val="404040"/>
                </a:solidFill>
                <a:effectLst/>
                <a:latin typeface="Roboto Slab" pitchFamily="2" charset="0"/>
              </a:rPr>
              <a:t>Managed nodes</a:t>
            </a:r>
            <a:endParaRPr lang="en-IN" dirty="0"/>
          </a:p>
        </p:txBody>
      </p:sp>
      <p:sp>
        <p:nvSpPr>
          <p:cNvPr id="3" name="Content Placeholder 2">
            <a:extLst>
              <a:ext uri="{FF2B5EF4-FFF2-40B4-BE49-F238E27FC236}">
                <a16:creationId xmlns:a16="http://schemas.microsoft.com/office/drawing/2014/main" id="{92C8D4AF-B383-B439-8B7A-9D4326EE71DC}"/>
              </a:ext>
            </a:extLst>
          </p:cNvPr>
          <p:cNvSpPr>
            <a:spLocks noGrp="1"/>
          </p:cNvSpPr>
          <p:nvPr>
            <p:ph idx="1"/>
          </p:nvPr>
        </p:nvSpPr>
        <p:spPr/>
        <p:txBody>
          <a:bodyPr/>
          <a:lstStyle/>
          <a:p>
            <a:r>
              <a:rPr lang="en-US" b="0" i="0" dirty="0">
                <a:solidFill>
                  <a:srgbClr val="404040"/>
                </a:solidFill>
                <a:effectLst/>
                <a:latin typeface="Calibri Light" panose="020F0302020204030204" pitchFamily="34" charset="0"/>
                <a:ea typeface="Calibri Light" panose="020F0302020204030204" pitchFamily="34" charset="0"/>
                <a:cs typeface="Calibri Light" panose="020F0302020204030204" pitchFamily="34" charset="0"/>
              </a:rPr>
              <a:t>Also referred to as ‘hosts’, these are the target devices (servers, network appliances or any computer) you aim to manage with Ansible.</a:t>
            </a:r>
          </a:p>
          <a:p>
            <a:r>
              <a:rPr lang="en-US" dirty="0">
                <a:latin typeface="Calibri Light" panose="020F0302020204030204" pitchFamily="34" charset="0"/>
                <a:ea typeface="Calibri Light" panose="020F0302020204030204" pitchFamily="34" charset="0"/>
                <a:cs typeface="Calibri Light" panose="020F0302020204030204" pitchFamily="34" charset="0"/>
              </a:rPr>
              <a:t>Inventory</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 list of managed nodes provided by one or more ‘inventory sources’. Your inventory can specify information specific to each node, like IP address. It is also used for assigning groups, that both allow for node selection in the Play and bulk variable assignment.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5094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3EA0-FF28-71A3-BCFD-6CEC11546897}"/>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5CA4BFDB-FD99-A67B-F363-EF19630826E9}"/>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Playbooks</a:t>
            </a:r>
          </a:p>
          <a:p>
            <a:r>
              <a:rPr lang="en-US" dirty="0">
                <a:latin typeface="Calibri Light" panose="020F0302020204030204" pitchFamily="34" charset="0"/>
                <a:ea typeface="Calibri Light" panose="020F0302020204030204" pitchFamily="34" charset="0"/>
                <a:cs typeface="Calibri Light" panose="020F0302020204030204" pitchFamily="34" charset="0"/>
              </a:rPr>
              <a:t>They contain Plays (which are the basic unit of Ansible execution). This is both an ‘execution concept’ and how we describe the files on which ansible-playbook operates.</a:t>
            </a:r>
          </a:p>
          <a:p>
            <a:r>
              <a:rPr lang="en-US" dirty="0">
                <a:latin typeface="Calibri Light" panose="020F0302020204030204" pitchFamily="34" charset="0"/>
                <a:ea typeface="Calibri Light" panose="020F0302020204030204" pitchFamily="34" charset="0"/>
                <a:cs typeface="Calibri Light" panose="020F0302020204030204" pitchFamily="34" charset="0"/>
              </a:rPr>
              <a:t>Playbooks are written in YAML and are easy to read, write, share and understand. </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4627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CA22-0463-0F62-5A53-71151E6B04B1}"/>
              </a:ext>
            </a:extLst>
          </p:cNvPr>
          <p:cNvSpPr>
            <a:spLocks noGrp="1"/>
          </p:cNvSpPr>
          <p:nvPr>
            <p:ph type="title"/>
          </p:nvPr>
        </p:nvSpPr>
        <p:spPr/>
        <p:txBody>
          <a:bodyPr/>
          <a:lstStyle/>
          <a:p>
            <a:r>
              <a:rPr lang="en-US" dirty="0"/>
              <a:t>Plays</a:t>
            </a:r>
            <a:endParaRPr lang="en-IN" dirty="0"/>
          </a:p>
        </p:txBody>
      </p:sp>
      <p:sp>
        <p:nvSpPr>
          <p:cNvPr id="3" name="Content Placeholder 2">
            <a:extLst>
              <a:ext uri="{FF2B5EF4-FFF2-40B4-BE49-F238E27FC236}">
                <a16:creationId xmlns:a16="http://schemas.microsoft.com/office/drawing/2014/main" id="{DDA2AAE6-2111-95BF-9B96-B36CE8FE1BF1}"/>
              </a:ext>
            </a:extLst>
          </p:cNvPr>
          <p:cNvSpPr>
            <a:spLocks noGrp="1"/>
          </p:cNvSpPr>
          <p:nvPr>
            <p:ph idx="1"/>
          </p:nvPr>
        </p:nvSpPr>
        <p:spPr/>
        <p:txBody>
          <a:bodyPr/>
          <a:lstStyle/>
          <a:p>
            <a:r>
              <a:rPr lang="en-US" b="0" i="0" dirty="0">
                <a:solidFill>
                  <a:srgbClr val="404040"/>
                </a:solidFill>
                <a:effectLst/>
                <a:latin typeface="Lato" panose="020F0502020204030203" pitchFamily="34" charset="0"/>
              </a:rPr>
              <a:t>The main context for Ansible execution, this playbook object maps managed nodes (hosts) to tasks. </a:t>
            </a:r>
          </a:p>
          <a:p>
            <a:r>
              <a:rPr lang="en-US" b="0" i="0" dirty="0">
                <a:solidFill>
                  <a:srgbClr val="404040"/>
                </a:solidFill>
                <a:effectLst/>
                <a:latin typeface="Lato" panose="020F0502020204030203" pitchFamily="34" charset="0"/>
              </a:rPr>
              <a:t>The Play contains variables, roles and an ordered lists of tasks and can be run repeatedly. </a:t>
            </a:r>
          </a:p>
          <a:p>
            <a:r>
              <a:rPr lang="en-US" b="0" i="0" dirty="0">
                <a:solidFill>
                  <a:srgbClr val="404040"/>
                </a:solidFill>
                <a:effectLst/>
                <a:latin typeface="Lato" panose="020F0502020204030203" pitchFamily="34" charset="0"/>
              </a:rPr>
              <a:t>It basically consists of an implicit loop over the mapped hosts and tasks and defines how to iterate over them.</a:t>
            </a:r>
            <a:endParaRPr lang="en-IN" dirty="0"/>
          </a:p>
        </p:txBody>
      </p:sp>
    </p:spTree>
    <p:extLst>
      <p:ext uri="{BB962C8B-B14F-4D97-AF65-F5344CB8AC3E}">
        <p14:creationId xmlns:p14="http://schemas.microsoft.com/office/powerpoint/2010/main" val="303264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A74B-0E30-99A4-42F6-68C285B079C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D64B8D0-9F43-ABEF-9B27-9E4CAD97E406}"/>
              </a:ext>
            </a:extLst>
          </p:cNvPr>
          <p:cNvSpPr>
            <a:spLocks noGrp="1"/>
          </p:cNvSpPr>
          <p:nvPr>
            <p:ph idx="1"/>
          </p:nvPr>
        </p:nvSpPr>
        <p:spPr>
          <a:xfrm>
            <a:off x="1451579" y="1981200"/>
            <a:ext cx="9603275" cy="3485146"/>
          </a:xfrm>
        </p:spPr>
        <p:txBody>
          <a:bodyPr>
            <a:noAutofit/>
          </a:bodyPr>
          <a:lstStyle/>
          <a:p>
            <a:r>
              <a:rPr lang="en-US" sz="1400" dirty="0"/>
              <a:t>Roles</a:t>
            </a:r>
          </a:p>
          <a:p>
            <a:pPr lvl="1"/>
            <a:r>
              <a:rPr lang="en-US" sz="1400" dirty="0"/>
              <a:t>A limited distribution of reusable Ansible content (tasks, handlers, variables, plugins, templates and files) for use inside of a Play.</a:t>
            </a:r>
          </a:p>
          <a:p>
            <a:pPr lvl="1"/>
            <a:r>
              <a:rPr lang="en-US" sz="1400" dirty="0"/>
              <a:t>To use any Role resource, the Role itself must be imported into the Play.</a:t>
            </a:r>
          </a:p>
          <a:p>
            <a:r>
              <a:rPr lang="en-US" sz="1400" dirty="0"/>
              <a:t>Tasks</a:t>
            </a:r>
          </a:p>
          <a:p>
            <a:pPr lvl="1"/>
            <a:r>
              <a:rPr lang="en-US" sz="1400" dirty="0"/>
              <a:t>The definition of an ‘action’ to be applied to the managed host. You can execute a single task once with an ad hoc command using ansible or ansible-console (both create a virtual Play).</a:t>
            </a:r>
          </a:p>
          <a:p>
            <a:r>
              <a:rPr lang="en-US" sz="1400" dirty="0"/>
              <a:t>Handlers</a:t>
            </a:r>
          </a:p>
          <a:p>
            <a:pPr lvl="1"/>
            <a:r>
              <a:rPr lang="en-US" sz="1400" dirty="0"/>
              <a:t>A special form of a Task, that only executes when notified by a previous task which resulted in a ‘changed’ status.</a:t>
            </a:r>
          </a:p>
          <a:p>
            <a:r>
              <a:rPr lang="en-US" sz="1400" dirty="0"/>
              <a:t>Modules</a:t>
            </a:r>
          </a:p>
          <a:p>
            <a:pPr lvl="1"/>
            <a:r>
              <a:rPr lang="en-US" sz="1400" dirty="0"/>
              <a:t>The code or binaries that Ansible copies to and executes on each managed node (when needed) to accomplish the action defined in each Task.</a:t>
            </a:r>
            <a:endParaRPr lang="en-IN" sz="1400" dirty="0"/>
          </a:p>
        </p:txBody>
      </p:sp>
    </p:spTree>
    <p:extLst>
      <p:ext uri="{BB962C8B-B14F-4D97-AF65-F5344CB8AC3E}">
        <p14:creationId xmlns:p14="http://schemas.microsoft.com/office/powerpoint/2010/main" val="16518945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TotalTime>
  <Words>394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 Light</vt:lpstr>
      <vt:lpstr>Gill Sans MT</vt:lpstr>
      <vt:lpstr>Lato</vt:lpstr>
      <vt:lpstr>Roboto Slab</vt:lpstr>
      <vt:lpstr>Gallery</vt:lpstr>
      <vt:lpstr>Ansible concepts</vt:lpstr>
      <vt:lpstr>Control node</vt:lpstr>
      <vt:lpstr>Managed nodes</vt:lpstr>
      <vt:lpstr>.</vt:lpstr>
      <vt:lpstr>Plays</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2024-11-03T06:17:49Z</dcterms:created>
  <dcterms:modified xsi:type="dcterms:W3CDTF">2024-11-03T06:26:25Z</dcterms:modified>
</cp:coreProperties>
</file>