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3C1E-8C40-9BDB-15D7-5C3C06C22CA7}"/>
              </a:ext>
            </a:extLst>
          </p:cNvPr>
          <p:cNvSpPr>
            <a:spLocks noGrp="1"/>
          </p:cNvSpPr>
          <p:nvPr>
            <p:ph type="ctrTitle"/>
          </p:nvPr>
        </p:nvSpPr>
        <p:spPr/>
        <p:txBody>
          <a:bodyPr/>
          <a:lstStyle/>
          <a:p>
            <a:r>
              <a:rPr lang="en-IN" dirty="0"/>
              <a:t>Inventory file</a:t>
            </a:r>
          </a:p>
        </p:txBody>
      </p:sp>
      <p:sp>
        <p:nvSpPr>
          <p:cNvPr id="3" name="Subtitle 2">
            <a:extLst>
              <a:ext uri="{FF2B5EF4-FFF2-40B4-BE49-F238E27FC236}">
                <a16:creationId xmlns:a16="http://schemas.microsoft.com/office/drawing/2014/main" id="{2C58E047-3F10-B1D2-EB2C-C6BE2AADD65B}"/>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17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8B40-49B8-9433-499B-9821A11EF185}"/>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088C0CD0-6919-DAB4-3295-BFBF244EC7B5}"/>
              </a:ext>
            </a:extLst>
          </p:cNvPr>
          <p:cNvSpPr>
            <a:spLocks noGrp="1"/>
          </p:cNvSpPr>
          <p:nvPr>
            <p:ph idx="1"/>
          </p:nvPr>
        </p:nvSpPr>
        <p:spPr/>
        <p:txBody>
          <a:bodyPr/>
          <a:lstStyle/>
          <a:p>
            <a:r>
              <a:rPr lang="en-US" dirty="0"/>
              <a:t>Ansible automates tasks on managed nodes or “hosts” in your infrastructure, using a list or group of lists known as inventory. </a:t>
            </a:r>
          </a:p>
          <a:p>
            <a:r>
              <a:rPr lang="en-US" dirty="0"/>
              <a:t>You can pass host names at the command line, but most Ansible users create inventory files.</a:t>
            </a:r>
          </a:p>
          <a:p>
            <a:r>
              <a:rPr lang="en-US" dirty="0"/>
              <a:t> Your inventory defines the managed nodes you automate, with groups so you can run automation tasks on multiple hosts at the same time. Once your inventory is defined, you use patterns to select the hosts or groups you want Ansible to run against.</a:t>
            </a:r>
            <a:endParaRPr lang="en-IN" dirty="0"/>
          </a:p>
        </p:txBody>
      </p:sp>
    </p:spTree>
    <p:extLst>
      <p:ext uri="{BB962C8B-B14F-4D97-AF65-F5344CB8AC3E}">
        <p14:creationId xmlns:p14="http://schemas.microsoft.com/office/powerpoint/2010/main" val="160380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7310-F837-49FA-C31E-73280ED45F9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071E697-17CB-3361-F7EF-7BB2EF1C7F55}"/>
              </a:ext>
            </a:extLst>
          </p:cNvPr>
          <p:cNvSpPr>
            <a:spLocks noGrp="1"/>
          </p:cNvSpPr>
          <p:nvPr>
            <p:ph idx="1"/>
          </p:nvPr>
        </p:nvSpPr>
        <p:spPr/>
        <p:txBody>
          <a:bodyPr>
            <a:normAutofit fontScale="85000" lnSpcReduction="20000"/>
          </a:bodyPr>
          <a:lstStyle/>
          <a:p>
            <a:r>
              <a:rPr lang="en-US" b="0" i="0" dirty="0">
                <a:solidFill>
                  <a:srgbClr val="404040"/>
                </a:solidFill>
                <a:effectLst/>
                <a:latin typeface="Lato" panose="020F0502020204030203" pitchFamily="34" charset="0"/>
              </a:rPr>
              <a:t>You can create your inventory file in one of many formats, depending on the inventory plugins you have. The most common formats are INI and YAML</a:t>
            </a:r>
          </a:p>
          <a:p>
            <a:pPr marL="0" indent="0">
              <a:buNone/>
            </a:pPr>
            <a:r>
              <a:rPr lang="en-IN" dirty="0"/>
              <a:t>[webservers]</a:t>
            </a:r>
          </a:p>
          <a:p>
            <a:pPr marL="0" indent="0">
              <a:buNone/>
            </a:pPr>
            <a:r>
              <a:rPr lang="en-IN" dirty="0"/>
              <a:t>foo.example.com</a:t>
            </a:r>
          </a:p>
          <a:p>
            <a:pPr marL="0" indent="0">
              <a:buNone/>
            </a:pPr>
            <a:r>
              <a:rPr lang="en-IN" dirty="0"/>
              <a:t>bar.example.com</a:t>
            </a:r>
          </a:p>
          <a:p>
            <a:pPr marL="0" indent="0">
              <a:buNone/>
            </a:pPr>
            <a:r>
              <a:rPr lang="en-IN" dirty="0"/>
              <a:t>[</a:t>
            </a:r>
            <a:r>
              <a:rPr lang="en-IN" dirty="0" err="1"/>
              <a:t>dbservers</a:t>
            </a:r>
            <a:r>
              <a:rPr lang="en-IN" dirty="0"/>
              <a:t>]</a:t>
            </a:r>
          </a:p>
          <a:p>
            <a:pPr marL="0" indent="0">
              <a:buNone/>
            </a:pPr>
            <a:r>
              <a:rPr lang="en-IN" dirty="0"/>
              <a:t>one.example.com</a:t>
            </a:r>
          </a:p>
          <a:p>
            <a:pPr marL="0" indent="0">
              <a:buNone/>
            </a:pPr>
            <a:r>
              <a:rPr lang="en-IN" dirty="0"/>
              <a:t>two.example.com</a:t>
            </a:r>
          </a:p>
          <a:p>
            <a:pPr marL="0" indent="0">
              <a:buNone/>
            </a:pPr>
            <a:r>
              <a:rPr lang="en-IN" dirty="0"/>
              <a:t>three.example.com</a:t>
            </a:r>
          </a:p>
        </p:txBody>
      </p:sp>
    </p:spTree>
    <p:extLst>
      <p:ext uri="{BB962C8B-B14F-4D97-AF65-F5344CB8AC3E}">
        <p14:creationId xmlns:p14="http://schemas.microsoft.com/office/powerpoint/2010/main" val="31871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B5AB-C568-B298-7CB9-D74114AC546F}"/>
              </a:ext>
            </a:extLst>
          </p:cNvPr>
          <p:cNvSpPr>
            <a:spLocks noGrp="1"/>
          </p:cNvSpPr>
          <p:nvPr>
            <p:ph type="title"/>
          </p:nvPr>
        </p:nvSpPr>
        <p:spPr/>
        <p:txBody>
          <a:bodyPr/>
          <a:lstStyle/>
          <a:p>
            <a:r>
              <a:rPr lang="en-IN" dirty="0"/>
              <a:t>Default group</a:t>
            </a:r>
          </a:p>
        </p:txBody>
      </p:sp>
      <p:sp>
        <p:nvSpPr>
          <p:cNvPr id="3" name="Content Placeholder 2">
            <a:extLst>
              <a:ext uri="{FF2B5EF4-FFF2-40B4-BE49-F238E27FC236}">
                <a16:creationId xmlns:a16="http://schemas.microsoft.com/office/drawing/2014/main" id="{E8D406A4-7EAC-A5CE-454C-7B80C704F4F3}"/>
              </a:ext>
            </a:extLst>
          </p:cNvPr>
          <p:cNvSpPr>
            <a:spLocks noGrp="1"/>
          </p:cNvSpPr>
          <p:nvPr>
            <p:ph idx="1"/>
          </p:nvPr>
        </p:nvSpPr>
        <p:spPr/>
        <p:txBody>
          <a:bodyPr/>
          <a:lstStyle/>
          <a:p>
            <a:r>
              <a:rPr lang="en-US" dirty="0"/>
              <a:t>Even if you do not define any groups in your inventory file, Ansible creates two default groups: all and ungrouped. </a:t>
            </a:r>
          </a:p>
          <a:p>
            <a:r>
              <a:rPr lang="en-US" dirty="0"/>
              <a:t>The all group contains every host. The ungrouped group contains all hosts that don’t have another group aside from all.</a:t>
            </a:r>
          </a:p>
          <a:p>
            <a:r>
              <a:rPr lang="en-US" dirty="0"/>
              <a:t> Every host will always belong to at least 2 groups (all and ungrouped or all and some other group).</a:t>
            </a:r>
            <a:endParaRPr lang="en-IN" dirty="0"/>
          </a:p>
        </p:txBody>
      </p:sp>
    </p:spTree>
    <p:extLst>
      <p:ext uri="{BB962C8B-B14F-4D97-AF65-F5344CB8AC3E}">
        <p14:creationId xmlns:p14="http://schemas.microsoft.com/office/powerpoint/2010/main" val="129689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DF8-DC2D-E42B-9B3C-F908F8288F77}"/>
              </a:ext>
            </a:extLst>
          </p:cNvPr>
          <p:cNvSpPr>
            <a:spLocks noGrp="1"/>
          </p:cNvSpPr>
          <p:nvPr>
            <p:ph type="title"/>
          </p:nvPr>
        </p:nvSpPr>
        <p:spPr/>
        <p:txBody>
          <a:bodyPr/>
          <a:lstStyle/>
          <a:p>
            <a:r>
              <a:rPr lang="en-IN" dirty="0"/>
              <a:t>Hosts in multiple groups</a:t>
            </a:r>
          </a:p>
        </p:txBody>
      </p:sp>
      <p:sp>
        <p:nvSpPr>
          <p:cNvPr id="3" name="Content Placeholder 2">
            <a:extLst>
              <a:ext uri="{FF2B5EF4-FFF2-40B4-BE49-F238E27FC236}">
                <a16:creationId xmlns:a16="http://schemas.microsoft.com/office/drawing/2014/main" id="{517B348D-CE67-A96C-7601-52287A88CF2F}"/>
              </a:ext>
            </a:extLst>
          </p:cNvPr>
          <p:cNvSpPr>
            <a:spLocks noGrp="1"/>
          </p:cNvSpPr>
          <p:nvPr>
            <p:ph idx="1"/>
          </p:nvPr>
        </p:nvSpPr>
        <p:spPr/>
        <p:txBody>
          <a:bodyPr>
            <a:normAutofit fontScale="92500" lnSpcReduction="10000"/>
          </a:bodyPr>
          <a:lstStyle/>
          <a:p>
            <a:r>
              <a:rPr lang="en-US" dirty="0"/>
              <a:t>You can put each host in more than one group. For example, a production web server in a data center in Atlanta might be included in groups called [prod] and [</a:t>
            </a:r>
            <a:r>
              <a:rPr lang="en-US" dirty="0" err="1"/>
              <a:t>atlanta</a:t>
            </a:r>
            <a:r>
              <a:rPr lang="en-US" dirty="0"/>
              <a:t>] and [webservers]. You can create groups that track:</a:t>
            </a:r>
          </a:p>
          <a:p>
            <a:r>
              <a:rPr lang="en-US" dirty="0"/>
              <a:t>What - An application, stack or microservice (for example, database servers, web servers, and so on).</a:t>
            </a:r>
          </a:p>
          <a:p>
            <a:r>
              <a:rPr lang="en-US" dirty="0"/>
              <a:t>Where - A datacenter or region, to talk to local DNS, storage, and so on (for example, east, west).</a:t>
            </a:r>
          </a:p>
          <a:p>
            <a:r>
              <a:rPr lang="en-US" dirty="0"/>
              <a:t>When - The development stage, to avoid testing on production resources (for example, prod, test).</a:t>
            </a:r>
            <a:endParaRPr lang="en-IN" dirty="0"/>
          </a:p>
        </p:txBody>
      </p:sp>
    </p:spTree>
    <p:extLst>
      <p:ext uri="{BB962C8B-B14F-4D97-AF65-F5344CB8AC3E}">
        <p14:creationId xmlns:p14="http://schemas.microsoft.com/office/powerpoint/2010/main" val="12208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F37D-17A9-2A71-D75A-0716A5C5C39E}"/>
              </a:ext>
            </a:extLst>
          </p:cNvPr>
          <p:cNvSpPr>
            <a:spLocks noGrp="1"/>
          </p:cNvSpPr>
          <p:nvPr>
            <p:ph type="title"/>
          </p:nvPr>
        </p:nvSpPr>
        <p:spPr/>
        <p:txBody>
          <a:bodyPr/>
          <a:lstStyle/>
          <a:p>
            <a:r>
              <a:rPr lang="en-US" dirty="0"/>
              <a:t>Organizing inventory in a directory</a:t>
            </a:r>
            <a:endParaRPr lang="en-IN" dirty="0"/>
          </a:p>
        </p:txBody>
      </p:sp>
      <p:sp>
        <p:nvSpPr>
          <p:cNvPr id="3" name="Content Placeholder 2">
            <a:extLst>
              <a:ext uri="{FF2B5EF4-FFF2-40B4-BE49-F238E27FC236}">
                <a16:creationId xmlns:a16="http://schemas.microsoft.com/office/drawing/2014/main" id="{DC3513DE-CAA1-618B-AFEB-E66AB937BC12}"/>
              </a:ext>
            </a:extLst>
          </p:cNvPr>
          <p:cNvSpPr>
            <a:spLocks noGrp="1"/>
          </p:cNvSpPr>
          <p:nvPr>
            <p:ph idx="1"/>
          </p:nvPr>
        </p:nvSpPr>
        <p:spPr/>
        <p:txBody>
          <a:bodyPr/>
          <a:lstStyle/>
          <a:p>
            <a:r>
              <a:rPr lang="en-US" dirty="0"/>
              <a:t>You can consolidate multiple inventory sources in a single directory. The simplest version of this is a directory with multiple files instead of a single inventory file.</a:t>
            </a:r>
          </a:p>
          <a:p>
            <a:r>
              <a:rPr lang="en-US" dirty="0"/>
              <a:t> A single file gets difficult to maintain when it gets too long. If you have multiple teams and multiple automation projects, having one inventory file per team or project lets everyone easily find the hosts and groups that matter to them.</a:t>
            </a:r>
            <a:endParaRPr lang="en-IN" dirty="0"/>
          </a:p>
        </p:txBody>
      </p:sp>
      <p:pic>
        <p:nvPicPr>
          <p:cNvPr id="5" name="Picture 4">
            <a:extLst>
              <a:ext uri="{FF2B5EF4-FFF2-40B4-BE49-F238E27FC236}">
                <a16:creationId xmlns:a16="http://schemas.microsoft.com/office/drawing/2014/main" id="{340170C4-22BE-731C-E1F5-F2C624E4DEED}"/>
              </a:ext>
            </a:extLst>
          </p:cNvPr>
          <p:cNvPicPr>
            <a:picLocks noChangeAspect="1"/>
          </p:cNvPicPr>
          <p:nvPr/>
        </p:nvPicPr>
        <p:blipFill>
          <a:blip r:embed="rId2"/>
          <a:stretch>
            <a:fillRect/>
          </a:stretch>
        </p:blipFill>
        <p:spPr>
          <a:xfrm>
            <a:off x="1830908" y="4245430"/>
            <a:ext cx="8695577" cy="1513114"/>
          </a:xfrm>
          <a:prstGeom prst="rect">
            <a:avLst/>
          </a:prstGeom>
        </p:spPr>
      </p:pic>
    </p:spTree>
    <p:extLst>
      <p:ext uri="{BB962C8B-B14F-4D97-AF65-F5344CB8AC3E}">
        <p14:creationId xmlns:p14="http://schemas.microsoft.com/office/powerpoint/2010/main" val="404892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A348-C17A-8268-7EB4-3E6FF2DF863E}"/>
              </a:ext>
            </a:extLst>
          </p:cNvPr>
          <p:cNvSpPr>
            <a:spLocks noGrp="1"/>
          </p:cNvSpPr>
          <p:nvPr>
            <p:ph type="title"/>
          </p:nvPr>
        </p:nvSpPr>
        <p:spPr/>
        <p:txBody>
          <a:bodyPr/>
          <a:lstStyle/>
          <a:p>
            <a:r>
              <a:rPr lang="en-IN" dirty="0"/>
              <a:t>Assigning a variable</a:t>
            </a:r>
          </a:p>
        </p:txBody>
      </p:sp>
      <p:pic>
        <p:nvPicPr>
          <p:cNvPr id="5" name="Picture 4">
            <a:extLst>
              <a:ext uri="{FF2B5EF4-FFF2-40B4-BE49-F238E27FC236}">
                <a16:creationId xmlns:a16="http://schemas.microsoft.com/office/drawing/2014/main" id="{3B8B4EF1-5004-3E60-7828-B27DAF3D8168}"/>
              </a:ext>
            </a:extLst>
          </p:cNvPr>
          <p:cNvPicPr>
            <a:picLocks noChangeAspect="1"/>
          </p:cNvPicPr>
          <p:nvPr/>
        </p:nvPicPr>
        <p:blipFill>
          <a:blip r:embed="rId2"/>
          <a:stretch>
            <a:fillRect/>
          </a:stretch>
        </p:blipFill>
        <p:spPr>
          <a:xfrm>
            <a:off x="1556657" y="2405743"/>
            <a:ext cx="8371765" cy="2721427"/>
          </a:xfrm>
          <a:prstGeom prst="rect">
            <a:avLst/>
          </a:prstGeom>
        </p:spPr>
      </p:pic>
    </p:spTree>
    <p:extLst>
      <p:ext uri="{BB962C8B-B14F-4D97-AF65-F5344CB8AC3E}">
        <p14:creationId xmlns:p14="http://schemas.microsoft.com/office/powerpoint/2010/main" val="4757791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377</TotalTime>
  <Words>426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Lato</vt:lpstr>
      <vt:lpstr>Gallery</vt:lpstr>
      <vt:lpstr>Inventory file</vt:lpstr>
      <vt:lpstr>Overview</vt:lpstr>
      <vt:lpstr>..</vt:lpstr>
      <vt:lpstr>Default group</vt:lpstr>
      <vt:lpstr>Hosts in multiple groups</vt:lpstr>
      <vt:lpstr>Organizing inventory in a directory</vt:lpstr>
      <vt:lpstr>Assigning a variable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2024-11-04T09:35:02Z</dcterms:created>
  <dcterms:modified xsi:type="dcterms:W3CDTF">2024-11-04T15:52:42Z</dcterms:modified>
</cp:coreProperties>
</file>