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00CD4-A50C-48E7-B6C3-802595A8745D}" type="datetimeFigureOut">
              <a:rPr lang="en-IN" smtClean="0"/>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DAE5A-51A5-4054-BF9C-51CECD6B5249}" type="slidenum">
              <a:rPr lang="en-IN" smtClean="0"/>
              <a:t>‹#›</a:t>
            </a:fld>
            <a:endParaRPr lang="en-IN"/>
          </a:p>
        </p:txBody>
      </p:sp>
    </p:spTree>
    <p:extLst>
      <p:ext uri="{BB962C8B-B14F-4D97-AF65-F5344CB8AC3E}">
        <p14:creationId xmlns:p14="http://schemas.microsoft.com/office/powerpoint/2010/main" val="422534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FDAE5A-51A5-4054-BF9C-51CECD6B5249}" type="slidenum">
              <a:rPr lang="en-IN" smtClean="0"/>
              <a:t>11</a:t>
            </a:fld>
            <a:endParaRPr lang="en-IN"/>
          </a:p>
        </p:txBody>
      </p:sp>
    </p:spTree>
    <p:extLst>
      <p:ext uri="{BB962C8B-B14F-4D97-AF65-F5344CB8AC3E}">
        <p14:creationId xmlns:p14="http://schemas.microsoft.com/office/powerpoint/2010/main" val="200583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410D-59D9-D8D7-F8F1-B8825F68DDB4}"/>
              </a:ext>
            </a:extLst>
          </p:cNvPr>
          <p:cNvSpPr>
            <a:spLocks noGrp="1"/>
          </p:cNvSpPr>
          <p:nvPr>
            <p:ph type="ctrTitle"/>
          </p:nvPr>
        </p:nvSpPr>
        <p:spPr/>
        <p:txBody>
          <a:bodyPr/>
          <a:lstStyle/>
          <a:p>
            <a:r>
              <a:rPr lang="en-US" dirty="0"/>
              <a:t>ansible</a:t>
            </a:r>
            <a:endParaRPr lang="en-IN" dirty="0"/>
          </a:p>
        </p:txBody>
      </p:sp>
      <p:sp>
        <p:nvSpPr>
          <p:cNvPr id="3" name="Subtitle 2">
            <a:extLst>
              <a:ext uri="{FF2B5EF4-FFF2-40B4-BE49-F238E27FC236}">
                <a16:creationId xmlns:a16="http://schemas.microsoft.com/office/drawing/2014/main" id="{4B7E16CE-CBCE-211C-FB84-77D874949732}"/>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3457178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6667-E736-9EAE-C5AF-15564B8029A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7124AE4-5636-ECCB-6BFB-D1F9FAAB7F69}"/>
              </a:ext>
            </a:extLst>
          </p:cNvPr>
          <p:cNvSpPr>
            <a:spLocks noGrp="1"/>
          </p:cNvSpPr>
          <p:nvPr>
            <p:ph idx="1"/>
          </p:nvPr>
        </p:nvSpPr>
        <p:spPr/>
        <p:txBody>
          <a:bodyPr>
            <a:normAutofit fontScale="92500" lnSpcReduction="20000"/>
          </a:bodyPr>
          <a:lstStyle/>
          <a:p>
            <a:pPr marL="0" indent="0">
              <a:buNone/>
            </a:pPr>
            <a:r>
              <a:rPr lang="en-US" dirty="0"/>
              <a:t>- name: My first play</a:t>
            </a:r>
          </a:p>
          <a:p>
            <a:pPr marL="0" indent="0">
              <a:buNone/>
            </a:pPr>
            <a:r>
              <a:rPr lang="en-US" dirty="0"/>
              <a:t>  hosts: </a:t>
            </a:r>
            <a:r>
              <a:rPr lang="en-US" dirty="0" err="1"/>
              <a:t>myhosts</a:t>
            </a:r>
            <a:endParaRPr lang="en-US" dirty="0"/>
          </a:p>
          <a:p>
            <a:pPr marL="0" indent="0">
              <a:buNone/>
            </a:pPr>
            <a:r>
              <a:rPr lang="en-US" dirty="0"/>
              <a:t>  tasks:</a:t>
            </a:r>
          </a:p>
          <a:p>
            <a:pPr marL="0" indent="0">
              <a:buNone/>
            </a:pPr>
            <a:r>
              <a:rPr lang="en-US" dirty="0"/>
              <a:t>   - name: Ping my hosts</a:t>
            </a:r>
          </a:p>
          <a:p>
            <a:pPr marL="0" indent="0">
              <a:buNone/>
            </a:pPr>
            <a:r>
              <a:rPr lang="en-US" dirty="0"/>
              <a:t>     </a:t>
            </a:r>
            <a:r>
              <a:rPr lang="en-US" dirty="0" err="1"/>
              <a:t>ansible.builtin.ping</a:t>
            </a:r>
            <a:r>
              <a:rPr lang="en-US" dirty="0"/>
              <a:t>:</a:t>
            </a:r>
          </a:p>
          <a:p>
            <a:pPr marL="0" indent="0">
              <a:buNone/>
            </a:pPr>
            <a:r>
              <a:rPr lang="en-US" dirty="0"/>
              <a:t>   - name: Print message</a:t>
            </a:r>
          </a:p>
          <a:p>
            <a:pPr marL="0" indent="0">
              <a:buNone/>
            </a:pPr>
            <a:r>
              <a:rPr lang="en-US" dirty="0"/>
              <a:t>     </a:t>
            </a:r>
            <a:r>
              <a:rPr lang="en-US" dirty="0" err="1"/>
              <a:t>ansible.builtin.debug</a:t>
            </a:r>
            <a:r>
              <a:rPr lang="en-US" dirty="0"/>
              <a:t>:</a:t>
            </a:r>
          </a:p>
          <a:p>
            <a:pPr marL="0" indent="0">
              <a:buNone/>
            </a:pPr>
            <a:r>
              <a:rPr lang="en-US" dirty="0"/>
              <a:t>       msg: Hello world</a:t>
            </a:r>
            <a:endParaRPr lang="en-IN" dirty="0"/>
          </a:p>
        </p:txBody>
      </p:sp>
    </p:spTree>
    <p:extLst>
      <p:ext uri="{BB962C8B-B14F-4D97-AF65-F5344CB8AC3E}">
        <p14:creationId xmlns:p14="http://schemas.microsoft.com/office/powerpoint/2010/main" val="428341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39AB-3526-6CBC-EE17-AE249C0D217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E16D14F-20A1-1D5B-0833-710C1DD96E4B}"/>
              </a:ext>
            </a:extLst>
          </p:cNvPr>
          <p:cNvSpPr>
            <a:spLocks noGrp="1"/>
          </p:cNvSpPr>
          <p:nvPr>
            <p:ph idx="1"/>
          </p:nvPr>
        </p:nvSpPr>
        <p:spPr/>
        <p:txBody>
          <a:bodyPr/>
          <a:lstStyle/>
          <a:p>
            <a:r>
              <a:rPr lang="en-IN" dirty="0"/>
              <a:t>ansible-playbook -</a:t>
            </a:r>
            <a:r>
              <a:rPr lang="en-IN" dirty="0" err="1"/>
              <a:t>i</a:t>
            </a:r>
            <a:r>
              <a:rPr lang="en-IN" dirty="0"/>
              <a:t> inventory.ini </a:t>
            </a:r>
            <a:r>
              <a:rPr lang="en-IN" dirty="0" err="1"/>
              <a:t>playbook.yaml</a:t>
            </a:r>
            <a:endParaRPr lang="en-IN" dirty="0"/>
          </a:p>
        </p:txBody>
      </p:sp>
      <p:pic>
        <p:nvPicPr>
          <p:cNvPr id="7" name="Picture 6">
            <a:extLst>
              <a:ext uri="{FF2B5EF4-FFF2-40B4-BE49-F238E27FC236}">
                <a16:creationId xmlns:a16="http://schemas.microsoft.com/office/drawing/2014/main" id="{9350DFB6-F72C-1D61-C50B-22D238AE4812}"/>
              </a:ext>
            </a:extLst>
          </p:cNvPr>
          <p:cNvPicPr>
            <a:picLocks noChangeAspect="1"/>
          </p:cNvPicPr>
          <p:nvPr/>
        </p:nvPicPr>
        <p:blipFill>
          <a:blip r:embed="rId3"/>
          <a:stretch>
            <a:fillRect/>
          </a:stretch>
        </p:blipFill>
        <p:spPr>
          <a:xfrm>
            <a:off x="1692550" y="2503649"/>
            <a:ext cx="6934556" cy="3549832"/>
          </a:xfrm>
          <a:prstGeom prst="rect">
            <a:avLst/>
          </a:prstGeom>
        </p:spPr>
      </p:pic>
    </p:spTree>
    <p:extLst>
      <p:ext uri="{BB962C8B-B14F-4D97-AF65-F5344CB8AC3E}">
        <p14:creationId xmlns:p14="http://schemas.microsoft.com/office/powerpoint/2010/main" val="261964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6E1E-D2F0-E4BC-27B2-27BA54EEC56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DE83029-18E6-45B1-FEF7-729B85615451}"/>
              </a:ext>
            </a:extLst>
          </p:cNvPr>
          <p:cNvSpPr>
            <a:spLocks noGrp="1"/>
          </p:cNvSpPr>
          <p:nvPr>
            <p:ph idx="1"/>
          </p:nvPr>
        </p:nvSpPr>
        <p:spPr/>
        <p:txBody>
          <a:bodyPr>
            <a:normAutofit/>
          </a:bodyPr>
          <a:lstStyle/>
          <a:p>
            <a:r>
              <a:rPr lang="en-US" dirty="0"/>
              <a:t>The names that you give the play and each task. You should always use descriptive names that make it easy to verify and troubleshoot playbooks.</a:t>
            </a:r>
          </a:p>
          <a:p>
            <a:r>
              <a:rPr lang="en-US" dirty="0"/>
              <a:t>The “Gathering Facts” task runs implicitly. By default, Ansible gathers information about your inventory that it can use in the playbook.</a:t>
            </a:r>
          </a:p>
          <a:p>
            <a:r>
              <a:rPr lang="en-US" dirty="0"/>
              <a:t>The status of each task. Each task has a status of ok which means it ran </a:t>
            </a:r>
            <a:r>
              <a:rPr lang="en-US"/>
              <a:t>successfully.</a:t>
            </a:r>
            <a:endParaRPr lang="en-US" dirty="0"/>
          </a:p>
          <a:p>
            <a:r>
              <a:rPr lang="en-US" dirty="0"/>
              <a:t>The play recap that summarizes results of all tasks in the playbook per host. In this example, there are three tasks so ok=3 indicates that each task ran successfully.</a:t>
            </a:r>
            <a:endParaRPr lang="en-IN" dirty="0"/>
          </a:p>
        </p:txBody>
      </p:sp>
      <p:pic>
        <p:nvPicPr>
          <p:cNvPr id="5" name="Picture 4">
            <a:extLst>
              <a:ext uri="{FF2B5EF4-FFF2-40B4-BE49-F238E27FC236}">
                <a16:creationId xmlns:a16="http://schemas.microsoft.com/office/drawing/2014/main" id="{23234BD7-F953-EF2A-1DDE-45AFDBC1E81C}"/>
              </a:ext>
            </a:extLst>
          </p:cNvPr>
          <p:cNvPicPr>
            <a:picLocks noChangeAspect="1"/>
          </p:cNvPicPr>
          <p:nvPr/>
        </p:nvPicPr>
        <p:blipFill>
          <a:blip r:embed="rId2"/>
          <a:stretch>
            <a:fillRect/>
          </a:stretch>
        </p:blipFill>
        <p:spPr>
          <a:xfrm>
            <a:off x="1881672" y="804519"/>
            <a:ext cx="7601341" cy="844593"/>
          </a:xfrm>
          <a:prstGeom prst="rect">
            <a:avLst/>
          </a:prstGeom>
        </p:spPr>
      </p:pic>
    </p:spTree>
    <p:extLst>
      <p:ext uri="{BB962C8B-B14F-4D97-AF65-F5344CB8AC3E}">
        <p14:creationId xmlns:p14="http://schemas.microsoft.com/office/powerpoint/2010/main" val="355990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80A1-0582-143D-CD35-B478BAC49C08}"/>
              </a:ext>
            </a:extLst>
          </p:cNvPr>
          <p:cNvSpPr>
            <a:spLocks noGrp="1"/>
          </p:cNvSpPr>
          <p:nvPr>
            <p:ph type="title"/>
          </p:nvPr>
        </p:nvSpPr>
        <p:spPr/>
        <p:txBody>
          <a:bodyPr/>
          <a:lstStyle/>
          <a:p>
            <a:r>
              <a:rPr lang="en-US" dirty="0"/>
              <a:t>intro</a:t>
            </a:r>
            <a:endParaRPr lang="en-IN" dirty="0"/>
          </a:p>
        </p:txBody>
      </p:sp>
      <p:sp>
        <p:nvSpPr>
          <p:cNvPr id="3" name="Content Placeholder 2">
            <a:extLst>
              <a:ext uri="{FF2B5EF4-FFF2-40B4-BE49-F238E27FC236}">
                <a16:creationId xmlns:a16="http://schemas.microsoft.com/office/drawing/2014/main" id="{80DB7F9D-3B4C-7BF5-BE32-39E68F0D5EE6}"/>
              </a:ext>
            </a:extLst>
          </p:cNvPr>
          <p:cNvSpPr>
            <a:spLocks noGrp="1"/>
          </p:cNvSpPr>
          <p:nvPr>
            <p:ph idx="1"/>
          </p:nvPr>
        </p:nvSpPr>
        <p:spPr/>
        <p:txBody>
          <a:bodyPr/>
          <a:lstStyle/>
          <a:p>
            <a:pPr algn="l">
              <a:lnSpc>
                <a:spcPts val="1800"/>
              </a:lnSpc>
              <a:spcAft>
                <a:spcPts val="1800"/>
              </a:spcAft>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Ansible provides open-source automation that reduces complexity and runs everywhere. Using Ansible lets you automate virtually any task. Here are some common use cases for Ansible:</a:t>
            </a:r>
          </a:p>
          <a:p>
            <a:pPr algn="l">
              <a:lnSpc>
                <a:spcPts val="1800"/>
              </a:lnSpc>
              <a:spcAft>
                <a:spcPts val="1800"/>
              </a:spcAft>
              <a:buFont typeface="Arial" panose="020B0604020202020204" pitchFamily="34" charset="0"/>
              <a:buChar char="•"/>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Eliminate repetition and simplify workflows</a:t>
            </a:r>
          </a:p>
          <a:p>
            <a:pPr algn="l">
              <a:lnSpc>
                <a:spcPts val="1800"/>
              </a:lnSpc>
              <a:spcAft>
                <a:spcPts val="1800"/>
              </a:spcAft>
              <a:buFont typeface="Arial" panose="020B0604020202020204" pitchFamily="34" charset="0"/>
              <a:buChar char="•"/>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Manage and maintain system configuration</a:t>
            </a:r>
          </a:p>
          <a:p>
            <a:pPr algn="l">
              <a:lnSpc>
                <a:spcPts val="1800"/>
              </a:lnSpc>
              <a:spcAft>
                <a:spcPts val="1800"/>
              </a:spcAft>
              <a:buFont typeface="Arial" panose="020B0604020202020204" pitchFamily="34" charset="0"/>
              <a:buChar char="•"/>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Continuously deploy complex software</a:t>
            </a:r>
          </a:p>
          <a:p>
            <a:pPr algn="l">
              <a:lnSpc>
                <a:spcPts val="1800"/>
              </a:lnSpc>
              <a:spcAft>
                <a:spcPts val="1800"/>
              </a:spcAft>
              <a:buFont typeface="Arial" panose="020B0604020202020204" pitchFamily="34" charset="0"/>
              <a:buChar char="•"/>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Perform zero-downtime rolling updates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6153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EBA8-8DDF-7038-8998-48AF23B42197}"/>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C3785241-9D04-B5B8-1983-BB83709680D0}"/>
              </a:ext>
            </a:extLst>
          </p:cNvPr>
          <p:cNvSpPr>
            <a:spLocks noGrp="1"/>
          </p:cNvSpPr>
          <p:nvPr>
            <p:ph idx="1"/>
          </p:nvPr>
        </p:nvSpPr>
        <p:spPr/>
        <p:txBody>
          <a:bodyPr>
            <a:normAutofit fontScale="925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Agent-less architecture : Low maintenance overhead by avoiding the installation of additional software across IT infrastructure.</a:t>
            </a:r>
          </a:p>
          <a:p>
            <a:r>
              <a:rPr lang="en-US" dirty="0">
                <a:latin typeface="Calibri Light" panose="020F0302020204030204" pitchFamily="34" charset="0"/>
                <a:ea typeface="Calibri Light" panose="020F0302020204030204" pitchFamily="34" charset="0"/>
                <a:cs typeface="Calibri Light" panose="020F0302020204030204" pitchFamily="34" charset="0"/>
              </a:rPr>
              <a:t>Simplicity: Automation playbooks use straightforward YAML syntax for code that reads like documentation. Ansible is also decentralized, using SSH with existing OS credentials to access to remote machines.</a:t>
            </a:r>
          </a:p>
          <a:p>
            <a:r>
              <a:rPr lang="en-US" dirty="0">
                <a:latin typeface="Calibri Light" panose="020F0302020204030204" pitchFamily="34" charset="0"/>
                <a:ea typeface="Calibri Light" panose="020F0302020204030204" pitchFamily="34" charset="0"/>
                <a:cs typeface="Calibri Light" panose="020F0302020204030204" pitchFamily="34" charset="0"/>
              </a:rPr>
              <a:t>Scalability and flexibility :Easily and quickly scale the systems you automate through a modular design that supports a large range of operating systems, cloud platforms, and network devices.</a:t>
            </a:r>
          </a:p>
          <a:p>
            <a:r>
              <a:rPr lang="en-US" dirty="0">
                <a:latin typeface="Calibri Light" panose="020F0302020204030204" pitchFamily="34" charset="0"/>
                <a:ea typeface="Calibri Light" panose="020F0302020204030204" pitchFamily="34" charset="0"/>
                <a:cs typeface="Calibri Light" panose="020F0302020204030204" pitchFamily="34" charset="0"/>
              </a:rPr>
              <a:t>Idempotence and predictability :When the system is in the state your playbook describes Ansible does not change anything, even if the playbook runs multiple times.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7166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C1DA-A538-CFF7-B6DC-971DD6359F50}"/>
              </a:ext>
            </a:extLst>
          </p:cNvPr>
          <p:cNvSpPr>
            <a:spLocks noGrp="1"/>
          </p:cNvSpPr>
          <p:nvPr>
            <p:ph type="title"/>
          </p:nvPr>
        </p:nvSpPr>
        <p:spPr/>
        <p:txBody>
          <a:bodyPr/>
          <a:lstStyle/>
          <a:p>
            <a:r>
              <a:rPr lang="en-IN" b="1" i="0" dirty="0">
                <a:solidFill>
                  <a:srgbClr val="404040"/>
                </a:solidFill>
                <a:effectLst/>
                <a:latin typeface="Roboto Slab" panose="020F0502020204030204" pitchFamily="2" charset="0"/>
              </a:rPr>
              <a:t>Building an inventory</a:t>
            </a:r>
            <a:br>
              <a:rPr lang="en-IN" b="1" i="0" dirty="0">
                <a:solidFill>
                  <a:srgbClr val="404040"/>
                </a:solidFill>
                <a:effectLst/>
                <a:latin typeface="Roboto Slab" panose="020F0502020204030204" pitchFamily="2" charset="0"/>
              </a:rPr>
            </a:br>
            <a:endParaRPr lang="en-IN" dirty="0"/>
          </a:p>
        </p:txBody>
      </p:sp>
      <p:sp>
        <p:nvSpPr>
          <p:cNvPr id="3" name="Content Placeholder 2">
            <a:extLst>
              <a:ext uri="{FF2B5EF4-FFF2-40B4-BE49-F238E27FC236}">
                <a16:creationId xmlns:a16="http://schemas.microsoft.com/office/drawing/2014/main" id="{CD63BD88-BAD3-3F74-703A-D38ECD2AF954}"/>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Inventories organize managed nodes in centralized files that provide Ansible with system information and network locations. Using an inventory file, Ansible can manage a large number of hosts with a single command.</a:t>
            </a:r>
          </a:p>
          <a:p>
            <a:r>
              <a:rPr lang="en-US" dirty="0">
                <a:latin typeface="Calibri Light" panose="020F0302020204030204" pitchFamily="34" charset="0"/>
                <a:ea typeface="Calibri Light" panose="020F0302020204030204" pitchFamily="34" charset="0"/>
                <a:cs typeface="Calibri Light" panose="020F0302020204030204" pitchFamily="34" charset="0"/>
              </a:rPr>
              <a:t>To complete the following steps, you will need the IP address or fully qualified domain name (FQDN) of at least one host system. For demonstration purposes, the host could be running locally in a container or a virtual machine. You must also ensure that your public SSH key is added to the </a:t>
            </a:r>
            <a:r>
              <a:rPr lang="en-US" dirty="0" err="1">
                <a:latin typeface="Calibri Light" panose="020F0302020204030204" pitchFamily="34" charset="0"/>
                <a:ea typeface="Calibri Light" panose="020F0302020204030204" pitchFamily="34" charset="0"/>
                <a:cs typeface="Calibri Light" panose="020F0302020204030204" pitchFamily="34" charset="0"/>
              </a:rPr>
              <a:t>authorized_keys</a:t>
            </a:r>
            <a:r>
              <a:rPr lang="en-US" dirty="0">
                <a:latin typeface="Calibri Light" panose="020F0302020204030204" pitchFamily="34" charset="0"/>
                <a:ea typeface="Calibri Light" panose="020F0302020204030204" pitchFamily="34" charset="0"/>
                <a:cs typeface="Calibri Light" panose="020F0302020204030204" pitchFamily="34" charset="0"/>
              </a:rPr>
              <a:t> file on each host.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5008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BBA6-DF55-BF51-E61C-1D6C8946D374}"/>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EEC7845C-EDE8-114C-081F-24353635D94A}"/>
              </a:ext>
            </a:extLst>
          </p:cNvPr>
          <p:cNvSpPr>
            <a:spLocks noGrp="1"/>
          </p:cNvSpPr>
          <p:nvPr>
            <p:ph idx="1"/>
          </p:nvPr>
        </p:nvSpPr>
        <p:spPr/>
        <p:txBody>
          <a:bodyPr>
            <a:normAutofit/>
          </a:bodyPr>
          <a:lstStyle/>
          <a:p>
            <a:r>
              <a:rPr lang="en-IN" dirty="0">
                <a:latin typeface="Calibri Light" panose="020F0302020204030204" pitchFamily="34" charset="0"/>
                <a:ea typeface="Calibri Light" panose="020F0302020204030204" pitchFamily="34" charset="0"/>
                <a:cs typeface="Calibri Light" panose="020F0302020204030204" pitchFamily="34" charset="0"/>
              </a:rPr>
              <a:t>Create a file named inventory.ini</a:t>
            </a:r>
          </a:p>
          <a:p>
            <a:r>
              <a:rPr lang="en-US" dirty="0">
                <a:latin typeface="Calibri Light" panose="020F0302020204030204" pitchFamily="34" charset="0"/>
                <a:ea typeface="Calibri Light" panose="020F0302020204030204" pitchFamily="34" charset="0"/>
                <a:cs typeface="Calibri Light" panose="020F0302020204030204" pitchFamily="34" charset="0"/>
              </a:rPr>
              <a:t>Add a new [</a:t>
            </a:r>
            <a:r>
              <a:rPr lang="en-US" dirty="0" err="1">
                <a:latin typeface="Calibri Light" panose="020F0302020204030204" pitchFamily="34" charset="0"/>
                <a:ea typeface="Calibri Light" panose="020F0302020204030204" pitchFamily="34" charset="0"/>
                <a:cs typeface="Calibri Light" panose="020F0302020204030204" pitchFamily="34" charset="0"/>
              </a:rPr>
              <a:t>myhosts</a:t>
            </a:r>
            <a:r>
              <a:rPr lang="en-US" dirty="0">
                <a:latin typeface="Calibri Light" panose="020F0302020204030204" pitchFamily="34" charset="0"/>
                <a:ea typeface="Calibri Light" panose="020F0302020204030204" pitchFamily="34" charset="0"/>
                <a:cs typeface="Calibri Light" panose="020F0302020204030204" pitchFamily="34" charset="0"/>
              </a:rPr>
              <a:t>] group to the inventory.ini file and specify the IP address or fully qualified domain name (FQDN) of each host system.</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a:t>
            </a:r>
            <a:r>
              <a:rPr lang="en-US" dirty="0" err="1">
                <a:latin typeface="Calibri Light" panose="020F0302020204030204" pitchFamily="34" charset="0"/>
                <a:ea typeface="Calibri Light" panose="020F0302020204030204" pitchFamily="34" charset="0"/>
                <a:cs typeface="Calibri Light" panose="020F0302020204030204" pitchFamily="34" charset="0"/>
              </a:rPr>
              <a:t>myhosts</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192.0.2.50</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192.0.2.51</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192.0.2.52</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8814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9A54-2572-62C0-F814-28F74635F21A}"/>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FBF4DF24-9ECE-BABF-42AA-F36196801EDB}"/>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Verify your inventory.</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ansible-inventory -</a:t>
            </a:r>
            <a:r>
              <a:rPr lang="en-US" dirty="0" err="1">
                <a:latin typeface="Calibri Light" panose="020F0302020204030204" pitchFamily="34" charset="0"/>
                <a:ea typeface="Calibri Light" panose="020F0302020204030204" pitchFamily="34" charset="0"/>
                <a:cs typeface="Calibri Light" panose="020F0302020204030204" pitchFamily="34" charset="0"/>
              </a:rPr>
              <a:t>i</a:t>
            </a:r>
            <a:r>
              <a:rPr lang="en-US" dirty="0">
                <a:latin typeface="Calibri Light" panose="020F0302020204030204" pitchFamily="34" charset="0"/>
                <a:ea typeface="Calibri Light" panose="020F0302020204030204" pitchFamily="34" charset="0"/>
                <a:cs typeface="Calibri Light" panose="020F0302020204030204" pitchFamily="34" charset="0"/>
              </a:rPr>
              <a:t> inventory.ini --list</a:t>
            </a:r>
          </a:p>
          <a:p>
            <a:r>
              <a:rPr lang="en-US" dirty="0">
                <a:latin typeface="Calibri Light" panose="020F0302020204030204" pitchFamily="34" charset="0"/>
                <a:ea typeface="Calibri Light" panose="020F0302020204030204" pitchFamily="34" charset="0"/>
                <a:cs typeface="Calibri Light" panose="020F0302020204030204" pitchFamily="34" charset="0"/>
              </a:rPr>
              <a:t>Ping the </a:t>
            </a:r>
            <a:r>
              <a:rPr lang="en-US" dirty="0" err="1">
                <a:latin typeface="Calibri Light" panose="020F0302020204030204" pitchFamily="34" charset="0"/>
                <a:ea typeface="Calibri Light" panose="020F0302020204030204" pitchFamily="34" charset="0"/>
                <a:cs typeface="Calibri Light" panose="020F0302020204030204" pitchFamily="34" charset="0"/>
              </a:rPr>
              <a:t>myhosts</a:t>
            </a:r>
            <a:r>
              <a:rPr lang="en-US" dirty="0">
                <a:latin typeface="Calibri Light" panose="020F0302020204030204" pitchFamily="34" charset="0"/>
                <a:ea typeface="Calibri Light" panose="020F0302020204030204" pitchFamily="34" charset="0"/>
                <a:cs typeface="Calibri Light" panose="020F0302020204030204" pitchFamily="34" charset="0"/>
              </a:rPr>
              <a:t> group in your inventory.</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ansible </a:t>
            </a:r>
            <a:r>
              <a:rPr lang="en-US" dirty="0" err="1">
                <a:latin typeface="Calibri Light" panose="020F0302020204030204" pitchFamily="34" charset="0"/>
                <a:ea typeface="Calibri Light" panose="020F0302020204030204" pitchFamily="34" charset="0"/>
                <a:cs typeface="Calibri Light" panose="020F0302020204030204" pitchFamily="34" charset="0"/>
              </a:rPr>
              <a:t>myhosts</a:t>
            </a:r>
            <a:r>
              <a:rPr lang="en-US" dirty="0">
                <a:latin typeface="Calibri Light" panose="020F0302020204030204" pitchFamily="34" charset="0"/>
                <a:ea typeface="Calibri Light" panose="020F0302020204030204" pitchFamily="34" charset="0"/>
                <a:cs typeface="Calibri Light" panose="020F0302020204030204" pitchFamily="34" charset="0"/>
              </a:rPr>
              <a:t> -m ping -</a:t>
            </a:r>
            <a:r>
              <a:rPr lang="en-US" dirty="0" err="1">
                <a:latin typeface="Calibri Light" panose="020F0302020204030204" pitchFamily="34" charset="0"/>
                <a:ea typeface="Calibri Light" panose="020F0302020204030204" pitchFamily="34" charset="0"/>
                <a:cs typeface="Calibri Light" panose="020F0302020204030204" pitchFamily="34" charset="0"/>
              </a:rPr>
              <a:t>i</a:t>
            </a:r>
            <a:r>
              <a:rPr lang="en-US" dirty="0">
                <a:latin typeface="Calibri Light" panose="020F0302020204030204" pitchFamily="34" charset="0"/>
                <a:ea typeface="Calibri Light" panose="020F0302020204030204" pitchFamily="34" charset="0"/>
                <a:cs typeface="Calibri Light" panose="020F0302020204030204" pitchFamily="34" charset="0"/>
              </a:rPr>
              <a:t> inventory.ini</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3018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B20F-AD75-44D1-DECC-8EFC854F824E}"/>
              </a:ext>
            </a:extLst>
          </p:cNvPr>
          <p:cNvSpPr>
            <a:spLocks noGrp="1"/>
          </p:cNvSpPr>
          <p:nvPr>
            <p:ph type="title"/>
          </p:nvPr>
        </p:nvSpPr>
        <p:spPr/>
        <p:txBody>
          <a:bodyPr/>
          <a:lstStyle/>
          <a:p>
            <a:r>
              <a:rPr lang="en-IN" b="1" i="0" dirty="0">
                <a:solidFill>
                  <a:srgbClr val="404040"/>
                </a:solidFill>
                <a:effectLst/>
                <a:latin typeface="Roboto Slab" pitchFamily="2" charset="0"/>
              </a:rPr>
              <a:t>Inventories in INI or YAML format</a:t>
            </a:r>
            <a:br>
              <a:rPr lang="en-IN" b="1" i="0" dirty="0">
                <a:solidFill>
                  <a:srgbClr val="404040"/>
                </a:solidFill>
                <a:effectLst/>
                <a:latin typeface="Roboto Slab" pitchFamily="2" charset="0"/>
              </a:rPr>
            </a:br>
            <a:endParaRPr lang="en-IN" dirty="0"/>
          </a:p>
        </p:txBody>
      </p:sp>
      <p:sp>
        <p:nvSpPr>
          <p:cNvPr id="3" name="Content Placeholder 2">
            <a:extLst>
              <a:ext uri="{FF2B5EF4-FFF2-40B4-BE49-F238E27FC236}">
                <a16:creationId xmlns:a16="http://schemas.microsoft.com/office/drawing/2014/main" id="{75D5E6B1-735C-79FB-2F95-C82D7C8335EE}"/>
              </a:ext>
            </a:extLst>
          </p:cNvPr>
          <p:cNvSpPr>
            <a:spLocks noGrp="1"/>
          </p:cNvSpPr>
          <p:nvPr>
            <p:ph idx="1"/>
          </p:nvPr>
        </p:nvSpPr>
        <p:spPr/>
        <p:txBody>
          <a:bodyPr>
            <a:noAutofit/>
          </a:bodyPr>
          <a:lstStyle/>
          <a:p>
            <a:r>
              <a:rPr lang="en-US" sz="1600" dirty="0">
                <a:latin typeface="Calibri Light" panose="020F0302020204030204" pitchFamily="34" charset="0"/>
                <a:ea typeface="Calibri Light" panose="020F0302020204030204" pitchFamily="34" charset="0"/>
                <a:cs typeface="Calibri Light" panose="020F0302020204030204" pitchFamily="34" charset="0"/>
              </a:rPr>
              <a:t>You can create inventories in either INI files or in YAML. In most cases, such as the example in the preceding steps, INI files are straightforward and easy to read for a small number of managed nodes.</a:t>
            </a:r>
          </a:p>
          <a:p>
            <a:pPr marL="0" indent="0">
              <a:buNone/>
            </a:pPr>
            <a:r>
              <a:rPr lang="en-US" sz="1600" dirty="0" err="1">
                <a:latin typeface="Calibri Light" panose="020F0302020204030204" pitchFamily="34" charset="0"/>
                <a:ea typeface="Calibri Light" panose="020F0302020204030204" pitchFamily="34" charset="0"/>
                <a:cs typeface="Calibri Light" panose="020F0302020204030204" pitchFamily="34" charset="0"/>
              </a:rPr>
              <a:t>myhosts</a:t>
            </a:r>
            <a:r>
              <a:rPr lang="en-US" sz="1600" dirty="0">
                <a:latin typeface="Calibri Light" panose="020F0302020204030204" pitchFamily="34" charset="0"/>
                <a:ea typeface="Calibri Light" panose="020F0302020204030204" pitchFamily="34" charset="0"/>
                <a:cs typeface="Calibri Light" panose="020F0302020204030204" pitchFamily="34" charset="0"/>
              </a:rPr>
              <a:t>:</a:t>
            </a:r>
          </a:p>
          <a:p>
            <a:pPr marL="0" indent="0">
              <a:buNone/>
            </a:pPr>
            <a:r>
              <a:rPr lang="en-US" sz="1600" dirty="0">
                <a:latin typeface="Calibri Light" panose="020F0302020204030204" pitchFamily="34" charset="0"/>
                <a:ea typeface="Calibri Light" panose="020F0302020204030204" pitchFamily="34" charset="0"/>
                <a:cs typeface="Calibri Light" panose="020F0302020204030204" pitchFamily="34" charset="0"/>
              </a:rPr>
              <a:t>  hosts:</a:t>
            </a:r>
          </a:p>
          <a:p>
            <a:pPr marL="0" indent="0">
              <a:buNone/>
            </a:pPr>
            <a:r>
              <a:rPr lang="en-US" sz="1600" dirty="0">
                <a:latin typeface="Calibri Light" panose="020F0302020204030204" pitchFamily="34" charset="0"/>
                <a:ea typeface="Calibri Light" panose="020F0302020204030204" pitchFamily="34" charset="0"/>
                <a:cs typeface="Calibri Light" panose="020F0302020204030204" pitchFamily="34" charset="0"/>
              </a:rPr>
              <a:t>    my_host_01:</a:t>
            </a:r>
          </a:p>
          <a:p>
            <a:pPr marL="0" indent="0">
              <a:buNone/>
            </a:pPr>
            <a:r>
              <a:rPr lang="en-US" sz="1600" dirty="0">
                <a:latin typeface="Calibri Light" panose="020F0302020204030204" pitchFamily="34" charset="0"/>
                <a:ea typeface="Calibri Light" panose="020F0302020204030204" pitchFamily="34" charset="0"/>
                <a:cs typeface="Calibri Light" panose="020F0302020204030204" pitchFamily="34" charset="0"/>
              </a:rPr>
              <a:t>      </a:t>
            </a:r>
            <a:r>
              <a:rPr lang="en-US" sz="1600" dirty="0" err="1">
                <a:latin typeface="Calibri Light" panose="020F0302020204030204" pitchFamily="34" charset="0"/>
                <a:ea typeface="Calibri Light" panose="020F0302020204030204" pitchFamily="34" charset="0"/>
                <a:cs typeface="Calibri Light" panose="020F0302020204030204" pitchFamily="34" charset="0"/>
              </a:rPr>
              <a:t>ansible_host</a:t>
            </a:r>
            <a:r>
              <a:rPr lang="en-US" sz="1600" dirty="0">
                <a:latin typeface="Calibri Light" panose="020F0302020204030204" pitchFamily="34" charset="0"/>
                <a:ea typeface="Calibri Light" panose="020F0302020204030204" pitchFamily="34" charset="0"/>
                <a:cs typeface="Calibri Light" panose="020F0302020204030204" pitchFamily="34" charset="0"/>
              </a:rPr>
              <a:t>: 192.0.2.50</a:t>
            </a:r>
          </a:p>
          <a:p>
            <a:pPr marL="0" indent="0">
              <a:buNone/>
            </a:pPr>
            <a:r>
              <a:rPr lang="en-US" sz="1600" dirty="0">
                <a:latin typeface="Calibri Light" panose="020F0302020204030204" pitchFamily="34" charset="0"/>
                <a:ea typeface="Calibri Light" panose="020F0302020204030204" pitchFamily="34" charset="0"/>
                <a:cs typeface="Calibri Light" panose="020F0302020204030204" pitchFamily="34" charset="0"/>
              </a:rPr>
              <a:t>    my_host_02:</a:t>
            </a:r>
          </a:p>
          <a:p>
            <a:pPr marL="0" indent="0">
              <a:buNone/>
            </a:pPr>
            <a:r>
              <a:rPr lang="en-US" sz="1600" dirty="0">
                <a:latin typeface="Calibri Light" panose="020F0302020204030204" pitchFamily="34" charset="0"/>
                <a:ea typeface="Calibri Light" panose="020F0302020204030204" pitchFamily="34" charset="0"/>
                <a:cs typeface="Calibri Light" panose="020F0302020204030204" pitchFamily="34" charset="0"/>
              </a:rPr>
              <a:t>      </a:t>
            </a:r>
            <a:r>
              <a:rPr lang="en-US" sz="1600" dirty="0" err="1">
                <a:latin typeface="Calibri Light" panose="020F0302020204030204" pitchFamily="34" charset="0"/>
                <a:ea typeface="Calibri Light" panose="020F0302020204030204" pitchFamily="34" charset="0"/>
                <a:cs typeface="Calibri Light" panose="020F0302020204030204" pitchFamily="34" charset="0"/>
              </a:rPr>
              <a:t>ansible_host</a:t>
            </a:r>
            <a:r>
              <a:rPr lang="en-US" sz="1600" dirty="0">
                <a:latin typeface="Calibri Light" panose="020F0302020204030204" pitchFamily="34" charset="0"/>
                <a:ea typeface="Calibri Light" panose="020F0302020204030204" pitchFamily="34" charset="0"/>
                <a:cs typeface="Calibri Light" panose="020F0302020204030204" pitchFamily="34" charset="0"/>
              </a:rPr>
              <a:t>: 192.0.2.51</a:t>
            </a:r>
          </a:p>
          <a:p>
            <a:pPr marL="0" indent="0">
              <a:buNone/>
            </a:pPr>
            <a:r>
              <a:rPr lang="en-US" sz="1600" dirty="0">
                <a:latin typeface="Calibri Light" panose="020F0302020204030204" pitchFamily="34" charset="0"/>
                <a:ea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327653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3410-82AA-3C97-EAF2-5A1FFDBFF386}"/>
              </a:ext>
            </a:extLst>
          </p:cNvPr>
          <p:cNvSpPr>
            <a:spLocks noGrp="1"/>
          </p:cNvSpPr>
          <p:nvPr>
            <p:ph type="title"/>
          </p:nvPr>
        </p:nvSpPr>
        <p:spPr/>
        <p:txBody>
          <a:bodyPr/>
          <a:lstStyle/>
          <a:p>
            <a:r>
              <a:rPr lang="en-IN" b="1" i="0" dirty="0">
                <a:solidFill>
                  <a:srgbClr val="404040"/>
                </a:solidFill>
                <a:effectLst/>
                <a:latin typeface="Roboto Slab" pitchFamily="2" charset="0"/>
              </a:rPr>
              <a:t>Tips for building inventories</a:t>
            </a:r>
            <a:br>
              <a:rPr lang="en-IN" b="1" i="0" dirty="0">
                <a:solidFill>
                  <a:srgbClr val="404040"/>
                </a:solidFill>
                <a:effectLst/>
                <a:latin typeface="Roboto Slab" pitchFamily="2" charset="0"/>
              </a:rPr>
            </a:br>
            <a:r>
              <a:rPr lang="en-IN" b="1" i="0" dirty="0">
                <a:solidFill>
                  <a:srgbClr val="404040"/>
                </a:solidFill>
                <a:effectLst/>
                <a:latin typeface="Roboto Slab" pitchFamily="2" charset="0"/>
              </a:rPr>
              <a:t>	</a:t>
            </a:r>
            <a:endParaRPr lang="en-IN" dirty="0"/>
          </a:p>
        </p:txBody>
      </p:sp>
      <p:sp>
        <p:nvSpPr>
          <p:cNvPr id="3" name="Content Placeholder 2">
            <a:extLst>
              <a:ext uri="{FF2B5EF4-FFF2-40B4-BE49-F238E27FC236}">
                <a16:creationId xmlns:a16="http://schemas.microsoft.com/office/drawing/2014/main" id="{71AEF90D-C0BD-A733-0908-6CB60EABF82B}"/>
              </a:ext>
            </a:extLst>
          </p:cNvPr>
          <p:cNvSpPr>
            <a:spLocks noGrp="1"/>
          </p:cNvSpPr>
          <p:nvPr>
            <p:ph idx="1"/>
          </p:nvPr>
        </p:nvSpPr>
        <p:spPr/>
        <p:txBody>
          <a:bodyPr>
            <a:normAutofit fontScale="92500" lnSpcReduction="20000"/>
          </a:bodyPr>
          <a:lstStyle/>
          <a:p>
            <a:r>
              <a:rPr lang="en-US" dirty="0"/>
              <a:t>Ensure that group names are meaningful and unique. Group names are also case sensitive.</a:t>
            </a:r>
          </a:p>
          <a:p>
            <a:r>
              <a:rPr lang="en-US" dirty="0"/>
              <a:t>Avoid spaces, hyphens, and preceding numbers (use floor_19, not 19th_floor) in group names.</a:t>
            </a:r>
          </a:p>
          <a:p>
            <a:r>
              <a:rPr lang="en-US" dirty="0"/>
              <a:t>Group hosts in your inventory logically according to their What, Where, and When.</a:t>
            </a:r>
          </a:p>
          <a:p>
            <a:r>
              <a:rPr lang="en-US" dirty="0"/>
              <a:t>What</a:t>
            </a:r>
          </a:p>
          <a:p>
            <a:pPr lvl="1"/>
            <a:r>
              <a:rPr lang="en-US" dirty="0"/>
              <a:t>Group hosts according to the topology, for example: </a:t>
            </a:r>
            <a:r>
              <a:rPr lang="en-US" dirty="0" err="1"/>
              <a:t>db</a:t>
            </a:r>
            <a:r>
              <a:rPr lang="en-US" dirty="0"/>
              <a:t>, web, leaf, spine.</a:t>
            </a:r>
          </a:p>
          <a:p>
            <a:r>
              <a:rPr lang="en-US" dirty="0"/>
              <a:t>Where</a:t>
            </a:r>
          </a:p>
          <a:p>
            <a:pPr lvl="1"/>
            <a:r>
              <a:rPr lang="en-US" dirty="0"/>
              <a:t>Group hosts by geographic location, for example: datacenter, region, floor, building.</a:t>
            </a:r>
          </a:p>
          <a:p>
            <a:r>
              <a:rPr lang="en-US" dirty="0"/>
              <a:t>When</a:t>
            </a:r>
          </a:p>
          <a:p>
            <a:pPr lvl="1"/>
            <a:r>
              <a:rPr lang="en-US" dirty="0"/>
              <a:t>Group hosts by stage, for example: development, test, staging, production</a:t>
            </a:r>
            <a:endParaRPr lang="en-IN" dirty="0"/>
          </a:p>
        </p:txBody>
      </p:sp>
    </p:spTree>
    <p:extLst>
      <p:ext uri="{BB962C8B-B14F-4D97-AF65-F5344CB8AC3E}">
        <p14:creationId xmlns:p14="http://schemas.microsoft.com/office/powerpoint/2010/main" val="300463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980-1977-E2B1-15E7-2EE4E0F81B22}"/>
              </a:ext>
            </a:extLst>
          </p:cNvPr>
          <p:cNvSpPr>
            <a:spLocks noGrp="1"/>
          </p:cNvSpPr>
          <p:nvPr>
            <p:ph type="title"/>
          </p:nvPr>
        </p:nvSpPr>
        <p:spPr/>
        <p:txBody>
          <a:bodyPr/>
          <a:lstStyle/>
          <a:p>
            <a:r>
              <a:rPr lang="en-IN" dirty="0"/>
              <a:t>playbook</a:t>
            </a:r>
          </a:p>
        </p:txBody>
      </p:sp>
      <p:sp>
        <p:nvSpPr>
          <p:cNvPr id="3" name="Content Placeholder 2">
            <a:extLst>
              <a:ext uri="{FF2B5EF4-FFF2-40B4-BE49-F238E27FC236}">
                <a16:creationId xmlns:a16="http://schemas.microsoft.com/office/drawing/2014/main" id="{4457763E-CDF2-5BA7-55CB-EC1401E70FE0}"/>
              </a:ext>
            </a:extLst>
          </p:cNvPr>
          <p:cNvSpPr>
            <a:spLocks noGrp="1"/>
          </p:cNvSpPr>
          <p:nvPr>
            <p:ph idx="1"/>
          </p:nvPr>
        </p:nvSpPr>
        <p:spPr/>
        <p:txBody>
          <a:bodyPr>
            <a:normAutofit fontScale="77500" lnSpcReduction="20000"/>
          </a:bodyPr>
          <a:lstStyle/>
          <a:p>
            <a:r>
              <a:rPr lang="en-US" dirty="0"/>
              <a:t>Playbooks are automation blueprints, in YAML format, that Ansible uses to deploy and configure managed nodes.</a:t>
            </a:r>
          </a:p>
          <a:p>
            <a:r>
              <a:rPr lang="en-US" dirty="0"/>
              <a:t>Playbook</a:t>
            </a:r>
          </a:p>
          <a:p>
            <a:pPr lvl="1"/>
            <a:r>
              <a:rPr lang="en-US" dirty="0"/>
              <a:t>A list of plays that define the order in which Ansible performs operations, from top to bottom, to achieve an overall goal.</a:t>
            </a:r>
          </a:p>
          <a:p>
            <a:r>
              <a:rPr lang="en-US" dirty="0"/>
              <a:t>Play</a:t>
            </a:r>
          </a:p>
          <a:p>
            <a:pPr lvl="1"/>
            <a:r>
              <a:rPr lang="en-US" dirty="0"/>
              <a:t>An ordered list of tasks that maps to managed nodes in an inventory.</a:t>
            </a:r>
          </a:p>
          <a:p>
            <a:r>
              <a:rPr lang="en-US" dirty="0"/>
              <a:t>Task</a:t>
            </a:r>
          </a:p>
          <a:p>
            <a:pPr lvl="1"/>
            <a:r>
              <a:rPr lang="en-US" dirty="0"/>
              <a:t>A reference to a single module that defines the operations that Ansible performs.</a:t>
            </a:r>
          </a:p>
          <a:p>
            <a:r>
              <a:rPr lang="en-US" dirty="0"/>
              <a:t>Module</a:t>
            </a:r>
          </a:p>
          <a:p>
            <a:pPr lvl="1"/>
            <a:r>
              <a:rPr lang="en-US" dirty="0"/>
              <a:t>A unit of code or binary that Ansible runs on managed nodes. Ansible modules are grouped in collections with a Fully Qualified Collection Name (FQCN) for each module.</a:t>
            </a:r>
            <a:endParaRPr lang="en-IN" dirty="0"/>
          </a:p>
        </p:txBody>
      </p:sp>
    </p:spTree>
    <p:extLst>
      <p:ext uri="{BB962C8B-B14F-4D97-AF65-F5344CB8AC3E}">
        <p14:creationId xmlns:p14="http://schemas.microsoft.com/office/powerpoint/2010/main" val="1648798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155</TotalTime>
  <Words>808</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Gill Sans MT</vt:lpstr>
      <vt:lpstr>Roboto Slab</vt:lpstr>
      <vt:lpstr>Gallery</vt:lpstr>
      <vt:lpstr>ansible</vt:lpstr>
      <vt:lpstr>intro</vt:lpstr>
      <vt:lpstr>..</vt:lpstr>
      <vt:lpstr>Building an inventory </vt:lpstr>
      <vt:lpstr>..</vt:lpstr>
      <vt:lpstr>..</vt:lpstr>
      <vt:lpstr>Inventories in INI or YAML format </vt:lpstr>
      <vt:lpstr>Tips for building inventories  </vt:lpstr>
      <vt:lpstr>playbook</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19</cp:revision>
  <dcterms:created xsi:type="dcterms:W3CDTF">2024-11-03T01:50:38Z</dcterms:created>
  <dcterms:modified xsi:type="dcterms:W3CDTF">2024-11-08T03:17:40Z</dcterms:modified>
</cp:coreProperties>
</file>