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0" r:id="rId5"/>
    <p:sldId id="259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51" d="100"/>
          <a:sy n="51" d="100"/>
        </p:scale>
        <p:origin x="5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16F-CF95-9848-B4A1-84BA9CFE4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856E2-EA17-DC45-B0CC-22233119C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AF8C-1EF6-5749-9F48-A6C56C73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C2297-6AAF-D045-AFED-2EBD5764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88F7-81C6-0E43-A4F7-E1DFFBB3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981A-17B8-0E44-A43C-065A1248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C902F-E353-AD4C-82DC-E1B42EC44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C4EF7-0B0E-0747-9E98-DCC45E08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C068-7678-9349-904D-E8DAAD18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0E98-8ED2-5743-8780-7A803E32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2BE5E-0382-EC43-A32B-DD012C2F2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8FCE6-B78A-F841-A951-959D2170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5F4F-49BD-2243-B009-FB106CE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B90E-FDF6-9442-8EAE-F7623F31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516B-5C46-194A-9BFF-A5168441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CEFE-00F4-E341-AC06-C7747F1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8FDF-0809-D94C-931A-1B0E24E3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733C8-E83E-9542-8E82-66F7BAF9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80249-5940-7E4F-AD91-FC20FB5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E2D6-D1D9-8249-97B1-5FB2650D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070F-398B-CA44-A5C7-DA970127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2424-539E-E54F-B2A1-F9E6536C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BBE0-EEB9-D449-961F-A3A28816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4C8E6-3DFF-0643-850A-9A545519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E4A6C-7161-1D4C-A712-2A3443F9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E263-6BEA-F84D-8A65-A32C297D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7553-7CA3-1145-A0B4-094606768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4F252-EB21-614D-AA59-30BB6BE4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42A5-463B-F643-8169-FAAA6EF1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81AB-B075-E044-8F4B-693520C1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F536-CF8F-B14D-B358-1DC1FF45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57C3-9B92-E84D-A2E2-2D002664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93909-6354-5649-BEA7-F968DA2C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A76EB-3373-AE40-A76E-50789FB52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C5B9E-5A03-8D4A-B3EE-93143F2C0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E6377-0FC3-7141-B892-CAD51D204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E8BBC-F126-EC40-8BFE-32B65466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F52B1-211E-9B4F-85C9-529C1844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B8719-1A07-414A-A66D-B9F0BA6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262F-3B7E-6142-A80B-1EBFCEFD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33BC3-AD24-1F48-8D05-658A5E5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EE4D6-461D-2849-BF61-B9AF3A9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54775-DFD6-C243-A33C-6432654D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1197E-6DAB-AB4C-A8EE-BA59C499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28EEF-D94A-1F45-9171-0CC676D7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9D82-F82D-4B40-A6F9-3E9E1472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BCC3-FE8D-E74F-89F6-DD7A8C23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09BF-4941-6F49-B2E3-3D8891DB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DE67-0E4B-3844-B40A-99ABA9A68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FB4E5-473D-5A47-B17C-9D853CC4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436DE-3301-274F-B6C1-27D69CE9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F3AD-10DF-DB4A-961A-16C8E403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67E-6B3C-574C-9959-47AEF6A1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C7A4C-6829-1C4D-9E17-F106AFE89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FD3E4-B942-E143-945D-EF8750BF4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A11F-4656-624A-AE3C-59035EE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E8A10-C2D8-9E4D-802E-4E90FC2C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9E70-8D68-AD49-A410-98B01A48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D38D9-906E-9744-B6F0-EF1EB2E1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BEB33-DE03-7442-9107-652B8EB3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35E1-494F-EF43-BB53-DF3AACDF3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CB1A-DA1E-4F4C-A013-1AB3ED6FA75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C047-6BEA-6249-B615-EDB3D165B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A056-B058-664F-84B1-E94AB18F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D862-6F27-6C40-A264-8BB5CDFEC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rldbank/GOSTnets/tree/master/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rldbank/GOST_PublicGoods/tree/master/Implementations/tashkent_accessibility_analysis_w_flo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E9E6-93D9-2148-A78B-80D78EC18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GOSTnets</a:t>
            </a:r>
            <a:r>
              <a:rPr lang="en-US" dirty="0"/>
              <a:t> Presentation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2373D-0567-794F-9D76-0E4923B53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26, 2020</a:t>
            </a:r>
          </a:p>
        </p:txBody>
      </p:sp>
    </p:spTree>
    <p:extLst>
      <p:ext uri="{BB962C8B-B14F-4D97-AF65-F5344CB8AC3E}">
        <p14:creationId xmlns:p14="http://schemas.microsoft.com/office/powerpoint/2010/main" val="34393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OSMNX_POIs submodule is being used from Market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7062"/>
            <a:ext cx="12192000" cy="52709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Step 2) </a:t>
            </a:r>
            <a:r>
              <a:rPr lang="en-US" dirty="0" err="1"/>
              <a:t>GenerateOSMPOIs</a:t>
            </a:r>
            <a:r>
              <a:rPr lang="en-US" dirty="0"/>
              <a:t> on the amenity object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GenerateOSMPOIs</a:t>
            </a:r>
            <a:r>
              <a:rPr lang="en-US" dirty="0"/>
              <a:t>(self):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ox.pois_from_polygon</a:t>
            </a:r>
            <a:r>
              <a:rPr lang="en-US" dirty="0">
                <a:solidFill>
                  <a:srgbClr val="FF0000"/>
                </a:solidFill>
              </a:rPr>
              <a:t>(polygon = </a:t>
            </a:r>
            <a:r>
              <a:rPr lang="en-US" dirty="0" err="1">
                <a:solidFill>
                  <a:srgbClr val="FF0000"/>
                </a:solidFill>
              </a:rPr>
              <a:t>self.bbox</a:t>
            </a:r>
            <a:r>
              <a:rPr lang="en-US" dirty="0">
                <a:solidFill>
                  <a:srgbClr val="FF0000"/>
                </a:solidFill>
              </a:rPr>
              <a:t>, amenities = </a:t>
            </a:r>
            <a:r>
              <a:rPr lang="en-US" dirty="0" err="1">
                <a:solidFill>
                  <a:srgbClr val="FF0000"/>
                </a:solidFill>
              </a:rPr>
              <a:t>self.current_amenity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</a:p>
          <a:p>
            <a:pPr marL="457200" lvl="1" indent="0">
              <a:buNone/>
            </a:pPr>
            <a:r>
              <a:rPr lang="en-US" dirty="0"/>
              <a:t>        points = 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points = </a:t>
            </a:r>
            <a:r>
              <a:rPr lang="en-US" dirty="0" err="1"/>
              <a:t>points.loc</a:t>
            </a:r>
            <a:r>
              <a:rPr lang="en-US" dirty="0"/>
              <a:t>[points['</a:t>
            </a:r>
            <a:r>
              <a:rPr lang="en-US" dirty="0" err="1"/>
              <a:t>element_type</a:t>
            </a:r>
            <a:r>
              <a:rPr lang="en-US" dirty="0"/>
              <a:t>'] == '</a:t>
            </a:r>
            <a:r>
              <a:rPr lang="en-US" dirty="0">
                <a:solidFill>
                  <a:srgbClr val="FF0000"/>
                </a:solidFill>
              </a:rPr>
              <a:t>node</a:t>
            </a:r>
            <a:r>
              <a:rPr lang="en-US" dirty="0"/>
              <a:t>']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</a:p>
          <a:p>
            <a:pPr marL="457200" lvl="1" indent="0">
              <a:buNone/>
            </a:pPr>
            <a:r>
              <a:rPr lang="en-US" dirty="0"/>
              <a:t>        polygons = 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polygons = </a:t>
            </a:r>
            <a:r>
              <a:rPr lang="en-US" dirty="0" err="1"/>
              <a:t>polygons.loc</a:t>
            </a:r>
            <a:r>
              <a:rPr lang="en-US" dirty="0"/>
              <a:t>[polygons['</a:t>
            </a:r>
            <a:r>
              <a:rPr lang="en-US" dirty="0" err="1"/>
              <a:t>element_type</a:t>
            </a:r>
            <a:r>
              <a:rPr lang="en-US" dirty="0"/>
              <a:t>'] == 'way']</a:t>
            </a:r>
          </a:p>
          <a:p>
            <a:pPr marL="457200" lvl="1" indent="0">
              <a:buNone/>
            </a:pPr>
            <a:r>
              <a:rPr lang="en-US" dirty="0"/>
              <a:t>        polygons['geometry'] = </a:t>
            </a:r>
            <a:r>
              <a:rPr lang="en-US" dirty="0" err="1"/>
              <a:t>polygons.</a:t>
            </a:r>
            <a:r>
              <a:rPr lang="en-US" dirty="0" err="1">
                <a:solidFill>
                  <a:srgbClr val="FF0000"/>
                </a:solidFill>
              </a:rPr>
              <a:t>centroid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multipolys</a:t>
            </a:r>
            <a:r>
              <a:rPr lang="en-US" dirty="0"/>
              <a:t> = </a:t>
            </a:r>
            <a:r>
              <a:rPr lang="en-US" dirty="0" err="1"/>
              <a:t>df.copy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multipolys</a:t>
            </a:r>
            <a:r>
              <a:rPr lang="en-US" dirty="0"/>
              <a:t> = </a:t>
            </a:r>
            <a:r>
              <a:rPr lang="en-US" dirty="0" err="1"/>
              <a:t>multipolys.loc</a:t>
            </a:r>
            <a:r>
              <a:rPr lang="en-US" dirty="0"/>
              <a:t>[</a:t>
            </a:r>
            <a:r>
              <a:rPr lang="en-US" dirty="0" err="1"/>
              <a:t>multipolys</a:t>
            </a:r>
            <a:r>
              <a:rPr lang="en-US" dirty="0"/>
              <a:t>['</a:t>
            </a:r>
            <a:r>
              <a:rPr lang="en-US" dirty="0" err="1"/>
              <a:t>element_type</a:t>
            </a:r>
            <a:r>
              <a:rPr lang="en-US" dirty="0"/>
              <a:t>'] == 'relation’]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en-US" dirty="0" err="1">
                <a:solidFill>
                  <a:srgbClr val="FF0000"/>
                </a:solidFill>
              </a:rPr>
              <a:t>RelationtoPoint</a:t>
            </a:r>
            <a:r>
              <a:rPr lang="en-US" dirty="0">
                <a:solidFill>
                  <a:srgbClr val="FF0000"/>
                </a:solidFill>
              </a:rPr>
              <a:t> is a function in the OSMNX_POIs module that will return a centroid point for a </a:t>
            </a:r>
            <a:r>
              <a:rPr lang="en-US" dirty="0" err="1">
                <a:solidFill>
                  <a:srgbClr val="FF0000"/>
                </a:solidFill>
              </a:rPr>
              <a:t>multipolygon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multipolys</a:t>
            </a:r>
            <a:r>
              <a:rPr lang="en-US" dirty="0"/>
              <a:t>['geometry'] = </a:t>
            </a:r>
            <a:r>
              <a:rPr lang="en-US" dirty="0" err="1"/>
              <a:t>multipolys</a:t>
            </a:r>
            <a:r>
              <a:rPr lang="en-US" dirty="0"/>
              <a:t>['geometry'].apply(lambda x: </a:t>
            </a:r>
            <a:r>
              <a:rPr lang="en-US" dirty="0" err="1"/>
              <a:t>self.</a:t>
            </a:r>
            <a:r>
              <a:rPr lang="en-US" dirty="0" err="1">
                <a:solidFill>
                  <a:srgbClr val="FF0000"/>
                </a:solidFill>
              </a:rPr>
              <a:t>RelationtoPoint</a:t>
            </a:r>
            <a:r>
              <a:rPr lang="en-US" dirty="0"/>
              <a:t>(x))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pd.concat</a:t>
            </a:r>
            <a:r>
              <a:rPr lang="en-US" dirty="0"/>
              <a:t>([</a:t>
            </a:r>
            <a:r>
              <a:rPr lang="en-US" dirty="0" err="1"/>
              <a:t>pd.DataFrame</a:t>
            </a:r>
            <a:r>
              <a:rPr lang="en-US" dirty="0"/>
              <a:t>(points),</a:t>
            </a:r>
            <a:r>
              <a:rPr lang="en-US" dirty="0" err="1"/>
              <a:t>pd.DataFrame</a:t>
            </a:r>
            <a:r>
              <a:rPr lang="en-US" dirty="0"/>
              <a:t>(polygons),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multipolys</a:t>
            </a:r>
            <a:r>
              <a:rPr lang="en-US" dirty="0"/>
              <a:t>)], </a:t>
            </a:r>
            <a:r>
              <a:rPr lang="en-US" dirty="0" err="1"/>
              <a:t>ignore_index</a:t>
            </a:r>
            <a:r>
              <a:rPr lang="en-US" dirty="0"/>
              <a:t>=True)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self.df</a:t>
            </a:r>
            <a:r>
              <a:rPr lang="en-US" dirty="0"/>
              <a:t> = </a:t>
            </a:r>
            <a:r>
              <a:rPr lang="en-US" dirty="0" err="1"/>
              <a:t>df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return </a:t>
            </a:r>
            <a:r>
              <a:rPr lang="en-US" dirty="0" err="1"/>
              <a:t>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7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9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GOSTnets</a:t>
            </a:r>
            <a:r>
              <a:rPr lang="en-US" sz="4000" b="1" dirty="0"/>
              <a:t> core module: </a:t>
            </a:r>
            <a:r>
              <a:rPr lang="en-US" sz="4000" b="1" dirty="0" err="1"/>
              <a:t>disrupt_network</a:t>
            </a:r>
            <a:r>
              <a:rPr lang="en-US" sz="4000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575"/>
            <a:ext cx="6096000" cy="6067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disrupt_network</a:t>
            </a:r>
            <a:r>
              <a:rPr lang="en-US" dirty="0"/>
              <a:t>(G, property, </a:t>
            </a:r>
            <a:r>
              <a:rPr lang="en-US" dirty="0">
                <a:solidFill>
                  <a:srgbClr val="FF0000"/>
                </a:solidFill>
              </a:rPr>
              <a:t>thresh</a:t>
            </a:r>
            <a:r>
              <a:rPr lang="en-US" dirty="0"/>
              <a:t>, </a:t>
            </a:r>
            <a:r>
              <a:rPr lang="en-US" dirty="0" err="1"/>
              <a:t>fail_value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"""</a:t>
            </a:r>
          </a:p>
          <a:p>
            <a:pPr marL="0" indent="0">
              <a:buNone/>
            </a:pPr>
            <a:r>
              <a:rPr lang="en-US" dirty="0"/>
              <a:t>    Function for disrupting a graph given a threshold value against a node's value. Any edges which bind to broken nodes have their 'time' property set to </a:t>
            </a:r>
            <a:r>
              <a:rPr lang="en-US" dirty="0" err="1"/>
              <a:t>fail_value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:param G: REQUIRED a graph containing one or more nodes and one or more edges</a:t>
            </a:r>
          </a:p>
          <a:p>
            <a:pPr marL="0" indent="0">
              <a:buNone/>
            </a:pPr>
            <a:r>
              <a:rPr lang="en-US" dirty="0"/>
              <a:t>    :param property: the element in the data dictionary for the edges to test</a:t>
            </a:r>
          </a:p>
          <a:p>
            <a:pPr marL="0" indent="0">
              <a:buNone/>
            </a:pPr>
            <a:r>
              <a:rPr lang="en-US" dirty="0"/>
              <a:t>    :param </a:t>
            </a:r>
            <a:r>
              <a:rPr lang="en-US" dirty="0">
                <a:solidFill>
                  <a:srgbClr val="FF0000"/>
                </a:solidFill>
              </a:rPr>
              <a:t>thresh</a:t>
            </a:r>
            <a:r>
              <a:rPr lang="en-US" dirty="0"/>
              <a:t>: values of data[property] above this value are disrupted</a:t>
            </a:r>
          </a:p>
          <a:p>
            <a:pPr marL="0" indent="0">
              <a:buNone/>
            </a:pPr>
            <a:r>
              <a:rPr lang="en-US" dirty="0"/>
              <a:t>    :param </a:t>
            </a:r>
            <a:r>
              <a:rPr lang="en-US" dirty="0" err="1"/>
              <a:t>fail_value</a:t>
            </a:r>
            <a:r>
              <a:rPr lang="en-US" dirty="0"/>
              <a:t>: The data['time'] property is set to this value to simulate the removal of the edge</a:t>
            </a:r>
          </a:p>
          <a:p>
            <a:pPr marL="0" indent="0">
              <a:buNone/>
            </a:pPr>
            <a:r>
              <a:rPr lang="en-US" dirty="0"/>
              <a:t>    :returns: a modified graph with the edited 'time' attribute</a:t>
            </a:r>
          </a:p>
          <a:p>
            <a:pPr marL="0" indent="0">
              <a:buNone/>
            </a:pPr>
            <a:r>
              <a:rPr lang="en-US" dirty="0"/>
              <a:t>    """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G_copy</a:t>
            </a:r>
            <a:r>
              <a:rPr lang="en-US" dirty="0"/>
              <a:t> = </a:t>
            </a:r>
            <a:r>
              <a:rPr lang="en-US" dirty="0" err="1"/>
              <a:t>G.copy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broken_nodes</a:t>
            </a:r>
            <a:r>
              <a:rPr lang="en-US" dirty="0"/>
              <a:t>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for u, data in </a:t>
            </a:r>
            <a:r>
              <a:rPr lang="en-US" dirty="0" err="1"/>
              <a:t>G_copy.nodes</a:t>
            </a:r>
            <a:r>
              <a:rPr lang="en-US" dirty="0"/>
              <a:t>(data = True):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data[property] &gt; </a:t>
            </a:r>
            <a:r>
              <a:rPr lang="en-US" dirty="0">
                <a:solidFill>
                  <a:srgbClr val="FF0000"/>
                </a:solidFill>
              </a:rPr>
              <a:t>thresh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broken_nodes.append</a:t>
            </a:r>
            <a:r>
              <a:rPr lang="en-US" dirty="0">
                <a:solidFill>
                  <a:srgbClr val="FF0000"/>
                </a:solidFill>
              </a:rPr>
              <a:t>(u)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1406AC-0D32-43A3-A44E-149824D054D9}"/>
              </a:ext>
            </a:extLst>
          </p:cNvPr>
          <p:cNvSpPr txBox="1">
            <a:spLocks/>
          </p:cNvSpPr>
          <p:nvPr/>
        </p:nvSpPr>
        <p:spPr>
          <a:xfrm>
            <a:off x="6248400" y="790575"/>
            <a:ext cx="6096000" cy="606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print('nodes disrupted: %s' % </a:t>
            </a:r>
            <a:r>
              <a:rPr lang="en-US" sz="1500" dirty="0" err="1"/>
              <a:t>len</a:t>
            </a:r>
            <a:r>
              <a:rPr lang="en-US" sz="1500" dirty="0"/>
              <a:t>(</a:t>
            </a:r>
            <a:r>
              <a:rPr lang="en-US" sz="1500" dirty="0" err="1"/>
              <a:t>broken_nodes</a:t>
            </a:r>
            <a:r>
              <a:rPr lang="en-US" sz="1500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i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for u, v, data in </a:t>
            </a:r>
            <a:r>
              <a:rPr lang="en-US" sz="1500" dirty="0" err="1"/>
              <a:t>G_copy.edges</a:t>
            </a:r>
            <a:r>
              <a:rPr lang="en-US" sz="1500" dirty="0"/>
              <a:t>(data = True):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solidFill>
                  <a:srgbClr val="FF0000"/>
                </a:solidFill>
              </a:rPr>
              <a:t>        if u in </a:t>
            </a:r>
            <a:r>
              <a:rPr lang="en-US" sz="1500" dirty="0" err="1">
                <a:solidFill>
                  <a:srgbClr val="FF0000"/>
                </a:solidFill>
              </a:rPr>
              <a:t>broken_nodes</a:t>
            </a:r>
            <a:r>
              <a:rPr lang="en-US" sz="1500" dirty="0">
                <a:solidFill>
                  <a:srgbClr val="FF0000"/>
                </a:solidFill>
              </a:rPr>
              <a:t> or v in </a:t>
            </a:r>
            <a:r>
              <a:rPr lang="en-US" sz="1500" dirty="0" err="1">
                <a:solidFill>
                  <a:srgbClr val="FF0000"/>
                </a:solidFill>
              </a:rPr>
              <a:t>broken_nodes</a:t>
            </a:r>
            <a:r>
              <a:rPr lang="en-US" sz="15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     </a:t>
            </a:r>
            <a:r>
              <a:rPr lang="en-US" sz="1500" dirty="0">
                <a:solidFill>
                  <a:srgbClr val="FF0000"/>
                </a:solidFill>
              </a:rPr>
              <a:t># the edge time property takes on the </a:t>
            </a:r>
            <a:r>
              <a:rPr lang="en-US" sz="1500" dirty="0" err="1">
                <a:solidFill>
                  <a:srgbClr val="FF0000"/>
                </a:solidFill>
              </a:rPr>
              <a:t>fail_value</a:t>
            </a:r>
            <a:endParaRPr lang="en-US" sz="15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     </a:t>
            </a:r>
            <a:r>
              <a:rPr lang="en-US" sz="1500" dirty="0">
                <a:solidFill>
                  <a:srgbClr val="FF0000"/>
                </a:solidFill>
              </a:rPr>
              <a:t>data['time'] = </a:t>
            </a:r>
            <a:r>
              <a:rPr lang="en-US" sz="1500" dirty="0" err="1">
                <a:solidFill>
                  <a:srgbClr val="FF0000"/>
                </a:solidFill>
              </a:rPr>
              <a:t>fail_value</a:t>
            </a:r>
            <a:endParaRPr lang="en-US" sz="15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        i+=1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print('edges disrupted: %s' % 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/>
              <a:t>    return </a:t>
            </a:r>
            <a:r>
              <a:rPr lang="en-US" sz="1500" dirty="0" err="1"/>
              <a:t>G_copy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5391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highlighting for </a:t>
            </a:r>
            <a:r>
              <a:rPr lang="en-US" b="1" dirty="0" err="1"/>
              <a:t>GOSTnets</a:t>
            </a:r>
            <a:r>
              <a:rPr lang="en-US" b="1" dirty="0"/>
              <a:t> tutorials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https://github.com/worldbank/GOSTnets/tree/master/tutorial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5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OSM_to_network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osmFile</a:t>
            </a:r>
            <a:r>
              <a:rPr lang="en-US" dirty="0"/>
              <a:t>, </a:t>
            </a:r>
            <a:r>
              <a:rPr lang="en-US" dirty="0" err="1"/>
              <a:t>includeFerries</a:t>
            </a:r>
            <a:r>
              <a:rPr lang="en-US" dirty="0"/>
              <a:t> = False):</a:t>
            </a:r>
          </a:p>
          <a:p>
            <a:pPr marL="0" indent="0">
              <a:buNone/>
            </a:pPr>
            <a:r>
              <a:rPr lang="en-US" dirty="0"/>
              <a:t>        """</a:t>
            </a:r>
          </a:p>
          <a:p>
            <a:pPr marL="0" indent="0">
              <a:buNone/>
            </a:pPr>
            <a:r>
              <a:rPr lang="en-US" dirty="0"/>
              <a:t>        Generate a </a:t>
            </a:r>
            <a:r>
              <a:rPr lang="en-US" dirty="0" err="1"/>
              <a:t>networkX</a:t>
            </a:r>
            <a:r>
              <a:rPr lang="en-US" dirty="0"/>
              <a:t> object from a </a:t>
            </a:r>
            <a:r>
              <a:rPr lang="en-US" dirty="0" err="1"/>
              <a:t>osm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        """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self.osmFile</a:t>
            </a:r>
            <a:r>
              <a:rPr lang="en-US" dirty="0"/>
              <a:t> = </a:t>
            </a:r>
            <a:r>
              <a:rPr lang="en-US" dirty="0" err="1"/>
              <a:t>osmFile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self.roads_raw</a:t>
            </a:r>
            <a:r>
              <a:rPr lang="en-US" dirty="0"/>
              <a:t> = </a:t>
            </a:r>
            <a:r>
              <a:rPr lang="en-US" dirty="0" err="1"/>
              <a:t>self.fetch_roads_and_ferries</a:t>
            </a:r>
            <a:r>
              <a:rPr lang="en-US" dirty="0"/>
              <a:t>(</a:t>
            </a:r>
            <a:r>
              <a:rPr lang="en-US" dirty="0" err="1"/>
              <a:t>osmFile</a:t>
            </a:r>
            <a:r>
              <a:rPr lang="en-US" dirty="0"/>
              <a:t>) if </a:t>
            </a:r>
            <a:r>
              <a:rPr lang="en-US" dirty="0" err="1"/>
              <a:t>includeFerries</a:t>
            </a:r>
            <a:r>
              <a:rPr lang="en-US" dirty="0"/>
              <a:t> else </a:t>
            </a:r>
            <a:r>
              <a:rPr lang="en-US" dirty="0" err="1"/>
              <a:t>self.fetch_roads</a:t>
            </a:r>
            <a:r>
              <a:rPr lang="en-US" dirty="0"/>
              <a:t>(</a:t>
            </a:r>
            <a:r>
              <a:rPr lang="en-US" dirty="0" err="1"/>
              <a:t>osmFile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6517"/>
            <a:ext cx="10515600" cy="1325563"/>
          </a:xfrm>
        </p:spPr>
        <p:txBody>
          <a:bodyPr/>
          <a:lstStyle/>
          <a:p>
            <a:r>
              <a:rPr lang="en-US" dirty="0" err="1"/>
              <a:t>OSM_to_network</a:t>
            </a:r>
            <a:r>
              <a:rPr lang="en-US" dirty="0"/>
              <a:t>: </a:t>
            </a:r>
            <a:r>
              <a:rPr lang="en-US" dirty="0" err="1"/>
              <a:t>fetch_roads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746234"/>
            <a:ext cx="11950262" cy="611176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fetch_roads</a:t>
            </a:r>
            <a:r>
              <a:rPr lang="en-US" dirty="0"/>
              <a:t>(self, </a:t>
            </a:r>
            <a:r>
              <a:rPr lang="en-US" dirty="0" err="1"/>
              <a:t>data_path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data_path.split</a:t>
            </a:r>
            <a:r>
              <a:rPr lang="en-US" dirty="0"/>
              <a:t>('.')[-1] == '</a:t>
            </a:r>
            <a:r>
              <a:rPr lang="en-US" dirty="0" err="1"/>
              <a:t>pbf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            driver = </a:t>
            </a:r>
            <a:r>
              <a:rPr lang="en-US" dirty="0" err="1"/>
              <a:t>ogr.GetDriverByName</a:t>
            </a:r>
            <a:r>
              <a:rPr lang="en-US" dirty="0"/>
              <a:t>("OSM")</a:t>
            </a:r>
          </a:p>
          <a:p>
            <a:pPr marL="0" indent="0">
              <a:buNone/>
            </a:pPr>
            <a:r>
              <a:rPr lang="en-US" dirty="0"/>
              <a:t>            data = </a:t>
            </a:r>
            <a:r>
              <a:rPr lang="en-US" dirty="0" err="1"/>
              <a:t>driver.Open</a:t>
            </a:r>
            <a:r>
              <a:rPr lang="en-US" dirty="0"/>
              <a:t>(</a:t>
            </a:r>
            <a:r>
              <a:rPr lang="en-US" dirty="0" err="1"/>
              <a:t>data_path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sql_lyr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data.ExecuteSQL</a:t>
            </a:r>
            <a:r>
              <a:rPr lang="en-US" dirty="0">
                <a:solidFill>
                  <a:srgbClr val="FF0000"/>
                </a:solidFill>
              </a:rPr>
              <a:t>("SELECT </a:t>
            </a:r>
            <a:r>
              <a:rPr lang="en-US" dirty="0" err="1">
                <a:solidFill>
                  <a:srgbClr val="FF0000"/>
                </a:solidFill>
              </a:rPr>
              <a:t>osm_id,highway</a:t>
            </a:r>
            <a:r>
              <a:rPr lang="en-US" dirty="0">
                <a:solidFill>
                  <a:srgbClr val="FF0000"/>
                </a:solidFill>
              </a:rPr>
              <a:t> FROM lines WHERE highway IS NOT NULL")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roads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for feature in </a:t>
            </a:r>
            <a:r>
              <a:rPr lang="en-US" dirty="0" err="1"/>
              <a:t>sql_lyr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if </a:t>
            </a:r>
            <a:r>
              <a:rPr lang="en-US" dirty="0" err="1"/>
              <a:t>feature.GetField</a:t>
            </a:r>
            <a:r>
              <a:rPr lang="en-US" dirty="0"/>
              <a:t>("highway") is not None: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osm_id</a:t>
            </a:r>
            <a:r>
              <a:rPr lang="en-US" dirty="0"/>
              <a:t> = </a:t>
            </a:r>
            <a:r>
              <a:rPr lang="en-US" dirty="0" err="1"/>
              <a:t>feature.GetField</a:t>
            </a:r>
            <a:r>
              <a:rPr lang="en-US" dirty="0"/>
              <a:t>("</a:t>
            </a:r>
            <a:r>
              <a:rPr lang="en-US" dirty="0" err="1"/>
              <a:t>osm_id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shapely_geo</a:t>
            </a:r>
            <a:r>
              <a:rPr lang="en-US" dirty="0"/>
              <a:t> = loads(</a:t>
            </a:r>
            <a:r>
              <a:rPr lang="en-US" dirty="0" err="1"/>
              <a:t>feature.geometry</a:t>
            </a:r>
            <a:r>
              <a:rPr lang="en-US" dirty="0"/>
              <a:t>().</a:t>
            </a:r>
            <a:r>
              <a:rPr lang="en-US" dirty="0" err="1"/>
              <a:t>ExportToWkt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                if </a:t>
            </a:r>
            <a:r>
              <a:rPr lang="en-US" dirty="0" err="1"/>
              <a:t>shapely_geo</a:t>
            </a:r>
            <a:r>
              <a:rPr lang="en-US" dirty="0"/>
              <a:t> is None:</a:t>
            </a:r>
          </a:p>
          <a:p>
            <a:pPr marL="0" indent="0">
              <a:buNone/>
            </a:pPr>
            <a:r>
              <a:rPr lang="en-US" dirty="0"/>
              <a:t>                        continue</a:t>
            </a:r>
          </a:p>
          <a:p>
            <a:pPr marL="0" indent="0">
              <a:buNone/>
            </a:pPr>
            <a:r>
              <a:rPr lang="en-US" dirty="0"/>
              <a:t>                    highway = </a:t>
            </a:r>
            <a:r>
              <a:rPr lang="en-US" dirty="0" err="1"/>
              <a:t>feature.GetField</a:t>
            </a:r>
            <a:r>
              <a:rPr lang="en-US" dirty="0"/>
              <a:t>("highway")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>
                <a:solidFill>
                  <a:srgbClr val="FF0000"/>
                </a:solidFill>
              </a:rPr>
              <a:t>roads.append</a:t>
            </a:r>
            <a:r>
              <a:rPr lang="en-US" dirty="0">
                <a:solidFill>
                  <a:srgbClr val="FF0000"/>
                </a:solidFill>
              </a:rPr>
              <a:t>([</a:t>
            </a:r>
            <a:r>
              <a:rPr lang="en-US" dirty="0" err="1">
                <a:solidFill>
                  <a:srgbClr val="FF0000"/>
                </a:solidFill>
              </a:rPr>
              <a:t>osm_id,highway,shapely_geo</a:t>
            </a:r>
            <a:r>
              <a:rPr lang="en-US" dirty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len</a:t>
            </a:r>
            <a:r>
              <a:rPr lang="en-US" dirty="0"/>
              <a:t>(roads) &gt; 0: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road_gdf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gpd.GeoDataFrame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roads,columns</a:t>
            </a:r>
            <a:r>
              <a:rPr lang="en-US" dirty="0">
                <a:solidFill>
                  <a:srgbClr val="FF0000"/>
                </a:solidFill>
              </a:rPr>
              <a:t>=['</a:t>
            </a:r>
            <a:r>
              <a:rPr lang="en-US" dirty="0" err="1">
                <a:solidFill>
                  <a:srgbClr val="FF0000"/>
                </a:solidFill>
              </a:rPr>
              <a:t>osm_id','infra_type','geometry</a:t>
            </a:r>
            <a:r>
              <a:rPr lang="en-US" dirty="0">
                <a:solidFill>
                  <a:srgbClr val="FF0000"/>
                </a:solidFill>
              </a:rPr>
              <a:t>'],</a:t>
            </a:r>
            <a:r>
              <a:rPr lang="en-US" dirty="0" err="1">
                <a:solidFill>
                  <a:srgbClr val="FF0000"/>
                </a:solidFill>
              </a:rPr>
              <a:t>crs</a:t>
            </a:r>
            <a:r>
              <a:rPr lang="en-US" dirty="0">
                <a:solidFill>
                  <a:srgbClr val="FF0000"/>
                </a:solidFill>
              </a:rPr>
              <a:t>={'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': 'epsg:4326'})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road_gdf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data_path.split</a:t>
            </a:r>
            <a:r>
              <a:rPr lang="en-US" dirty="0"/>
              <a:t>('.')[-1] == '</a:t>
            </a:r>
            <a:r>
              <a:rPr lang="en-US" dirty="0" err="1"/>
              <a:t>shp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road_gdf</a:t>
            </a:r>
            <a:r>
              <a:rPr lang="en-US" dirty="0"/>
              <a:t> = </a:t>
            </a:r>
            <a:r>
              <a:rPr lang="en-US" dirty="0" err="1"/>
              <a:t>gpd.read_file</a:t>
            </a:r>
            <a:r>
              <a:rPr lang="en-US" dirty="0"/>
              <a:t>(</a:t>
            </a:r>
            <a:r>
              <a:rPr lang="en-US" dirty="0" err="1"/>
              <a:t>data_path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road_gdf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4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OSM_to_network</a:t>
            </a:r>
            <a:r>
              <a:rPr lang="en-US" dirty="0"/>
              <a:t>: </a:t>
            </a:r>
            <a:r>
              <a:rPr lang="en-US" dirty="0" err="1"/>
              <a:t>generateRoadsGDF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524"/>
            <a:ext cx="5665076" cy="58174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generateRoadsGDF</a:t>
            </a:r>
            <a:r>
              <a:rPr lang="en-US" dirty="0"/>
              <a:t>(self, </a:t>
            </a:r>
            <a:r>
              <a:rPr lang="en-US" dirty="0" err="1"/>
              <a:t>in_df</a:t>
            </a:r>
            <a:r>
              <a:rPr lang="en-US" dirty="0"/>
              <a:t> = None, </a:t>
            </a:r>
            <a:r>
              <a:rPr lang="en-US" dirty="0" err="1"/>
              <a:t>outFile</a:t>
            </a:r>
            <a:r>
              <a:rPr lang="en-US" dirty="0"/>
              <a:t>='', verbose = False):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type(</a:t>
            </a:r>
            <a:r>
              <a:rPr lang="en-US" dirty="0" err="1"/>
              <a:t>in_df</a:t>
            </a:r>
            <a:r>
              <a:rPr lang="en-US" dirty="0"/>
              <a:t>) != </a:t>
            </a:r>
            <a:r>
              <a:rPr lang="en-US" dirty="0" err="1"/>
              <a:t>gpd.geodataframe.GeoDataFrame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in_df</a:t>
            </a:r>
            <a:r>
              <a:rPr lang="en-US" dirty="0"/>
              <a:t> = </a:t>
            </a:r>
            <a:r>
              <a:rPr lang="en-US" dirty="0" err="1"/>
              <a:t>self.roads_raw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 get all intersections</a:t>
            </a:r>
          </a:p>
          <a:p>
            <a:pPr marL="0" indent="0">
              <a:buNone/>
            </a:pPr>
            <a:r>
              <a:rPr lang="en-US" dirty="0"/>
              <a:t>        roads = </a:t>
            </a:r>
            <a:r>
              <a:rPr lang="en-US" dirty="0" err="1"/>
              <a:t>self.</a:t>
            </a:r>
            <a:r>
              <a:rPr lang="en-US" dirty="0" err="1">
                <a:solidFill>
                  <a:srgbClr val="FF0000"/>
                </a:solidFill>
              </a:rPr>
              <a:t>get_all_intersections</a:t>
            </a:r>
            <a:r>
              <a:rPr lang="en-US" dirty="0"/>
              <a:t>(</a:t>
            </a:r>
            <a:r>
              <a:rPr lang="en-US" dirty="0" err="1"/>
              <a:t>in_df</a:t>
            </a:r>
            <a:r>
              <a:rPr lang="en-US" dirty="0"/>
              <a:t>, </a:t>
            </a:r>
            <a:r>
              <a:rPr lang="en-US" dirty="0" err="1"/>
              <a:t>unique_id</a:t>
            </a:r>
            <a:r>
              <a:rPr lang="en-US" dirty="0"/>
              <a:t> = '</a:t>
            </a:r>
            <a:r>
              <a:rPr lang="en-US" dirty="0" err="1"/>
              <a:t>osm_id</a:t>
            </a:r>
            <a:r>
              <a:rPr lang="en-US" dirty="0"/>
              <a:t>', verboseness = verbose)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 add new key column that has a unique id</a:t>
            </a:r>
          </a:p>
          <a:p>
            <a:pPr marL="0" indent="0">
              <a:buNone/>
            </a:pPr>
            <a:r>
              <a:rPr lang="en-US" dirty="0"/>
              <a:t>        roads['key'] = ['edge_'+</a:t>
            </a:r>
            <a:r>
              <a:rPr lang="en-US" dirty="0" err="1"/>
              <a:t>str</a:t>
            </a:r>
            <a:r>
              <a:rPr lang="en-US" dirty="0"/>
              <a:t>(x+1) for x in range(</a:t>
            </a:r>
            <a:r>
              <a:rPr lang="en-US" dirty="0" err="1"/>
              <a:t>len</a:t>
            </a:r>
            <a:r>
              <a:rPr lang="en-US" dirty="0"/>
              <a:t>(roads))]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np.arange</a:t>
            </a:r>
            <a:r>
              <a:rPr lang="en-US" dirty="0"/>
              <a:t>(1,len(roads)+1,1)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def </a:t>
            </a:r>
            <a:r>
              <a:rPr lang="en-US" dirty="0" err="1"/>
              <a:t>get_nodes</a:t>
            </a:r>
            <a:r>
              <a:rPr lang="en-US" dirty="0"/>
              <a:t>(x):</a:t>
            </a:r>
          </a:p>
          <a:p>
            <a:pPr marL="0" indent="0">
              <a:buNone/>
            </a:pPr>
            <a:r>
              <a:rPr lang="en-US" dirty="0"/>
              <a:t>            return list(</a:t>
            </a:r>
            <a:r>
              <a:rPr lang="en-US" dirty="0" err="1"/>
              <a:t>x.geometry.coords</a:t>
            </a:r>
            <a:r>
              <a:rPr lang="en-US" dirty="0"/>
              <a:t>)[0],list(</a:t>
            </a:r>
            <a:r>
              <a:rPr lang="en-US" dirty="0" err="1"/>
              <a:t>x.geometry.coords</a:t>
            </a:r>
            <a:r>
              <a:rPr lang="en-US" dirty="0"/>
              <a:t>)[-1]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27C51-C7F5-814B-ABB4-5E9D2F9B07B7}"/>
              </a:ext>
            </a:extLst>
          </p:cNvPr>
          <p:cNvSpPr txBox="1">
            <a:spLocks/>
          </p:cNvSpPr>
          <p:nvPr/>
        </p:nvSpPr>
        <p:spPr>
          <a:xfrm>
            <a:off x="6269420" y="1061545"/>
            <a:ext cx="5922579" cy="5817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# generate all of the nodes per edge and to and from node columns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nodes = </a:t>
            </a:r>
            <a:r>
              <a:rPr lang="en-US" dirty="0" err="1"/>
              <a:t>gpd.GeoDataFrame</a:t>
            </a:r>
            <a:r>
              <a:rPr lang="en-US" dirty="0"/>
              <a:t>(</a:t>
            </a:r>
            <a:r>
              <a:rPr lang="en-US" dirty="0" err="1"/>
              <a:t>roads.apply</a:t>
            </a:r>
            <a:r>
              <a:rPr lang="en-US" dirty="0"/>
              <a:t>(lambda x: </a:t>
            </a:r>
            <a:r>
              <a:rPr lang="en-US" dirty="0" err="1"/>
              <a:t>get_nodes</a:t>
            </a:r>
            <a:r>
              <a:rPr lang="en-US" dirty="0"/>
              <a:t>(x),axis=1).apply(</a:t>
            </a:r>
            <a:r>
              <a:rPr lang="en-US" dirty="0" err="1"/>
              <a:t>pd.Series</a:t>
            </a:r>
            <a:r>
              <a:rPr lang="en-US" dirty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nodes.columns</a:t>
            </a:r>
            <a:r>
              <a:rPr lang="en-US" dirty="0">
                <a:solidFill>
                  <a:srgbClr val="FF0000"/>
                </a:solidFill>
              </a:rPr>
              <a:t> = ['</a:t>
            </a:r>
            <a:r>
              <a:rPr lang="en-US" dirty="0" err="1">
                <a:solidFill>
                  <a:srgbClr val="FF0000"/>
                </a:solidFill>
              </a:rPr>
              <a:t>u','v</a:t>
            </a:r>
            <a:r>
              <a:rPr lang="en-US" dirty="0">
                <a:solidFill>
                  <a:srgbClr val="FF0000"/>
                </a:solidFill>
              </a:rPr>
              <a:t>']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# compute the length per edge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roads['length'] </a:t>
            </a:r>
            <a:r>
              <a:rPr lang="en-US" dirty="0"/>
              <a:t>= </a:t>
            </a:r>
            <a:r>
              <a:rPr lang="en-US" dirty="0" err="1"/>
              <a:t>roads.geometry.apply</a:t>
            </a:r>
            <a:r>
              <a:rPr lang="en-US" dirty="0"/>
              <a:t>(lambda x : </a:t>
            </a:r>
            <a:r>
              <a:rPr lang="en-US" dirty="0" err="1"/>
              <a:t>self.line_length</a:t>
            </a:r>
            <a:r>
              <a:rPr lang="en-US" dirty="0"/>
              <a:t>(x))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roads.rename</a:t>
            </a:r>
            <a:r>
              <a:rPr lang="en-US" dirty="0"/>
              <a:t>(columns={'geometry':'</a:t>
            </a:r>
            <a:r>
              <a:rPr lang="en-US" dirty="0" err="1"/>
              <a:t>Wkt</a:t>
            </a:r>
            <a:r>
              <a:rPr lang="en-US" dirty="0"/>
              <a:t>'},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roads = </a:t>
            </a:r>
            <a:r>
              <a:rPr lang="en-US" dirty="0" err="1">
                <a:solidFill>
                  <a:srgbClr val="FF0000"/>
                </a:solidFill>
              </a:rPr>
              <a:t>pd.concat</a:t>
            </a:r>
            <a:r>
              <a:rPr lang="en-US" dirty="0">
                <a:solidFill>
                  <a:srgbClr val="FF0000"/>
                </a:solidFill>
              </a:rPr>
              <a:t>([</a:t>
            </a:r>
            <a:r>
              <a:rPr lang="en-US" dirty="0" err="1">
                <a:solidFill>
                  <a:srgbClr val="FF0000"/>
                </a:solidFill>
              </a:rPr>
              <a:t>roads,nodes</a:t>
            </a:r>
            <a:r>
              <a:rPr lang="en-US" dirty="0">
                <a:solidFill>
                  <a:srgbClr val="FF0000"/>
                </a:solidFill>
              </a:rPr>
              <a:t>],axis=1)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if </a:t>
            </a:r>
            <a:r>
              <a:rPr lang="en-US" dirty="0" err="1"/>
              <a:t>outFile</a:t>
            </a:r>
            <a:r>
              <a:rPr lang="en-US" dirty="0"/>
              <a:t> != '':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</a:t>
            </a:r>
            <a:r>
              <a:rPr lang="en-US" dirty="0" err="1"/>
              <a:t>roads.to_csv</a:t>
            </a:r>
            <a:r>
              <a:rPr lang="en-US" dirty="0"/>
              <a:t>(</a:t>
            </a:r>
            <a:r>
              <a:rPr lang="en-US" dirty="0" err="1"/>
              <a:t>outFile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self.</a:t>
            </a:r>
            <a:r>
              <a:rPr lang="en-US" dirty="0" err="1">
                <a:solidFill>
                  <a:srgbClr val="FF0000"/>
                </a:solidFill>
              </a:rPr>
              <a:t>roadsGPD</a:t>
            </a:r>
            <a:r>
              <a:rPr lang="en-US" dirty="0"/>
              <a:t> = roads</a:t>
            </a:r>
          </a:p>
        </p:txBody>
      </p:sp>
    </p:spTree>
    <p:extLst>
      <p:ext uri="{BB962C8B-B14F-4D97-AF65-F5344CB8AC3E}">
        <p14:creationId xmlns:p14="http://schemas.microsoft.com/office/powerpoint/2010/main" val="17907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OSM_to_network</a:t>
            </a:r>
            <a:r>
              <a:rPr lang="en-US" dirty="0"/>
              <a:t>: </a:t>
            </a:r>
            <a:r>
              <a:rPr lang="en-US" dirty="0" err="1"/>
              <a:t>initialReadIn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524"/>
            <a:ext cx="5665076" cy="58174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500" dirty="0"/>
              <a:t>def </a:t>
            </a:r>
            <a:r>
              <a:rPr lang="en-US" sz="2500" dirty="0" err="1"/>
              <a:t>initialReadIn</a:t>
            </a:r>
            <a:r>
              <a:rPr lang="en-US" sz="2500" dirty="0"/>
              <a:t>(self, </a:t>
            </a:r>
            <a:r>
              <a:rPr lang="en-US" sz="2500" dirty="0" err="1"/>
              <a:t>fpath</a:t>
            </a:r>
            <a:r>
              <a:rPr lang="en-US" sz="2500" dirty="0"/>
              <a:t>=None, </a:t>
            </a:r>
            <a:r>
              <a:rPr lang="en-US" sz="2500" dirty="0" err="1"/>
              <a:t>wktField</a:t>
            </a:r>
            <a:r>
              <a:rPr lang="en-US" sz="2500" dirty="0"/>
              <a:t>='</a:t>
            </a:r>
            <a:r>
              <a:rPr lang="en-US" sz="2500" dirty="0" err="1"/>
              <a:t>Wkt</a:t>
            </a:r>
            <a:r>
              <a:rPr lang="en-US" sz="2500" dirty="0"/>
              <a:t>’):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# skipping some lines, essentially </a:t>
            </a:r>
          </a:p>
          <a:p>
            <a:pPr marL="0" indent="0">
              <a:buNone/>
            </a:pPr>
            <a:r>
              <a:rPr lang="en-US" sz="2500" dirty="0"/>
              <a:t>        # edges_1 = </a:t>
            </a:r>
            <a:r>
              <a:rPr lang="en-US" sz="2500" dirty="0" err="1"/>
              <a:t>self.roadsGPD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       edges = edges_1.copy()</a:t>
            </a:r>
          </a:p>
          <a:p>
            <a:pPr marL="0" indent="0">
              <a:buNone/>
            </a:pPr>
            <a:r>
              <a:rPr lang="en-US" sz="2500" dirty="0"/>
              <a:t>        </a:t>
            </a:r>
            <a:r>
              <a:rPr lang="en-US" sz="2500" dirty="0" err="1">
                <a:solidFill>
                  <a:srgbClr val="FF0000"/>
                </a:solidFill>
              </a:rPr>
              <a:t>node_bunch</a:t>
            </a:r>
            <a:r>
              <a:rPr lang="en-US" sz="2500" dirty="0"/>
              <a:t> = list(set(list(edges['u']) + list(edges['v'])))</a:t>
            </a:r>
          </a:p>
          <a:p>
            <a:pPr marL="0" indent="0">
              <a:buNone/>
            </a:pPr>
            <a:r>
              <a:rPr lang="en-US" sz="2500" dirty="0"/>
              <a:t>        </a:t>
            </a:r>
          </a:p>
          <a:p>
            <a:pPr marL="457200" lvl="1" indent="0">
              <a:buNone/>
            </a:pPr>
            <a:r>
              <a:rPr lang="en-US" sz="2500" dirty="0"/>
              <a:t>def convert(x):</a:t>
            </a:r>
          </a:p>
          <a:p>
            <a:pPr marL="457200" lvl="1" indent="0">
              <a:buNone/>
            </a:pPr>
            <a:r>
              <a:rPr lang="en-US" sz="2500" dirty="0"/>
              <a:t>            u = </a:t>
            </a:r>
            <a:r>
              <a:rPr lang="en-US" sz="2500" dirty="0" err="1"/>
              <a:t>x.u</a:t>
            </a:r>
            <a:endParaRPr lang="en-US" sz="2500" dirty="0"/>
          </a:p>
          <a:p>
            <a:pPr marL="457200" lvl="1" indent="0">
              <a:buNone/>
            </a:pPr>
            <a:r>
              <a:rPr lang="en-US" sz="2500" dirty="0"/>
              <a:t>            v = </a:t>
            </a:r>
            <a:r>
              <a:rPr lang="en-US" sz="2500" dirty="0" err="1"/>
              <a:t>x.v</a:t>
            </a:r>
            <a:endParaRPr lang="en-US" sz="2500" dirty="0"/>
          </a:p>
          <a:p>
            <a:pPr marL="457200" lvl="1" indent="0">
              <a:buNone/>
            </a:pPr>
            <a:r>
              <a:rPr lang="en-US" sz="2500" dirty="0"/>
              <a:t>            data = {'</a:t>
            </a:r>
            <a:r>
              <a:rPr lang="en-US" sz="2500" dirty="0" err="1"/>
              <a:t>Wkt</a:t>
            </a:r>
            <a:r>
              <a:rPr lang="en-US" sz="2500" dirty="0"/>
              <a:t>':</a:t>
            </a:r>
            <a:r>
              <a:rPr lang="en-US" sz="2500" dirty="0" err="1"/>
              <a:t>x.Wkt</a:t>
            </a:r>
            <a:r>
              <a:rPr lang="en-US" sz="2500" dirty="0"/>
              <a:t>,</a:t>
            </a:r>
          </a:p>
          <a:p>
            <a:pPr marL="457200" lvl="1" indent="0">
              <a:buNone/>
            </a:pPr>
            <a:r>
              <a:rPr lang="en-US" sz="2500" dirty="0"/>
              <a:t>                   'id':</a:t>
            </a:r>
            <a:r>
              <a:rPr lang="en-US" sz="2500" dirty="0" err="1"/>
              <a:t>x.id</a:t>
            </a:r>
            <a:r>
              <a:rPr lang="en-US" sz="2500" dirty="0"/>
              <a:t>,</a:t>
            </a:r>
          </a:p>
          <a:p>
            <a:pPr marL="457200" lvl="1" indent="0">
              <a:buNone/>
            </a:pPr>
            <a:r>
              <a:rPr lang="en-US" sz="2500" dirty="0"/>
              <a:t>                   'infra_type':</a:t>
            </a:r>
            <a:r>
              <a:rPr lang="en-US" sz="2500" dirty="0" err="1"/>
              <a:t>x.infra_type</a:t>
            </a:r>
            <a:r>
              <a:rPr lang="en-US" sz="2500" dirty="0"/>
              <a:t>,</a:t>
            </a:r>
          </a:p>
          <a:p>
            <a:pPr marL="457200" lvl="1" indent="0">
              <a:buNone/>
            </a:pPr>
            <a:r>
              <a:rPr lang="en-US" sz="2500" dirty="0"/>
              <a:t>                   'osm_id':</a:t>
            </a:r>
            <a:r>
              <a:rPr lang="en-US" sz="2500" dirty="0" err="1"/>
              <a:t>x.osm_id</a:t>
            </a:r>
            <a:r>
              <a:rPr lang="en-US" sz="2500" dirty="0"/>
              <a:t>,</a:t>
            </a:r>
          </a:p>
          <a:p>
            <a:pPr marL="457200" lvl="1" indent="0">
              <a:buNone/>
            </a:pPr>
            <a:r>
              <a:rPr lang="en-US" sz="2500" dirty="0"/>
              <a:t>                   'key': </a:t>
            </a:r>
            <a:r>
              <a:rPr lang="en-US" sz="2500" dirty="0" err="1"/>
              <a:t>x.key</a:t>
            </a:r>
            <a:r>
              <a:rPr lang="en-US" sz="2500" dirty="0"/>
              <a:t>,</a:t>
            </a:r>
          </a:p>
          <a:p>
            <a:pPr marL="457200" lvl="1" indent="0">
              <a:buNone/>
            </a:pPr>
            <a:r>
              <a:rPr lang="en-US" sz="2500" dirty="0"/>
              <a:t>                   'length':</a:t>
            </a:r>
            <a:r>
              <a:rPr lang="en-US" sz="2500" dirty="0" err="1"/>
              <a:t>x.length</a:t>
            </a:r>
            <a:r>
              <a:rPr lang="en-US" sz="2500" dirty="0"/>
              <a:t>}</a:t>
            </a:r>
          </a:p>
          <a:p>
            <a:pPr marL="457200" lvl="1" indent="0">
              <a:buNone/>
            </a:pPr>
            <a:r>
              <a:rPr lang="en-US" sz="2500" dirty="0"/>
              <a:t>            return (u, v,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C27C51-C7F5-814B-ABB4-5E9D2F9B07B7}"/>
              </a:ext>
            </a:extLst>
          </p:cNvPr>
          <p:cNvSpPr txBox="1">
            <a:spLocks/>
          </p:cNvSpPr>
          <p:nvPr/>
        </p:nvSpPr>
        <p:spPr>
          <a:xfrm>
            <a:off x="6269420" y="1061545"/>
            <a:ext cx="5922579" cy="581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0F7AC-ADC5-7F42-8284-51CC098D433C}"/>
              </a:ext>
            </a:extLst>
          </p:cNvPr>
          <p:cNvSpPr/>
          <p:nvPr/>
        </p:nvSpPr>
        <p:spPr>
          <a:xfrm>
            <a:off x="5412828" y="1040523"/>
            <a:ext cx="67791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</a:t>
            </a:r>
            <a:r>
              <a:rPr lang="en-US" dirty="0" err="1">
                <a:solidFill>
                  <a:srgbClr val="FF0000"/>
                </a:solidFill>
              </a:rPr>
              <a:t>edge_bunch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edges.apply</a:t>
            </a:r>
            <a:r>
              <a:rPr lang="en-US" dirty="0"/>
              <a:t>(lambda x: convert(x), axis = 1).</a:t>
            </a:r>
            <a:r>
              <a:rPr lang="en-US" dirty="0" err="1"/>
              <a:t>tolist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G = </a:t>
            </a:r>
            <a:r>
              <a:rPr lang="en-US" dirty="0" err="1"/>
              <a:t>nx.</a:t>
            </a:r>
            <a:r>
              <a:rPr lang="en-US" dirty="0" err="1">
                <a:solidFill>
                  <a:srgbClr val="FF0000"/>
                </a:solidFill>
              </a:rPr>
              <a:t>MultiDiGraph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G.add_nodes_from</a:t>
            </a:r>
            <a:r>
              <a:rPr lang="en-US" dirty="0"/>
              <a:t>(</a:t>
            </a:r>
            <a:r>
              <a:rPr lang="en-US" dirty="0" err="1"/>
              <a:t>node_bunch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G.add_edges_from</a:t>
            </a:r>
            <a:r>
              <a:rPr lang="en-US" dirty="0"/>
              <a:t>(</a:t>
            </a:r>
            <a:r>
              <a:rPr lang="en-US" dirty="0" err="1"/>
              <a:t>edge_bunch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for u, data in </a:t>
            </a:r>
            <a:r>
              <a:rPr lang="en-US" dirty="0" err="1"/>
              <a:t>G.nodes</a:t>
            </a:r>
            <a:r>
              <a:rPr lang="en-US" dirty="0"/>
              <a:t>(data = True):</a:t>
            </a:r>
          </a:p>
          <a:p>
            <a:r>
              <a:rPr lang="en-US" dirty="0"/>
              <a:t>            if type(u) == </a:t>
            </a:r>
            <a:r>
              <a:rPr lang="en-US" dirty="0" err="1"/>
              <a:t>str</a:t>
            </a:r>
            <a:r>
              <a:rPr lang="en-US" dirty="0"/>
              <a:t>:</a:t>
            </a:r>
          </a:p>
          <a:p>
            <a:r>
              <a:rPr lang="en-US" dirty="0"/>
              <a:t>                q = tuple(float(x) for x in u[1:-1].split(','))</a:t>
            </a:r>
          </a:p>
          <a:p>
            <a:r>
              <a:rPr lang="en-US" dirty="0"/>
              <a:t>            if type(u) == tuple:</a:t>
            </a:r>
          </a:p>
          <a:p>
            <a:r>
              <a:rPr lang="en-US" dirty="0"/>
              <a:t>                q = u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data['x'] = q[0]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data['y'] = q[1]</a:t>
            </a:r>
          </a:p>
          <a:p>
            <a:r>
              <a:rPr lang="en-US" dirty="0"/>
              <a:t>        G = </a:t>
            </a:r>
            <a:r>
              <a:rPr lang="en-US" dirty="0" err="1"/>
              <a:t>nx.convert_node_labels_to_integers</a:t>
            </a:r>
            <a:r>
              <a:rPr lang="en-US" dirty="0"/>
              <a:t>(G)</a:t>
            </a:r>
          </a:p>
          <a:p>
            <a:r>
              <a:rPr lang="en-US" dirty="0"/>
              <a:t>        </a:t>
            </a:r>
            <a:r>
              <a:rPr lang="en-US" dirty="0" err="1"/>
              <a:t>self.network</a:t>
            </a:r>
            <a:r>
              <a:rPr lang="en-US" dirty="0"/>
              <a:t> = G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return </a:t>
            </a:r>
            <a:r>
              <a:rPr lang="en-US" dirty="0">
                <a:solidFill>
                  <a:srgbClr val="FF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1301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Tashkent Accessibility Analysis with Floods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https://github.com/worldbank/GOST_PublicGoods/tree/master/Implementations/tashkent_accessibility_analysis_w_floods</a:t>
            </a:r>
            <a:endParaRPr lang="en-US" dirty="0"/>
          </a:p>
          <a:p>
            <a:r>
              <a:rPr lang="en-US" dirty="0"/>
              <a:t>Let’s preview input files using GIS software</a:t>
            </a:r>
          </a:p>
          <a:p>
            <a:r>
              <a:rPr lang="en-US" dirty="0"/>
              <a:t>This notebook will use </a:t>
            </a:r>
            <a:r>
              <a:rPr lang="en-US" dirty="0" err="1"/>
              <a:t>rasterio</a:t>
            </a:r>
            <a:r>
              <a:rPr lang="en-US" dirty="0"/>
              <a:t> to sample the raster values. If you do not have </a:t>
            </a:r>
            <a:r>
              <a:rPr lang="en-US" dirty="0" err="1"/>
              <a:t>rasterio</a:t>
            </a:r>
            <a:r>
              <a:rPr lang="en-US" dirty="0"/>
              <a:t> installed, install: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rasterio</a:t>
            </a:r>
            <a:endParaRPr lang="en-US" dirty="0"/>
          </a:p>
          <a:p>
            <a:r>
              <a:rPr lang="en-US" dirty="0"/>
              <a:t>We will be using the </a:t>
            </a:r>
            <a:r>
              <a:rPr lang="en-US" dirty="0" err="1"/>
              <a:t>Market_Access</a:t>
            </a:r>
            <a:r>
              <a:rPr lang="en-US" dirty="0"/>
              <a:t>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Tashkent Accessibility Analysis with Floods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Market_Acess</a:t>
            </a:r>
            <a:r>
              <a:rPr lang="en-US" dirty="0"/>
              <a:t> package is being imported from the </a:t>
            </a:r>
            <a:r>
              <a:rPr lang="en-US" dirty="0" err="1"/>
              <a:t>GOST_PublicGoods</a:t>
            </a:r>
            <a:r>
              <a:rPr lang="en-US" dirty="0"/>
              <a:t> repo: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Market_Access</a:t>
            </a:r>
            <a:r>
              <a:rPr lang="en-US" dirty="0">
                <a:solidFill>
                  <a:srgbClr val="FF0000"/>
                </a:solidFill>
              </a:rPr>
              <a:t> import OSMNX_POIs</a:t>
            </a:r>
          </a:p>
        </p:txBody>
      </p:sp>
    </p:spTree>
    <p:extLst>
      <p:ext uri="{BB962C8B-B14F-4D97-AF65-F5344CB8AC3E}">
        <p14:creationId xmlns:p14="http://schemas.microsoft.com/office/powerpoint/2010/main" val="428892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21C-F530-D04D-98EB-F6A7F331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OSMNX_POIs submodule is being used from Market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9DB7-748F-FE4F-BCE8-AA58165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Step 1) create an amenity object</a:t>
            </a:r>
          </a:p>
          <a:p>
            <a:pPr marL="457200" lvl="1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a, poly, </a:t>
            </a:r>
            <a:r>
              <a:rPr lang="en-US" dirty="0" err="1"/>
              <a:t>curr_amenity</a:t>
            </a:r>
            <a:r>
              <a:rPr lang="en-US" dirty="0"/>
              <a:t>, path):</a:t>
            </a:r>
          </a:p>
          <a:p>
            <a:pPr marL="457200" lvl="1" indent="0">
              <a:buNone/>
            </a:pPr>
            <a:r>
              <a:rPr lang="en-US" dirty="0"/>
              <a:t>        '''</a:t>
            </a:r>
          </a:p>
          <a:p>
            <a:pPr marL="457200" lvl="1" indent="0">
              <a:buNone/>
            </a:pPr>
            <a:r>
              <a:rPr lang="en-US" dirty="0"/>
              <a:t>        VARIABLES</a:t>
            </a:r>
          </a:p>
          <a:p>
            <a:pPr marL="457200" lvl="1" indent="0">
              <a:buNone/>
            </a:pPr>
            <a:r>
              <a:rPr lang="en-US" dirty="0"/>
              <a:t>        a [string] - name of </a:t>
            </a:r>
            <a:r>
              <a:rPr lang="en-US" dirty="0" err="1"/>
              <a:t>ammenity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poly [Shapely Polygon] - area within which to search for POIs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curr_amenity</a:t>
            </a:r>
            <a:r>
              <a:rPr lang="en-US" dirty="0"/>
              <a:t> [list of strings] - list of official OSM features to extract</a:t>
            </a:r>
          </a:p>
          <a:p>
            <a:pPr marL="457200" lvl="1" indent="0">
              <a:buNone/>
            </a:pPr>
            <a:r>
              <a:rPr lang="en-US" dirty="0"/>
              <a:t>        path [string] - </a:t>
            </a:r>
            <a:r>
              <a:rPr lang="en-US" dirty="0" err="1"/>
              <a:t>outFolder</a:t>
            </a:r>
            <a:r>
              <a:rPr lang="en-US" dirty="0"/>
              <a:t> where results are saved</a:t>
            </a:r>
          </a:p>
          <a:p>
            <a:pPr marL="457200" lvl="1" indent="0">
              <a:buNone/>
            </a:pPr>
            <a:r>
              <a:rPr lang="en-US" dirty="0"/>
              <a:t>        '''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self.current_amenity</a:t>
            </a:r>
            <a:r>
              <a:rPr lang="en-US" dirty="0"/>
              <a:t> = </a:t>
            </a:r>
            <a:r>
              <a:rPr lang="en-US" dirty="0" err="1"/>
              <a:t>curr_amenity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a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self.bbox</a:t>
            </a:r>
            <a:r>
              <a:rPr lang="en-US" dirty="0"/>
              <a:t> = poly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self.path</a:t>
            </a:r>
            <a:r>
              <a:rPr lang="en-US" dirty="0"/>
              <a:t> = path</a:t>
            </a:r>
          </a:p>
          <a:p>
            <a:r>
              <a:rPr lang="en-US" dirty="0"/>
              <a:t>Step 2) </a:t>
            </a:r>
            <a:r>
              <a:rPr lang="en-US" dirty="0" err="1"/>
              <a:t>GenerateOSMPOIs</a:t>
            </a:r>
            <a:r>
              <a:rPr lang="en-US" dirty="0"/>
              <a:t> on the amenity object</a:t>
            </a:r>
          </a:p>
        </p:txBody>
      </p:sp>
    </p:spTree>
    <p:extLst>
      <p:ext uri="{BB962C8B-B14F-4D97-AF65-F5344CB8AC3E}">
        <p14:creationId xmlns:p14="http://schemas.microsoft.com/office/powerpoint/2010/main" val="47663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1667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GOSTnets Presentation Notes</vt:lpstr>
      <vt:lpstr>Code highlighting for GOSTnets tutorials 1 and 2</vt:lpstr>
      <vt:lpstr>OSM_to_network</vt:lpstr>
      <vt:lpstr>OSM_to_network: fetch_roads</vt:lpstr>
      <vt:lpstr>OSM_to_network: generateRoadsGDF</vt:lpstr>
      <vt:lpstr>OSM_to_network: initialReadIn</vt:lpstr>
      <vt:lpstr>Tashkent Accessibility Analysis with Floods notebook</vt:lpstr>
      <vt:lpstr>Tashkent Accessibility Analysis with Floods</vt:lpstr>
      <vt:lpstr>The OSMNX_POIs submodule is being used from Market Access</vt:lpstr>
      <vt:lpstr>The OSMNX_POIs submodule is being used from Market Access</vt:lpstr>
      <vt:lpstr>GOSTnets core module: disrupt_network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Gertin</dc:creator>
  <cp:lastModifiedBy>Thomas Joshua Julio Gertin</cp:lastModifiedBy>
  <cp:revision>20</cp:revision>
  <dcterms:created xsi:type="dcterms:W3CDTF">2020-02-24T22:08:21Z</dcterms:created>
  <dcterms:modified xsi:type="dcterms:W3CDTF">2020-02-26T20:18:37Z</dcterms:modified>
</cp:coreProperties>
</file>