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25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94576"/>
  </p:normalViewPr>
  <p:slideViewPr>
    <p:cSldViewPr snapToGrid="0" snapToObjects="1">
      <p:cViewPr>
        <p:scale>
          <a:sx n="96" d="100"/>
          <a:sy n="96" d="100"/>
        </p:scale>
        <p:origin x="4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B62679-A09B-374C-86F6-D50B2D965377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9F6075-D059-924A-ACCF-2E65FCD68A2F}">
      <dgm:prSet phldrT="[Text]"/>
      <dgm:spPr/>
      <dgm:t>
        <a:bodyPr/>
        <a:lstStyle/>
        <a:p>
          <a:r>
            <a:rPr lang="en-US" dirty="0" smtClean="0"/>
            <a:t>Face Detection CNN</a:t>
          </a:r>
          <a:endParaRPr lang="en-US" dirty="0"/>
        </a:p>
      </dgm:t>
    </dgm:pt>
    <dgm:pt modelId="{6BA1E80E-E652-C146-A2B5-310649EA7B85}" type="parTrans" cxnId="{E3A78706-844D-F54F-BD43-B48C50836C9A}">
      <dgm:prSet/>
      <dgm:spPr/>
      <dgm:t>
        <a:bodyPr/>
        <a:lstStyle/>
        <a:p>
          <a:endParaRPr lang="en-US"/>
        </a:p>
      </dgm:t>
    </dgm:pt>
    <dgm:pt modelId="{F9F4F305-D99B-C646-B1C9-0F6282055D1B}" type="sibTrans" cxnId="{E3A78706-844D-F54F-BD43-B48C50836C9A}">
      <dgm:prSet/>
      <dgm:spPr/>
      <dgm:t>
        <a:bodyPr/>
        <a:lstStyle/>
        <a:p>
          <a:endParaRPr lang="en-US"/>
        </a:p>
      </dgm:t>
    </dgm:pt>
    <dgm:pt modelId="{955EABAD-8D5E-364F-871D-29CFBCBDDD8E}">
      <dgm:prSet phldrT="[Text]"/>
      <dgm:spPr/>
      <dgm:t>
        <a:bodyPr/>
        <a:lstStyle/>
        <a:p>
          <a:r>
            <a:rPr lang="en-US" dirty="0" smtClean="0"/>
            <a:t>Affine Transformation &amp; Normalization</a:t>
          </a:r>
          <a:endParaRPr lang="en-US" dirty="0"/>
        </a:p>
      </dgm:t>
    </dgm:pt>
    <dgm:pt modelId="{DB8E7E0A-067E-9C4D-B175-376EFC2BA64F}" type="parTrans" cxnId="{D723621E-A8F5-104C-A7BE-556BE64F0547}">
      <dgm:prSet/>
      <dgm:spPr/>
      <dgm:t>
        <a:bodyPr/>
        <a:lstStyle/>
        <a:p>
          <a:endParaRPr lang="en-US"/>
        </a:p>
      </dgm:t>
    </dgm:pt>
    <dgm:pt modelId="{F1890FE5-465A-1644-8A3B-BA2A537F103F}" type="sibTrans" cxnId="{D723621E-A8F5-104C-A7BE-556BE64F0547}">
      <dgm:prSet/>
      <dgm:spPr/>
      <dgm:t>
        <a:bodyPr/>
        <a:lstStyle/>
        <a:p>
          <a:endParaRPr lang="en-US"/>
        </a:p>
      </dgm:t>
    </dgm:pt>
    <dgm:pt modelId="{207F4F37-DE88-F64B-A3DA-C2EF08B3D1AA}">
      <dgm:prSet phldrT="[Text]"/>
      <dgm:spPr/>
      <dgm:t>
        <a:bodyPr/>
        <a:lstStyle/>
        <a:p>
          <a:r>
            <a:rPr lang="en-US" dirty="0" smtClean="0"/>
            <a:t>Morphology Embedding CNN</a:t>
          </a:r>
          <a:endParaRPr lang="en-US" dirty="0"/>
        </a:p>
      </dgm:t>
    </dgm:pt>
    <dgm:pt modelId="{09AED2D6-B963-3442-BF3B-EFE52187C46D}" type="parTrans" cxnId="{CB4A5EDA-DB29-464E-BD30-857EB354D956}">
      <dgm:prSet/>
      <dgm:spPr/>
      <dgm:t>
        <a:bodyPr/>
        <a:lstStyle/>
        <a:p>
          <a:endParaRPr lang="en-US"/>
        </a:p>
      </dgm:t>
    </dgm:pt>
    <dgm:pt modelId="{C4DF7B9A-CD4F-DD4A-9252-167434A9E460}" type="sibTrans" cxnId="{CB4A5EDA-DB29-464E-BD30-857EB354D956}">
      <dgm:prSet/>
      <dgm:spPr/>
      <dgm:t>
        <a:bodyPr/>
        <a:lstStyle/>
        <a:p>
          <a:endParaRPr lang="en-US"/>
        </a:p>
      </dgm:t>
    </dgm:pt>
    <dgm:pt modelId="{CD1C48CF-CC23-384C-9BAB-398D4E21AD3A}">
      <dgm:prSet phldrT="[Text]"/>
      <dgm:spPr/>
      <dgm:t>
        <a:bodyPr/>
        <a:lstStyle/>
        <a:p>
          <a:r>
            <a:rPr lang="en-US" dirty="0" smtClean="0"/>
            <a:t>Classification</a:t>
          </a:r>
          <a:endParaRPr lang="en-US" dirty="0"/>
        </a:p>
      </dgm:t>
    </dgm:pt>
    <dgm:pt modelId="{C74A4C98-4607-F642-8CB9-1033959687E0}" type="parTrans" cxnId="{8E9F96C2-27AF-1F4B-9C55-A65065277EFF}">
      <dgm:prSet/>
      <dgm:spPr/>
      <dgm:t>
        <a:bodyPr/>
        <a:lstStyle/>
        <a:p>
          <a:endParaRPr lang="en-US"/>
        </a:p>
      </dgm:t>
    </dgm:pt>
    <dgm:pt modelId="{82C6706E-9DA2-584E-B16D-A7F16F599D40}" type="sibTrans" cxnId="{8E9F96C2-27AF-1F4B-9C55-A65065277EFF}">
      <dgm:prSet/>
      <dgm:spPr/>
      <dgm:t>
        <a:bodyPr/>
        <a:lstStyle/>
        <a:p>
          <a:endParaRPr lang="en-US"/>
        </a:p>
      </dgm:t>
    </dgm:pt>
    <dgm:pt modelId="{2B1DC0EF-E0B8-AF4A-8BB0-3EF756BEF984}">
      <dgm:prSet phldrT="[Text]"/>
      <dgm:spPr/>
      <dgm:t>
        <a:bodyPr/>
        <a:lstStyle/>
        <a:p>
          <a:r>
            <a:rPr lang="en-US" dirty="0" smtClean="0"/>
            <a:t>Image</a:t>
          </a:r>
          <a:endParaRPr lang="en-US" dirty="0"/>
        </a:p>
      </dgm:t>
    </dgm:pt>
    <dgm:pt modelId="{51EF3D3B-EE34-024D-A016-9A771D1CA4AA}" type="parTrans" cxnId="{8DA49162-B9CE-BC41-AA7C-38BB8344F825}">
      <dgm:prSet/>
      <dgm:spPr/>
      <dgm:t>
        <a:bodyPr/>
        <a:lstStyle/>
        <a:p>
          <a:endParaRPr lang="en-US"/>
        </a:p>
      </dgm:t>
    </dgm:pt>
    <dgm:pt modelId="{9C1054C6-34B4-054F-8ED3-67368B39B70F}" type="sibTrans" cxnId="{8DA49162-B9CE-BC41-AA7C-38BB8344F825}">
      <dgm:prSet/>
      <dgm:spPr/>
      <dgm:t>
        <a:bodyPr/>
        <a:lstStyle/>
        <a:p>
          <a:endParaRPr lang="en-US"/>
        </a:p>
      </dgm:t>
    </dgm:pt>
    <dgm:pt modelId="{B9419030-1B17-CB4D-967F-237AE608CE87}" type="pres">
      <dgm:prSet presAssocID="{45B62679-A09B-374C-86F6-D50B2D9653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086776-E0A6-FA4F-A112-6380D06063E0}" type="pres">
      <dgm:prSet presAssocID="{2B1DC0EF-E0B8-AF4A-8BB0-3EF756BEF98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16F6E-65CB-8549-9169-1237D342ACD2}" type="pres">
      <dgm:prSet presAssocID="{9C1054C6-34B4-054F-8ED3-67368B39B70F}" presName="sibTrans" presStyleLbl="sibTrans2D1" presStyleIdx="0" presStyleCnt="4"/>
      <dgm:spPr/>
      <dgm:t>
        <a:bodyPr/>
        <a:lstStyle/>
        <a:p>
          <a:endParaRPr lang="en-US"/>
        </a:p>
      </dgm:t>
    </dgm:pt>
    <dgm:pt modelId="{D60223DD-0548-C640-82AE-443E3727F6C0}" type="pres">
      <dgm:prSet presAssocID="{9C1054C6-34B4-054F-8ED3-67368B39B70F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6B61FA7-A225-C444-9C7C-E5F1131B86DF}" type="pres">
      <dgm:prSet presAssocID="{119F6075-D059-924A-ACCF-2E65FCD68A2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DD530C-0675-E84B-9C39-F0B658C0BA07}" type="pres">
      <dgm:prSet presAssocID="{F9F4F305-D99B-C646-B1C9-0F6282055D1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481A0C32-0E95-9C4C-BB45-F151016DA08E}" type="pres">
      <dgm:prSet presAssocID="{F9F4F305-D99B-C646-B1C9-0F6282055D1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80BDE45-88D8-EE4F-B874-11AE0B7DAC00}" type="pres">
      <dgm:prSet presAssocID="{955EABAD-8D5E-364F-871D-29CFBCBDDD8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1D4F7-6E90-F84C-B7F2-5BC237C8B564}" type="pres">
      <dgm:prSet presAssocID="{F1890FE5-465A-1644-8A3B-BA2A537F103F}" presName="sibTrans" presStyleLbl="sibTrans2D1" presStyleIdx="2" presStyleCnt="4"/>
      <dgm:spPr/>
      <dgm:t>
        <a:bodyPr/>
        <a:lstStyle/>
        <a:p>
          <a:endParaRPr lang="en-US"/>
        </a:p>
      </dgm:t>
    </dgm:pt>
    <dgm:pt modelId="{162DF443-8D22-BF44-BC79-CC1E7A6DC7F9}" type="pres">
      <dgm:prSet presAssocID="{F1890FE5-465A-1644-8A3B-BA2A537F103F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A028E8B-08EE-E741-BF1C-8D91E4469BD3}" type="pres">
      <dgm:prSet presAssocID="{207F4F37-DE88-F64B-A3DA-C2EF08B3D1A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496D2F-9CFF-8246-BEA0-71BB396D9BB6}" type="pres">
      <dgm:prSet presAssocID="{C4DF7B9A-CD4F-DD4A-9252-167434A9E46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592A9694-57A2-1147-88C6-E43905157B54}" type="pres">
      <dgm:prSet presAssocID="{C4DF7B9A-CD4F-DD4A-9252-167434A9E46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E9F6484-BD1C-7D41-B38E-E38692DF5A4A}" type="pres">
      <dgm:prSet presAssocID="{CD1C48CF-CC23-384C-9BAB-398D4E21AD3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1441E3-87BD-A047-A6D1-21F184E130D5}" type="presOf" srcId="{955EABAD-8D5E-364F-871D-29CFBCBDDD8E}" destId="{080BDE45-88D8-EE4F-B874-11AE0B7DAC00}" srcOrd="0" destOrd="0" presId="urn:microsoft.com/office/officeart/2005/8/layout/process1"/>
    <dgm:cxn modelId="{1828AA22-10A7-9A4D-B14F-1C8CC532230A}" type="presOf" srcId="{F9F4F305-D99B-C646-B1C9-0F6282055D1B}" destId="{481A0C32-0E95-9C4C-BB45-F151016DA08E}" srcOrd="1" destOrd="0" presId="urn:microsoft.com/office/officeart/2005/8/layout/process1"/>
    <dgm:cxn modelId="{E3A78706-844D-F54F-BD43-B48C50836C9A}" srcId="{45B62679-A09B-374C-86F6-D50B2D965377}" destId="{119F6075-D059-924A-ACCF-2E65FCD68A2F}" srcOrd="1" destOrd="0" parTransId="{6BA1E80E-E652-C146-A2B5-310649EA7B85}" sibTransId="{F9F4F305-D99B-C646-B1C9-0F6282055D1B}"/>
    <dgm:cxn modelId="{176343E6-EE96-3E45-BFF2-172BBDE31162}" type="presOf" srcId="{F1890FE5-465A-1644-8A3B-BA2A537F103F}" destId="{F541D4F7-6E90-F84C-B7F2-5BC237C8B564}" srcOrd="0" destOrd="0" presId="urn:microsoft.com/office/officeart/2005/8/layout/process1"/>
    <dgm:cxn modelId="{9A5941C5-664B-284E-A12D-E133E64C8617}" type="presOf" srcId="{2B1DC0EF-E0B8-AF4A-8BB0-3EF756BEF984}" destId="{BE086776-E0A6-FA4F-A112-6380D06063E0}" srcOrd="0" destOrd="0" presId="urn:microsoft.com/office/officeart/2005/8/layout/process1"/>
    <dgm:cxn modelId="{D78C35F4-B364-C845-B140-72DBBDF7F69F}" type="presOf" srcId="{C4DF7B9A-CD4F-DD4A-9252-167434A9E460}" destId="{592A9694-57A2-1147-88C6-E43905157B54}" srcOrd="1" destOrd="0" presId="urn:microsoft.com/office/officeart/2005/8/layout/process1"/>
    <dgm:cxn modelId="{84570F3D-805A-8F40-8D5B-F1C864FF0A8A}" type="presOf" srcId="{119F6075-D059-924A-ACCF-2E65FCD68A2F}" destId="{A6B61FA7-A225-C444-9C7C-E5F1131B86DF}" srcOrd="0" destOrd="0" presId="urn:microsoft.com/office/officeart/2005/8/layout/process1"/>
    <dgm:cxn modelId="{ABD6B5F1-D22D-0947-8F76-9DA3B0DF1DBE}" type="presOf" srcId="{45B62679-A09B-374C-86F6-D50B2D965377}" destId="{B9419030-1B17-CB4D-967F-237AE608CE87}" srcOrd="0" destOrd="0" presId="urn:microsoft.com/office/officeart/2005/8/layout/process1"/>
    <dgm:cxn modelId="{45617D7D-976F-D04C-AF4D-657C6C6F3E14}" type="presOf" srcId="{C4DF7B9A-CD4F-DD4A-9252-167434A9E460}" destId="{CA496D2F-9CFF-8246-BEA0-71BB396D9BB6}" srcOrd="0" destOrd="0" presId="urn:microsoft.com/office/officeart/2005/8/layout/process1"/>
    <dgm:cxn modelId="{080205FC-3061-6D45-B42F-D3EBAA04DD07}" type="presOf" srcId="{CD1C48CF-CC23-384C-9BAB-398D4E21AD3A}" destId="{8E9F6484-BD1C-7D41-B38E-E38692DF5A4A}" srcOrd="0" destOrd="0" presId="urn:microsoft.com/office/officeart/2005/8/layout/process1"/>
    <dgm:cxn modelId="{65EF2E57-9561-AB47-847A-1E73560B29F6}" type="presOf" srcId="{207F4F37-DE88-F64B-A3DA-C2EF08B3D1AA}" destId="{4A028E8B-08EE-E741-BF1C-8D91E4469BD3}" srcOrd="0" destOrd="0" presId="urn:microsoft.com/office/officeart/2005/8/layout/process1"/>
    <dgm:cxn modelId="{B4B580AB-A6D7-F347-A943-819DC4C7C80C}" type="presOf" srcId="{9C1054C6-34B4-054F-8ED3-67368B39B70F}" destId="{D60223DD-0548-C640-82AE-443E3727F6C0}" srcOrd="1" destOrd="0" presId="urn:microsoft.com/office/officeart/2005/8/layout/process1"/>
    <dgm:cxn modelId="{D723621E-A8F5-104C-A7BE-556BE64F0547}" srcId="{45B62679-A09B-374C-86F6-D50B2D965377}" destId="{955EABAD-8D5E-364F-871D-29CFBCBDDD8E}" srcOrd="2" destOrd="0" parTransId="{DB8E7E0A-067E-9C4D-B175-376EFC2BA64F}" sibTransId="{F1890FE5-465A-1644-8A3B-BA2A537F103F}"/>
    <dgm:cxn modelId="{856AB4CB-BF0C-F945-B4C1-104DBE61A5E6}" type="presOf" srcId="{9C1054C6-34B4-054F-8ED3-67368B39B70F}" destId="{34E16F6E-65CB-8549-9169-1237D342ACD2}" srcOrd="0" destOrd="0" presId="urn:microsoft.com/office/officeart/2005/8/layout/process1"/>
    <dgm:cxn modelId="{E2818014-485C-CC43-834B-4B4A833CDA89}" type="presOf" srcId="{F9F4F305-D99B-C646-B1C9-0F6282055D1B}" destId="{22DD530C-0675-E84B-9C39-F0B658C0BA07}" srcOrd="0" destOrd="0" presId="urn:microsoft.com/office/officeart/2005/8/layout/process1"/>
    <dgm:cxn modelId="{5B3F33D6-D223-E749-97F4-322C3DACEC52}" type="presOf" srcId="{F1890FE5-465A-1644-8A3B-BA2A537F103F}" destId="{162DF443-8D22-BF44-BC79-CC1E7A6DC7F9}" srcOrd="1" destOrd="0" presId="urn:microsoft.com/office/officeart/2005/8/layout/process1"/>
    <dgm:cxn modelId="{8DA49162-B9CE-BC41-AA7C-38BB8344F825}" srcId="{45B62679-A09B-374C-86F6-D50B2D965377}" destId="{2B1DC0EF-E0B8-AF4A-8BB0-3EF756BEF984}" srcOrd="0" destOrd="0" parTransId="{51EF3D3B-EE34-024D-A016-9A771D1CA4AA}" sibTransId="{9C1054C6-34B4-054F-8ED3-67368B39B70F}"/>
    <dgm:cxn modelId="{CB4A5EDA-DB29-464E-BD30-857EB354D956}" srcId="{45B62679-A09B-374C-86F6-D50B2D965377}" destId="{207F4F37-DE88-F64B-A3DA-C2EF08B3D1AA}" srcOrd="3" destOrd="0" parTransId="{09AED2D6-B963-3442-BF3B-EFE52187C46D}" sibTransId="{C4DF7B9A-CD4F-DD4A-9252-167434A9E460}"/>
    <dgm:cxn modelId="{8E9F96C2-27AF-1F4B-9C55-A65065277EFF}" srcId="{45B62679-A09B-374C-86F6-D50B2D965377}" destId="{CD1C48CF-CC23-384C-9BAB-398D4E21AD3A}" srcOrd="4" destOrd="0" parTransId="{C74A4C98-4607-F642-8CB9-1033959687E0}" sibTransId="{82C6706E-9DA2-584E-B16D-A7F16F599D40}"/>
    <dgm:cxn modelId="{0B333F14-CB68-0B4A-8020-F1CB81E0A719}" type="presParOf" srcId="{B9419030-1B17-CB4D-967F-237AE608CE87}" destId="{BE086776-E0A6-FA4F-A112-6380D06063E0}" srcOrd="0" destOrd="0" presId="urn:microsoft.com/office/officeart/2005/8/layout/process1"/>
    <dgm:cxn modelId="{E6BEFA39-C125-994E-852D-18BA3392B3AE}" type="presParOf" srcId="{B9419030-1B17-CB4D-967F-237AE608CE87}" destId="{34E16F6E-65CB-8549-9169-1237D342ACD2}" srcOrd="1" destOrd="0" presId="urn:microsoft.com/office/officeart/2005/8/layout/process1"/>
    <dgm:cxn modelId="{6DA3EE94-6756-F346-92E7-3109B494E1EB}" type="presParOf" srcId="{34E16F6E-65CB-8549-9169-1237D342ACD2}" destId="{D60223DD-0548-C640-82AE-443E3727F6C0}" srcOrd="0" destOrd="0" presId="urn:microsoft.com/office/officeart/2005/8/layout/process1"/>
    <dgm:cxn modelId="{38BDFC23-8B65-494E-AA33-7527C792BD4A}" type="presParOf" srcId="{B9419030-1B17-CB4D-967F-237AE608CE87}" destId="{A6B61FA7-A225-C444-9C7C-E5F1131B86DF}" srcOrd="2" destOrd="0" presId="urn:microsoft.com/office/officeart/2005/8/layout/process1"/>
    <dgm:cxn modelId="{96182AFA-7B65-6946-8D60-3F7C3D02F235}" type="presParOf" srcId="{B9419030-1B17-CB4D-967F-237AE608CE87}" destId="{22DD530C-0675-E84B-9C39-F0B658C0BA07}" srcOrd="3" destOrd="0" presId="urn:microsoft.com/office/officeart/2005/8/layout/process1"/>
    <dgm:cxn modelId="{101CAE75-CCE7-4C46-A160-AD061A2335FD}" type="presParOf" srcId="{22DD530C-0675-E84B-9C39-F0B658C0BA07}" destId="{481A0C32-0E95-9C4C-BB45-F151016DA08E}" srcOrd="0" destOrd="0" presId="urn:microsoft.com/office/officeart/2005/8/layout/process1"/>
    <dgm:cxn modelId="{B1E8CDFE-5D2B-3F40-B24E-81AC3A6211AD}" type="presParOf" srcId="{B9419030-1B17-CB4D-967F-237AE608CE87}" destId="{080BDE45-88D8-EE4F-B874-11AE0B7DAC00}" srcOrd="4" destOrd="0" presId="urn:microsoft.com/office/officeart/2005/8/layout/process1"/>
    <dgm:cxn modelId="{71014A19-A5EF-BF4E-955D-0AEEB3B88038}" type="presParOf" srcId="{B9419030-1B17-CB4D-967F-237AE608CE87}" destId="{F541D4F7-6E90-F84C-B7F2-5BC237C8B564}" srcOrd="5" destOrd="0" presId="urn:microsoft.com/office/officeart/2005/8/layout/process1"/>
    <dgm:cxn modelId="{515FD1AB-1E2E-AF4A-A314-3C5BF0200873}" type="presParOf" srcId="{F541D4F7-6E90-F84C-B7F2-5BC237C8B564}" destId="{162DF443-8D22-BF44-BC79-CC1E7A6DC7F9}" srcOrd="0" destOrd="0" presId="urn:microsoft.com/office/officeart/2005/8/layout/process1"/>
    <dgm:cxn modelId="{15E4E858-59F7-C44D-9266-A1BD40D6253B}" type="presParOf" srcId="{B9419030-1B17-CB4D-967F-237AE608CE87}" destId="{4A028E8B-08EE-E741-BF1C-8D91E4469BD3}" srcOrd="6" destOrd="0" presId="urn:microsoft.com/office/officeart/2005/8/layout/process1"/>
    <dgm:cxn modelId="{128A730E-32B1-DA40-907B-B4E52754F791}" type="presParOf" srcId="{B9419030-1B17-CB4D-967F-237AE608CE87}" destId="{CA496D2F-9CFF-8246-BEA0-71BB396D9BB6}" srcOrd="7" destOrd="0" presId="urn:microsoft.com/office/officeart/2005/8/layout/process1"/>
    <dgm:cxn modelId="{BEAA8AA5-E215-4A4E-BFF6-1908BB0C2607}" type="presParOf" srcId="{CA496D2F-9CFF-8246-BEA0-71BB396D9BB6}" destId="{592A9694-57A2-1147-88C6-E43905157B54}" srcOrd="0" destOrd="0" presId="urn:microsoft.com/office/officeart/2005/8/layout/process1"/>
    <dgm:cxn modelId="{CDEF68A9-B123-F443-B12D-D8768072CC5B}" type="presParOf" srcId="{B9419030-1B17-CB4D-967F-237AE608CE87}" destId="{8E9F6484-BD1C-7D41-B38E-E38692DF5A4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86776-E0A6-FA4F-A112-6380D06063E0}">
      <dsp:nvSpPr>
        <dsp:cNvPr id="0" name=""/>
        <dsp:cNvSpPr/>
      </dsp:nvSpPr>
      <dsp:spPr>
        <a:xfrm>
          <a:off x="5482" y="1635588"/>
          <a:ext cx="1699495" cy="1115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Image</a:t>
          </a:r>
          <a:endParaRPr lang="en-US" sz="1600" kern="1200" dirty="0"/>
        </a:p>
      </dsp:txBody>
      <dsp:txXfrm>
        <a:off x="38148" y="1668254"/>
        <a:ext cx="1634163" cy="1049961"/>
      </dsp:txXfrm>
    </dsp:sp>
    <dsp:sp modelId="{34E16F6E-65CB-8549-9169-1237D342ACD2}">
      <dsp:nvSpPr>
        <dsp:cNvPr id="0" name=""/>
        <dsp:cNvSpPr/>
      </dsp:nvSpPr>
      <dsp:spPr>
        <a:xfrm>
          <a:off x="1874926" y="1982497"/>
          <a:ext cx="360292" cy="4214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874926" y="2066792"/>
        <a:ext cx="252204" cy="252884"/>
      </dsp:txXfrm>
    </dsp:sp>
    <dsp:sp modelId="{A6B61FA7-A225-C444-9C7C-E5F1131B86DF}">
      <dsp:nvSpPr>
        <dsp:cNvPr id="0" name=""/>
        <dsp:cNvSpPr/>
      </dsp:nvSpPr>
      <dsp:spPr>
        <a:xfrm>
          <a:off x="2384775" y="1635588"/>
          <a:ext cx="1699495" cy="1115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Face Detection CNN</a:t>
          </a:r>
          <a:endParaRPr lang="en-US" sz="1600" kern="1200" dirty="0"/>
        </a:p>
      </dsp:txBody>
      <dsp:txXfrm>
        <a:off x="2417441" y="1668254"/>
        <a:ext cx="1634163" cy="1049961"/>
      </dsp:txXfrm>
    </dsp:sp>
    <dsp:sp modelId="{22DD530C-0675-E84B-9C39-F0B658C0BA07}">
      <dsp:nvSpPr>
        <dsp:cNvPr id="0" name=""/>
        <dsp:cNvSpPr/>
      </dsp:nvSpPr>
      <dsp:spPr>
        <a:xfrm>
          <a:off x="4254220" y="1982497"/>
          <a:ext cx="360292" cy="4214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254220" y="2066792"/>
        <a:ext cx="252204" cy="252884"/>
      </dsp:txXfrm>
    </dsp:sp>
    <dsp:sp modelId="{080BDE45-88D8-EE4F-B874-11AE0B7DAC00}">
      <dsp:nvSpPr>
        <dsp:cNvPr id="0" name=""/>
        <dsp:cNvSpPr/>
      </dsp:nvSpPr>
      <dsp:spPr>
        <a:xfrm>
          <a:off x="4764068" y="1635588"/>
          <a:ext cx="1699495" cy="1115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Affine Transformation &amp; Normalization</a:t>
          </a:r>
          <a:endParaRPr lang="en-US" sz="1600" kern="1200" dirty="0"/>
        </a:p>
      </dsp:txBody>
      <dsp:txXfrm>
        <a:off x="4796734" y="1668254"/>
        <a:ext cx="1634163" cy="1049961"/>
      </dsp:txXfrm>
    </dsp:sp>
    <dsp:sp modelId="{F541D4F7-6E90-F84C-B7F2-5BC237C8B564}">
      <dsp:nvSpPr>
        <dsp:cNvPr id="0" name=""/>
        <dsp:cNvSpPr/>
      </dsp:nvSpPr>
      <dsp:spPr>
        <a:xfrm>
          <a:off x="6633513" y="1982497"/>
          <a:ext cx="360292" cy="4214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633513" y="2066792"/>
        <a:ext cx="252204" cy="252884"/>
      </dsp:txXfrm>
    </dsp:sp>
    <dsp:sp modelId="{4A028E8B-08EE-E741-BF1C-8D91E4469BD3}">
      <dsp:nvSpPr>
        <dsp:cNvPr id="0" name=""/>
        <dsp:cNvSpPr/>
      </dsp:nvSpPr>
      <dsp:spPr>
        <a:xfrm>
          <a:off x="7143362" y="1635588"/>
          <a:ext cx="1699495" cy="1115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Morphology Embedding CNN</a:t>
          </a:r>
          <a:endParaRPr lang="en-US" sz="1600" kern="1200" dirty="0"/>
        </a:p>
      </dsp:txBody>
      <dsp:txXfrm>
        <a:off x="7176028" y="1668254"/>
        <a:ext cx="1634163" cy="1049961"/>
      </dsp:txXfrm>
    </dsp:sp>
    <dsp:sp modelId="{CA496D2F-9CFF-8246-BEA0-71BB396D9BB6}">
      <dsp:nvSpPr>
        <dsp:cNvPr id="0" name=""/>
        <dsp:cNvSpPr/>
      </dsp:nvSpPr>
      <dsp:spPr>
        <a:xfrm>
          <a:off x="9012806" y="1982497"/>
          <a:ext cx="360292" cy="4214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9012806" y="2066792"/>
        <a:ext cx="252204" cy="252884"/>
      </dsp:txXfrm>
    </dsp:sp>
    <dsp:sp modelId="{8E9F6484-BD1C-7D41-B38E-E38692DF5A4A}">
      <dsp:nvSpPr>
        <dsp:cNvPr id="0" name=""/>
        <dsp:cNvSpPr/>
      </dsp:nvSpPr>
      <dsp:spPr>
        <a:xfrm>
          <a:off x="9522655" y="1635588"/>
          <a:ext cx="1699495" cy="1115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Classification</a:t>
          </a:r>
          <a:endParaRPr lang="en-US" sz="1600" kern="1200" dirty="0"/>
        </a:p>
      </dsp:txBody>
      <dsp:txXfrm>
        <a:off x="9555321" y="1668254"/>
        <a:ext cx="1634163" cy="1049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1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6" r:id="rId1"/>
    <p:sldLayoutId id="2147484627" r:id="rId2"/>
    <p:sldLayoutId id="2147484628" r:id="rId3"/>
    <p:sldLayoutId id="2147484629" r:id="rId4"/>
    <p:sldLayoutId id="2147484630" r:id="rId5"/>
    <p:sldLayoutId id="2147484631" r:id="rId6"/>
    <p:sldLayoutId id="2147484632" r:id="rId7"/>
    <p:sldLayoutId id="2147484633" r:id="rId8"/>
    <p:sldLayoutId id="2147484634" r:id="rId9"/>
    <p:sldLayoutId id="2147484635" r:id="rId10"/>
    <p:sldLayoutId id="2147484636" r:id="rId11"/>
    <p:sldLayoutId id="2147484637" r:id="rId12"/>
    <p:sldLayoutId id="2147484638" r:id="rId13"/>
    <p:sldLayoutId id="2147484639" r:id="rId14"/>
    <p:sldLayoutId id="2147484640" r:id="rId15"/>
    <p:sldLayoutId id="2147484641" r:id="rId16"/>
    <p:sldLayoutId id="21474846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Progress Report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Stress testing facial recognition with Adversarial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Emily Strong</a:t>
            </a:r>
          </a:p>
          <a:p>
            <a:r>
              <a:rPr lang="en-US" dirty="0" smtClean="0"/>
              <a:t>CSYE 7245: Big Data Systems &amp; Intelligence Analytics</a:t>
            </a:r>
          </a:p>
          <a:p>
            <a:r>
              <a:rPr lang="en-US" dirty="0" smtClean="0"/>
              <a:t>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Face recognition workflow set up and supplemental images collected</a:t>
            </a:r>
          </a:p>
          <a:p>
            <a:r>
              <a:rPr lang="en-US" dirty="0" smtClean="0"/>
              <a:t>Test </a:t>
            </a:r>
            <a:r>
              <a:rPr lang="en-US" dirty="0"/>
              <a:t>image </a:t>
            </a:r>
            <a:r>
              <a:rPr lang="en-US" dirty="0" smtClean="0"/>
              <a:t>validation </a:t>
            </a:r>
            <a:r>
              <a:rPr lang="en-US" smtClean="0"/>
              <a:t>with limited data set: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602131"/>
              </p:ext>
            </p:extLst>
          </p:nvPr>
        </p:nvGraphicFramePr>
        <p:xfrm>
          <a:off x="1154954" y="3569970"/>
          <a:ext cx="10056387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733"/>
                <a:gridCol w="2879911"/>
                <a:gridCol w="2115832"/>
                <a:gridCol w="2879911"/>
              </a:tblGrid>
              <a:tr h="2925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Confidence Level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Confidence Level</a:t>
                      </a:r>
                      <a:endParaRPr lang="en-US" sz="1600" dirty="0"/>
                    </a:p>
                  </a:txBody>
                  <a:tcPr/>
                </a:tc>
              </a:tr>
              <a:tr h="2925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Keira Knightley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51%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Meryl Streep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86%</a:t>
                      </a:r>
                      <a:endParaRPr lang="en-US" sz="1600" dirty="0"/>
                    </a:p>
                  </a:txBody>
                  <a:tcPr/>
                </a:tc>
              </a:tr>
              <a:tr h="2925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Keira Knightley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88%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Tom Hanks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71%</a:t>
                      </a:r>
                      <a:endParaRPr lang="en-US" sz="1600" dirty="0"/>
                    </a:p>
                  </a:txBody>
                  <a:tcPr/>
                </a:tc>
              </a:tr>
              <a:tr h="2925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Keira Knightley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96%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Morgan</a:t>
                      </a:r>
                      <a:r>
                        <a:rPr lang="en-US" sz="1600" baseline="0" dirty="0" smtClean="0"/>
                        <a:t> Freeman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79%</a:t>
                      </a:r>
                      <a:endParaRPr lang="en-US" sz="1600" dirty="0"/>
                    </a:p>
                  </a:txBody>
                  <a:tcPr/>
                </a:tc>
              </a:tr>
              <a:tr h="5052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Natalie Portman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64%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Exception: Unable to find a face</a:t>
                      </a:r>
                    </a:p>
                  </a:txBody>
                  <a:tcPr/>
                </a:tc>
              </a:tr>
              <a:tr h="5052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Natalie Portman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98%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bicycle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Exception: Unable to find a face</a:t>
                      </a:r>
                    </a:p>
                  </a:txBody>
                  <a:tcPr/>
                </a:tc>
              </a:tr>
              <a:tr h="2925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Natalie Portman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87%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72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model for full LFW </a:t>
            </a:r>
            <a:r>
              <a:rPr lang="en-US" dirty="0" smtClean="0"/>
              <a:t>set (in progress)</a:t>
            </a:r>
            <a:endParaRPr lang="en-US" dirty="0" smtClean="0"/>
          </a:p>
          <a:p>
            <a:r>
              <a:rPr lang="en-US" dirty="0" smtClean="0"/>
              <a:t>Script for test case 1</a:t>
            </a:r>
          </a:p>
          <a:p>
            <a:r>
              <a:rPr lang="en-US" dirty="0" smtClean="0"/>
              <a:t>Script for test cases 2-8 with particle swarm</a:t>
            </a:r>
          </a:p>
          <a:p>
            <a:r>
              <a:rPr lang="en-US" dirty="0" smtClean="0"/>
              <a:t>Collect and analyze </a:t>
            </a:r>
            <a:r>
              <a:rPr lang="en-US" dirty="0" smtClean="0"/>
              <a:t>trial </a:t>
            </a:r>
            <a:r>
              <a:rPr lang="en-US" dirty="0" smtClean="0"/>
              <a:t>data</a:t>
            </a:r>
            <a:endParaRPr lang="en-US" dirty="0" smtClean="0"/>
          </a:p>
          <a:p>
            <a:pPr lvl="1"/>
            <a:r>
              <a:rPr lang="en-US" dirty="0" smtClean="0"/>
              <a:t>Overall success of test case</a:t>
            </a:r>
          </a:p>
          <a:p>
            <a:pPr lvl="1"/>
            <a:r>
              <a:rPr lang="en-US" dirty="0" smtClean="0"/>
              <a:t>Number of trials required to achieve success with limited data set</a:t>
            </a:r>
          </a:p>
          <a:p>
            <a:pPr lvl="1"/>
            <a:r>
              <a:rPr lang="en-US" dirty="0"/>
              <a:t>Number of trials required to achieve success with </a:t>
            </a:r>
            <a:r>
              <a:rPr lang="en-US" dirty="0" smtClean="0"/>
              <a:t>full LFW</a:t>
            </a:r>
          </a:p>
          <a:p>
            <a:pPr lvl="1"/>
            <a:r>
              <a:rPr lang="en-US" dirty="0" smtClean="0"/>
              <a:t>Are the changes detectable to the human eye?</a:t>
            </a:r>
          </a:p>
        </p:txBody>
      </p:sp>
    </p:spTree>
    <p:extLst>
      <p:ext uri="{BB962C8B-B14F-4D97-AF65-F5344CB8AC3E}">
        <p14:creationId xmlns:p14="http://schemas.microsoft.com/office/powerpoint/2010/main" val="11248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Amos, Brandon, </a:t>
            </a:r>
            <a:r>
              <a:rPr lang="en-US" dirty="0" err="1"/>
              <a:t>Bartosz</a:t>
            </a:r>
            <a:r>
              <a:rPr lang="en-US" dirty="0"/>
              <a:t> </a:t>
            </a:r>
            <a:r>
              <a:rPr lang="en-US" dirty="0" err="1"/>
              <a:t>Ludwiczuk</a:t>
            </a:r>
            <a:r>
              <a:rPr lang="en-US" dirty="0"/>
              <a:t> and </a:t>
            </a:r>
            <a:r>
              <a:rPr lang="en-US" dirty="0" err="1"/>
              <a:t>Mahadev</a:t>
            </a:r>
            <a:r>
              <a:rPr lang="en-US" dirty="0"/>
              <a:t> </a:t>
            </a:r>
            <a:r>
              <a:rPr lang="en-US" dirty="0" err="1"/>
              <a:t>Satyanarayanan</a:t>
            </a:r>
            <a:r>
              <a:rPr lang="en-US" dirty="0"/>
              <a:t>. “</a:t>
            </a:r>
            <a:r>
              <a:rPr lang="en-US" dirty="0" err="1"/>
              <a:t>OpenFace</a:t>
            </a:r>
            <a:r>
              <a:rPr lang="en-US" dirty="0"/>
              <a:t>: A general-purpose face recognition library with mobile applications.” </a:t>
            </a:r>
            <a:r>
              <a:rPr lang="en-US" i="1" dirty="0"/>
              <a:t>CMU School of Computer Science</a:t>
            </a:r>
            <a:r>
              <a:rPr lang="en-US" dirty="0"/>
              <a:t> (2016).</a:t>
            </a:r>
            <a:endParaRPr lang="en-US" dirty="0" smtClean="0"/>
          </a:p>
          <a:p>
            <a:r>
              <a:rPr lang="en-US" dirty="0"/>
              <a:t>Gary B. Huang, Manu Ramesh, Tamara Berg, and Erik </a:t>
            </a:r>
            <a:r>
              <a:rPr lang="en-US" dirty="0" smtClean="0"/>
              <a:t>Learned-Miller. Labeled </a:t>
            </a:r>
            <a:r>
              <a:rPr lang="en-US" dirty="0"/>
              <a:t>Faces in the Wild: A Database for Studying Face Recognition in Unconstrained </a:t>
            </a:r>
            <a:r>
              <a:rPr lang="en-US" dirty="0" smtClean="0"/>
              <a:t>Environments. </a:t>
            </a:r>
            <a:r>
              <a:rPr lang="en-US" i="1" dirty="0" smtClean="0"/>
              <a:t>University </a:t>
            </a:r>
            <a:r>
              <a:rPr lang="en-US" i="1" dirty="0"/>
              <a:t>of Massachusetts, Amherst, Technical Report 07-49</a:t>
            </a:r>
            <a:r>
              <a:rPr lang="en-US" dirty="0"/>
              <a:t>, October, 2007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9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Set: Labeled Faces in the Wild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616752"/>
            <a:ext cx="8825659" cy="3416300"/>
          </a:xfrm>
        </p:spPr>
        <p:txBody>
          <a:bodyPr/>
          <a:lstStyle/>
          <a:p>
            <a:r>
              <a:rPr lang="en-US" dirty="0" smtClean="0"/>
              <a:t>Public data set with 13k labeled images of 5k famous people</a:t>
            </a:r>
          </a:p>
          <a:p>
            <a:r>
              <a:rPr lang="en-US" dirty="0" smtClean="0"/>
              <a:t>Images are unconstrained (angle, </a:t>
            </a:r>
            <a:r>
              <a:rPr lang="en-US" dirty="0" smtClean="0"/>
              <a:t>expression, lighting)</a:t>
            </a:r>
            <a:endParaRPr lang="en-US" dirty="0" smtClean="0"/>
          </a:p>
          <a:p>
            <a:r>
              <a:rPr lang="en-US" dirty="0" smtClean="0"/>
              <a:t>Data set is heavily biased (78% men, 83% white)</a:t>
            </a:r>
          </a:p>
          <a:p>
            <a:pPr lvl="1"/>
            <a:r>
              <a:rPr lang="en-US" dirty="0" smtClean="0"/>
              <a:t>Have to supplement for test cases insufficiently represented</a:t>
            </a:r>
          </a:p>
          <a:p>
            <a:r>
              <a:rPr lang="en-US" dirty="0" smtClean="0"/>
              <a:t>Used for benchmarking facial recognition algorithms</a:t>
            </a:r>
          </a:p>
          <a:p>
            <a:endParaRPr lang="en-US" dirty="0"/>
          </a:p>
        </p:txBody>
      </p:sp>
      <p:pic>
        <p:nvPicPr>
          <p:cNvPr id="6150" name="Picture 6" descr="riginal image of Miguel Angel Rodrigue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19" y="480308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iginal image of Michelle Kw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681" y="480308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riginal image of Morgan Freem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334" y="480308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riginal image of Moshe Katsav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743" y="480308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riginal image of John Lenn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272" y="480308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98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Recognition Workflow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53764648"/>
              </p:ext>
            </p:extLst>
          </p:nvPr>
        </p:nvGraphicFramePr>
        <p:xfrm>
          <a:off x="479685" y="2358887"/>
          <a:ext cx="11227633" cy="4386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23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136573" cy="3416300"/>
          </a:xfrm>
        </p:spPr>
        <p:txBody>
          <a:bodyPr/>
          <a:lstStyle/>
          <a:p>
            <a:r>
              <a:rPr lang="en-US" dirty="0" err="1" smtClean="0"/>
              <a:t>dlib</a:t>
            </a:r>
            <a:r>
              <a:rPr lang="en-US" dirty="0" smtClean="0"/>
              <a:t> CNN Face Detector API</a:t>
            </a:r>
          </a:p>
          <a:p>
            <a:r>
              <a:rPr lang="en-US" dirty="0" smtClean="0"/>
              <a:t>Converts image to Histogram of Oriented Gradients (HOG) </a:t>
            </a:r>
          </a:p>
          <a:p>
            <a:r>
              <a:rPr lang="en-US" dirty="0" smtClean="0"/>
              <a:t>Runs SVM classifier</a:t>
            </a:r>
          </a:p>
          <a:p>
            <a:endParaRPr lang="en-US" dirty="0"/>
          </a:p>
        </p:txBody>
      </p:sp>
      <p:pic>
        <p:nvPicPr>
          <p:cNvPr id="3074" name="Picture 2" descr="ttps://i1.wp.com/www.hackevolve.com/wp-content/uploads/2017/09/face_h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036" y="2603499"/>
            <a:ext cx="4905251" cy="318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41036" y="5876140"/>
            <a:ext cx="5016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source: http://</a:t>
            </a:r>
            <a:r>
              <a:rPr lang="en-US" sz="1000" dirty="0" err="1"/>
              <a:t>www.hackevolve.com</a:t>
            </a:r>
            <a:r>
              <a:rPr lang="en-US" sz="1000" dirty="0"/>
              <a:t>/face-recognition-deep-learning/</a:t>
            </a:r>
          </a:p>
        </p:txBody>
      </p:sp>
    </p:spTree>
    <p:extLst>
      <p:ext uri="{BB962C8B-B14F-4D97-AF65-F5344CB8AC3E}">
        <p14:creationId xmlns:p14="http://schemas.microsoft.com/office/powerpoint/2010/main" val="20952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Affine Transformation &amp;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485689" cy="3416300"/>
          </a:xfrm>
        </p:spPr>
        <p:txBody>
          <a:bodyPr/>
          <a:lstStyle/>
          <a:p>
            <a:r>
              <a:rPr lang="en-US" dirty="0" err="1" smtClean="0"/>
              <a:t>OpenFace</a:t>
            </a:r>
            <a:r>
              <a:rPr lang="en-US" dirty="0" smtClean="0"/>
              <a:t> </a:t>
            </a:r>
            <a:r>
              <a:rPr lang="en-US" dirty="0" err="1" smtClean="0"/>
              <a:t>AlignDlib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Image </a:t>
            </a:r>
            <a:r>
              <a:rPr lang="en-US" dirty="0"/>
              <a:t>is cropped to detected face area</a:t>
            </a:r>
          </a:p>
          <a:p>
            <a:r>
              <a:rPr lang="en-US" dirty="0" smtClean="0"/>
              <a:t>Facial landmarks are detected</a:t>
            </a:r>
          </a:p>
          <a:p>
            <a:r>
              <a:rPr lang="en-US" dirty="0" smtClean="0"/>
              <a:t>Image is transformed to have outer eyes and nose in a standard position</a:t>
            </a:r>
          </a:p>
          <a:p>
            <a:r>
              <a:rPr lang="en-US" dirty="0" smtClean="0"/>
              <a:t>Image is resized</a:t>
            </a:r>
          </a:p>
        </p:txBody>
      </p:sp>
      <p:pic>
        <p:nvPicPr>
          <p:cNvPr id="4" name="Picture 4" descr="https://blog.algorithmia.com/wp-content/uploads/2018/01/affine_transform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876" y="2363657"/>
            <a:ext cx="3966756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60876" y="6569996"/>
            <a:ext cx="3801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 source: Amos, </a:t>
            </a:r>
            <a:r>
              <a:rPr lang="en-US" sz="1000" dirty="0" err="1" smtClean="0"/>
              <a:t>Ludwiczuk</a:t>
            </a:r>
            <a:r>
              <a:rPr lang="en-US" sz="1000" dirty="0" smtClean="0"/>
              <a:t> &amp; </a:t>
            </a:r>
            <a:r>
              <a:rPr lang="en-US" sz="1000" dirty="0" err="1" smtClean="0"/>
              <a:t>Satyanarayanan</a:t>
            </a:r>
            <a:r>
              <a:rPr lang="en-US" sz="1000" dirty="0" smtClean="0"/>
              <a:t> (2016)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91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Morphology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30005"/>
            <a:ext cx="8825659" cy="4075596"/>
          </a:xfrm>
        </p:spPr>
        <p:txBody>
          <a:bodyPr>
            <a:normAutofit/>
          </a:bodyPr>
          <a:lstStyle/>
          <a:p>
            <a:pPr defTabSz="914400">
              <a:spcBef>
                <a:spcPts val="0"/>
              </a:spcBef>
              <a:buClrTx/>
              <a:buSzTx/>
            </a:pPr>
            <a:r>
              <a:rPr lang="en-US" dirty="0" err="1" smtClean="0"/>
              <a:t>OpenFace</a:t>
            </a:r>
            <a:r>
              <a:rPr lang="en-US" dirty="0" smtClean="0"/>
              <a:t> pre-trained CNN</a:t>
            </a:r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n-US" dirty="0" smtClean="0"/>
              <a:t>Has 92.92% accuracy on LFW</a:t>
            </a:r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n-US" dirty="0" smtClean="0"/>
              <a:t>39 layers encode face morphology</a:t>
            </a:r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n-US" dirty="0"/>
              <a:t>Output is </a:t>
            </a:r>
            <a:r>
              <a:rPr lang="en-US" dirty="0" smtClean="0"/>
              <a:t>128 measurements of distances between </a:t>
            </a:r>
            <a:r>
              <a:rPr lang="en-US" dirty="0"/>
              <a:t>facial features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 smtClean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 smtClean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 smtClean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 smtClean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 smtClean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/>
          </a:p>
        </p:txBody>
      </p:sp>
      <p:pic>
        <p:nvPicPr>
          <p:cNvPr id="2050" name="Picture 2" descr="https://raw.githubusercontent.com/cmusatyalab/openface/master/images/nn4.v1.conv1.lennon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56" y="4241826"/>
            <a:ext cx="9946815" cy="226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38331" y="6557116"/>
            <a:ext cx="45512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source: https://</a:t>
            </a:r>
            <a:r>
              <a:rPr lang="en-US" sz="1000" dirty="0" err="1"/>
              <a:t>cmusatyalab.github.io</a:t>
            </a:r>
            <a:r>
              <a:rPr lang="en-US" sz="1000" dirty="0"/>
              <a:t>/</a:t>
            </a:r>
            <a:r>
              <a:rPr lang="en-US" sz="1000" dirty="0" err="1"/>
              <a:t>openface</a:t>
            </a:r>
            <a:r>
              <a:rPr lang="en-US" sz="1000" dirty="0"/>
              <a:t>/visualizations/</a:t>
            </a:r>
          </a:p>
        </p:txBody>
      </p:sp>
    </p:spTree>
    <p:extLst>
      <p:ext uri="{BB962C8B-B14F-4D97-AF65-F5344CB8AC3E}">
        <p14:creationId xmlns:p14="http://schemas.microsoft.com/office/powerpoint/2010/main" val="179842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 to match measurements to name</a:t>
            </a:r>
          </a:p>
          <a:p>
            <a:r>
              <a:rPr lang="en-US" dirty="0" smtClean="0"/>
              <a:t>Example output for demo data set that comes with the model: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714195"/>
              </p:ext>
            </p:extLst>
          </p:nvPr>
        </p:nvGraphicFramePr>
        <p:xfrm>
          <a:off x="1503783" y="3727910"/>
          <a:ext cx="812799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Set?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Steve Carell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 </a:t>
                      </a:r>
                      <a:r>
                        <a:rPr lang="en-US" dirty="0" err="1" smtClean="0"/>
                        <a:t>SteveCarell</a:t>
                      </a:r>
                      <a:r>
                        <a:rPr lang="en-US" dirty="0" smtClean="0"/>
                        <a:t> with 0.97 confidence.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 Lennon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 </a:t>
                      </a:r>
                      <a:r>
                        <a:rPr lang="en-US" dirty="0" err="1" smtClean="0"/>
                        <a:t>SteveCarell</a:t>
                      </a:r>
                      <a:r>
                        <a:rPr lang="en-US" dirty="0" smtClean="0"/>
                        <a:t> with 0.50 confidence.”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has noise added</a:t>
            </a:r>
          </a:p>
          <a:p>
            <a:r>
              <a:rPr lang="en-US" dirty="0" smtClean="0"/>
              <a:t>Noise confuses model</a:t>
            </a:r>
          </a:p>
          <a:p>
            <a:r>
              <a:rPr lang="en-US" dirty="0" smtClean="0"/>
              <a:t>Images is given incorrect label</a:t>
            </a:r>
          </a:p>
          <a:p>
            <a:r>
              <a:rPr lang="en-US" dirty="0" smtClean="0"/>
              <a:t>Challenge is </a:t>
            </a:r>
            <a:r>
              <a:rPr lang="en-US" smtClean="0"/>
              <a:t>making the noise subtle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9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0331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particle swarm algorithm to modify images to trick </a:t>
            </a:r>
            <a:r>
              <a:rPr lang="en-US" dirty="0" err="1" smtClean="0"/>
              <a:t>OpenFace</a:t>
            </a:r>
            <a:r>
              <a:rPr lang="en-US" dirty="0" smtClean="0"/>
              <a:t> to incorrectly classify image:</a:t>
            </a:r>
          </a:p>
          <a:p>
            <a:pPr lvl="1"/>
            <a:r>
              <a:rPr lang="en-US" dirty="0" smtClean="0"/>
              <a:t>Case 1: Incremental changes to decrease image quality</a:t>
            </a:r>
          </a:p>
          <a:p>
            <a:pPr lvl="1"/>
            <a:r>
              <a:rPr lang="en-US" dirty="0" smtClean="0"/>
              <a:t>Case 2: People with similar faces (same race, same gender)</a:t>
            </a:r>
          </a:p>
          <a:p>
            <a:pPr lvl="1"/>
            <a:r>
              <a:rPr lang="en-US" dirty="0" smtClean="0"/>
              <a:t>Case 3: People with dissimilar faces (same race, same gender)</a:t>
            </a:r>
          </a:p>
          <a:p>
            <a:pPr lvl="1"/>
            <a:r>
              <a:rPr lang="en-US" dirty="0" smtClean="0"/>
              <a:t>Case 4: People with different genders </a:t>
            </a:r>
          </a:p>
          <a:p>
            <a:pPr lvl="1"/>
            <a:r>
              <a:rPr lang="en-US" dirty="0" smtClean="0"/>
              <a:t>Case 5: People of different races</a:t>
            </a:r>
          </a:p>
          <a:p>
            <a:pPr lvl="1"/>
            <a:r>
              <a:rPr lang="en-US" dirty="0" smtClean="0"/>
              <a:t>Case 6: People of different races and genders</a:t>
            </a:r>
          </a:p>
          <a:p>
            <a:pPr lvl="1"/>
            <a:r>
              <a:rPr lang="en-US" dirty="0" smtClean="0"/>
              <a:t>Case 7: Non-human face</a:t>
            </a:r>
          </a:p>
          <a:p>
            <a:pPr lvl="1"/>
            <a:r>
              <a:rPr lang="en-US" dirty="0" smtClean="0"/>
              <a:t>Case 8: No </a:t>
            </a:r>
            <a:r>
              <a:rPr lang="en-US" dirty="0" smtClean="0"/>
              <a:t>face</a:t>
            </a:r>
          </a:p>
          <a:p>
            <a:r>
              <a:rPr lang="en-US" dirty="0" smtClean="0"/>
              <a:t>Each test case will be run twice using a limited data set (easy) and the full LFW (difficult)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5661</TotalTime>
  <Words>587</Words>
  <Application>Microsoft Macintosh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Wingdings 3</vt:lpstr>
      <vt:lpstr>Arial</vt:lpstr>
      <vt:lpstr>Ion Boardroom</vt:lpstr>
      <vt:lpstr>Progress Report: Stress testing facial recognition with Adversarial Examples</vt:lpstr>
      <vt:lpstr>Data Set: Labeled Faces in the Wild</vt:lpstr>
      <vt:lpstr>Facial Recognition Workflow</vt:lpstr>
      <vt:lpstr>Face Detection</vt:lpstr>
      <vt:lpstr>Affine Transformation &amp; Normalization</vt:lpstr>
      <vt:lpstr>Face Morphology Embedding</vt:lpstr>
      <vt:lpstr>Classification</vt:lpstr>
      <vt:lpstr>Adversarial Examples</vt:lpstr>
      <vt:lpstr>Adversarial Tasks</vt:lpstr>
      <vt:lpstr>Progress</vt:lpstr>
      <vt:lpstr>Next Steps</vt:lpstr>
      <vt:lpstr>References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Report: Stress testing facial recognition with Adversarial Examples</dc:title>
  <dc:creator>Emily Ruth Strong</dc:creator>
  <cp:lastModifiedBy>Emily Ruth Strong</cp:lastModifiedBy>
  <cp:revision>27</cp:revision>
  <dcterms:created xsi:type="dcterms:W3CDTF">2018-03-08T20:40:28Z</dcterms:created>
  <dcterms:modified xsi:type="dcterms:W3CDTF">2018-03-12T19:29:50Z</dcterms:modified>
</cp:coreProperties>
</file>