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4"/>
    <p:restoredTop sz="94613"/>
  </p:normalViewPr>
  <p:slideViewPr>
    <p:cSldViewPr snapToGrid="0" snapToObjects="1">
      <p:cViewPr varScale="1">
        <p:scale>
          <a:sx n="77" d="100"/>
          <a:sy n="77" d="100"/>
        </p:scale>
        <p:origin x="224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222" y="2041113"/>
            <a:ext cx="9661358" cy="2098226"/>
          </a:xfrm>
        </p:spPr>
        <p:txBody>
          <a:bodyPr/>
          <a:lstStyle/>
          <a:p>
            <a:r>
              <a:rPr lang="en-US" sz="5400" dirty="0" err="1" smtClean="0"/>
              <a:t>Corporación</a:t>
            </a:r>
            <a:r>
              <a:rPr lang="en-US" dirty="0" smtClean="0"/>
              <a:t> </a:t>
            </a:r>
            <a:r>
              <a:rPr lang="en-US" sz="5400" dirty="0" err="1" smtClean="0"/>
              <a:t>Favorita</a:t>
            </a:r>
            <a:r>
              <a:rPr lang="en-US" sz="5400" dirty="0" smtClean="0"/>
              <a:t> Grocery Sales Forecasting: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Status Update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4798495"/>
            <a:ext cx="6831673" cy="1086237"/>
          </a:xfrm>
        </p:spPr>
        <p:txBody>
          <a:bodyPr/>
          <a:lstStyle/>
          <a:p>
            <a:r>
              <a:rPr lang="en-US" dirty="0" smtClean="0"/>
              <a:t>Team 4: </a:t>
            </a:r>
            <a:r>
              <a:rPr lang="en-US" dirty="0" err="1" smtClean="0"/>
              <a:t>Raksha</a:t>
            </a:r>
            <a:r>
              <a:rPr lang="en-US" dirty="0" smtClean="0"/>
              <a:t> </a:t>
            </a:r>
            <a:r>
              <a:rPr lang="en-US" dirty="0" err="1" smtClean="0"/>
              <a:t>Kaverappa</a:t>
            </a:r>
            <a:r>
              <a:rPr lang="en-US" dirty="0" smtClean="0"/>
              <a:t> and Emily Strong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7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- Items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091" y="2171700"/>
            <a:ext cx="3750157" cy="3581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877" y="2171700"/>
            <a:ext cx="4763353" cy="368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2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Corporación</a:t>
            </a:r>
            <a:r>
              <a:rPr lang="en-US" sz="2400" dirty="0" smtClean="0"/>
              <a:t> </a:t>
            </a:r>
            <a:r>
              <a:rPr lang="en-US" sz="2400" dirty="0" err="1" smtClean="0"/>
              <a:t>Favorita</a:t>
            </a:r>
            <a:r>
              <a:rPr lang="en-US" sz="2400" dirty="0" smtClean="0"/>
              <a:t> is an Ecuadorian grocery chain with over 100 stores</a:t>
            </a:r>
          </a:p>
          <a:p>
            <a:r>
              <a:rPr lang="en-US" sz="2400" dirty="0" smtClean="0"/>
              <a:t>Currently use heuristics for sales forecasting</a:t>
            </a:r>
          </a:p>
          <a:p>
            <a:r>
              <a:rPr lang="en-US" sz="2400" dirty="0" smtClean="0"/>
              <a:t>They are holding a </a:t>
            </a:r>
            <a:r>
              <a:rPr lang="en-US" sz="2400" dirty="0" err="1" smtClean="0"/>
              <a:t>Kaggle</a:t>
            </a:r>
            <a:r>
              <a:rPr lang="en-US" sz="2400" dirty="0" smtClean="0"/>
              <a:t> competition to develop machine-learning-based forecasting</a:t>
            </a:r>
          </a:p>
          <a:p>
            <a:r>
              <a:rPr lang="en-US" sz="2400" dirty="0" err="1" smtClean="0"/>
              <a:t>Kaggle</a:t>
            </a:r>
            <a:r>
              <a:rPr lang="en-US" sz="2400" dirty="0" smtClean="0"/>
              <a:t> Goals: predict sales by store for existing products and for new products </a:t>
            </a:r>
          </a:p>
          <a:p>
            <a:r>
              <a:rPr lang="en-US" sz="2400" dirty="0" smtClean="0"/>
              <a:t>Additional Project Goal: predict best and worst selling items by store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77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About The Data Sets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600" y="1636294"/>
            <a:ext cx="9601200" cy="3581400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Time series:</a:t>
            </a:r>
          </a:p>
          <a:p>
            <a:r>
              <a:rPr lang="en-US" sz="2400" dirty="0" smtClean="0"/>
              <a:t>Training data: unit sales by date, store, and item with a promotion flag</a:t>
            </a:r>
          </a:p>
          <a:p>
            <a:pPr lvl="1"/>
            <a:r>
              <a:rPr lang="en-US" sz="2400" dirty="0" smtClean="0"/>
              <a:t>Represents 54 stores and 4000+ items</a:t>
            </a:r>
          </a:p>
          <a:p>
            <a:pPr lvl="1"/>
            <a:r>
              <a:rPr lang="en-US" sz="2400" dirty="0" smtClean="0"/>
              <a:t>January 1, 2013 – August 15, 2017</a:t>
            </a:r>
          </a:p>
          <a:p>
            <a:r>
              <a:rPr lang="en-US" sz="2400" dirty="0" smtClean="0"/>
              <a:t>Test set includes new items</a:t>
            </a:r>
          </a:p>
          <a:p>
            <a:r>
              <a:rPr lang="en-US" sz="2400" dirty="0" smtClean="0"/>
              <a:t>Total transactions per store</a:t>
            </a:r>
          </a:p>
          <a:p>
            <a:r>
              <a:rPr lang="en-US" sz="2400" dirty="0"/>
              <a:t>Oil barrel prices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Ecuadorian economy is dependent on </a:t>
            </a:r>
            <a:r>
              <a:rPr lang="en-US" sz="2400" dirty="0" smtClean="0"/>
              <a:t>oil</a:t>
            </a:r>
          </a:p>
          <a:p>
            <a:r>
              <a:rPr lang="en-US" sz="2400" dirty="0"/>
              <a:t>Ecuadorian holidays</a:t>
            </a:r>
          </a:p>
          <a:p>
            <a:pPr lvl="1"/>
            <a:r>
              <a:rPr lang="en-US" sz="2400" dirty="0"/>
              <a:t>No information on whether stores were open or closed that day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6762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About The Data Sets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600" y="1892964"/>
            <a:ext cx="9601200" cy="3581400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Dictionaries:</a:t>
            </a:r>
          </a:p>
          <a:p>
            <a:r>
              <a:rPr lang="en-US" sz="2400" dirty="0"/>
              <a:t>Store dictionary provided with city and internal clustering information</a:t>
            </a:r>
          </a:p>
          <a:p>
            <a:pPr lvl="1"/>
            <a:r>
              <a:rPr lang="en-US" sz="2400" dirty="0" smtClean="0"/>
              <a:t>We don’t know the store location beyond city</a:t>
            </a:r>
          </a:p>
          <a:p>
            <a:pPr lvl="1"/>
            <a:r>
              <a:rPr lang="en-US" sz="2400" dirty="0" smtClean="0"/>
              <a:t>We </a:t>
            </a:r>
            <a:r>
              <a:rPr lang="en-US" sz="2400" dirty="0"/>
              <a:t>don’t know how the clusters are defined</a:t>
            </a:r>
          </a:p>
          <a:p>
            <a:r>
              <a:rPr lang="en-US" sz="2400" dirty="0"/>
              <a:t>Item dictionary provided with general family (grocery, deli, </a:t>
            </a:r>
            <a:r>
              <a:rPr lang="en-US" sz="2400" dirty="0" err="1"/>
              <a:t>etc</a:t>
            </a:r>
            <a:r>
              <a:rPr lang="en-US" sz="2400" dirty="0"/>
              <a:t>), perishable flag, and internal clustering information</a:t>
            </a:r>
          </a:p>
          <a:p>
            <a:pPr lvl="1"/>
            <a:r>
              <a:rPr lang="en-US" sz="2400" dirty="0" smtClean="0"/>
              <a:t>We don’t know what the items are</a:t>
            </a:r>
          </a:p>
          <a:p>
            <a:pPr lvl="1"/>
            <a:r>
              <a:rPr lang="en-US" sz="2400" dirty="0" smtClean="0"/>
              <a:t>We </a:t>
            </a:r>
            <a:r>
              <a:rPr lang="en-US" sz="2400" dirty="0"/>
              <a:t>don’t know how the clusters are </a:t>
            </a:r>
            <a:r>
              <a:rPr lang="en-US" sz="2400" dirty="0" smtClean="0"/>
              <a:t>defined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4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717959"/>
              </p:ext>
            </p:extLst>
          </p:nvPr>
        </p:nvGraphicFramePr>
        <p:xfrm>
          <a:off x="1515978" y="1612231"/>
          <a:ext cx="10142622" cy="49178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2233"/>
                <a:gridCol w="5149515"/>
                <a:gridCol w="3380874"/>
              </a:tblGrid>
              <a:tr h="598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Days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Deliverable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</a:rPr>
                        <a:t>Status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3500" marR="63500" marT="63500" marB="63500"/>
                </a:tc>
              </a:tr>
              <a:tr h="598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1-4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Data wrangling and EDA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</a:rPr>
                        <a:t>Wrangling: Complete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</a:rPr>
                        <a:t>EDA: in progress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3500" marR="63500" marT="63500" marB="63500"/>
                </a:tc>
              </a:tr>
              <a:tr h="598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5-8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Model building and selection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</a:rPr>
                        <a:t>Clustering started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3500" marR="63500" marT="63500" marB="63500"/>
                </a:tc>
              </a:tr>
              <a:tr h="598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9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API deployment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3500" marR="63500" marT="63500" marB="63500"/>
                </a:tc>
              </a:tr>
              <a:tr h="598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10-12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Web application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3500" marR="63500" marT="63500" marB="63500"/>
                </a:tc>
              </a:tr>
              <a:tr h="9924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13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Catch-up for any deliverables that take longer than expected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3500" marR="63500" marT="63500" marB="63500"/>
                </a:tc>
              </a:tr>
              <a:tr h="5985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14-15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Documentation and presentation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00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approach: interpolate all missing values</a:t>
            </a:r>
          </a:p>
          <a:p>
            <a:pPr lvl="1"/>
            <a:r>
              <a:rPr lang="en-US" dirty="0"/>
              <a:t>Zeros were omitted from the data sets</a:t>
            </a:r>
          </a:p>
          <a:p>
            <a:pPr lvl="1"/>
            <a:r>
              <a:rPr lang="en-US" dirty="0"/>
              <a:t>We don’t have inventory counts so we don’t know if 0 unit sales for an item means it was out of stock</a:t>
            </a:r>
          </a:p>
          <a:p>
            <a:pPr lvl="1"/>
            <a:r>
              <a:rPr lang="en-US" dirty="0"/>
              <a:t>All stores have 0 transactions for December 25, most have 0 for January </a:t>
            </a:r>
            <a:r>
              <a:rPr lang="en-US" dirty="0" smtClean="0"/>
              <a:t>1</a:t>
            </a:r>
          </a:p>
          <a:p>
            <a:r>
              <a:rPr lang="en-US" dirty="0" smtClean="0"/>
              <a:t>Normalize item unit sales to total store transactions then take the mean</a:t>
            </a:r>
          </a:p>
          <a:p>
            <a:pPr lvl="1"/>
            <a:r>
              <a:rPr lang="en-US" dirty="0" smtClean="0"/>
              <a:t>Pro: fewer models to create</a:t>
            </a:r>
          </a:p>
          <a:p>
            <a:pPr lvl="1"/>
            <a:r>
              <a:rPr lang="en-US" dirty="0" smtClean="0"/>
              <a:t>Con: removes regional variations</a:t>
            </a:r>
          </a:p>
        </p:txBody>
      </p:sp>
    </p:spTree>
    <p:extLst>
      <p:ext uri="{BB962C8B-B14F-4D97-AF65-F5344CB8AC3E}">
        <p14:creationId xmlns:p14="http://schemas.microsoft.com/office/powerpoint/2010/main" val="209862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</a:t>
            </a:r>
            <a:r>
              <a:rPr lang="en-US" dirty="0" smtClean="0"/>
              <a:t>Insights - Trend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34" y="2451046"/>
            <a:ext cx="11273300" cy="3167703"/>
          </a:xfrm>
        </p:spPr>
      </p:pic>
    </p:spTree>
    <p:extLst>
      <p:ext uri="{BB962C8B-B14F-4D97-AF65-F5344CB8AC3E}">
        <p14:creationId xmlns:p14="http://schemas.microsoft.com/office/powerpoint/2010/main" val="178983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- Stores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71" y="1600231"/>
            <a:ext cx="6675915" cy="4948813"/>
          </a:xfrm>
        </p:spPr>
      </p:pic>
    </p:spTree>
    <p:extLst>
      <p:ext uri="{BB962C8B-B14F-4D97-AF65-F5344CB8AC3E}">
        <p14:creationId xmlns:p14="http://schemas.microsoft.com/office/powerpoint/2010/main" val="133638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- Stores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269" y="76200"/>
            <a:ext cx="3634327" cy="3581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94" y="3657600"/>
            <a:ext cx="10695902" cy="282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027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46</TotalTime>
  <Words>339</Words>
  <Application>Microsoft Macintosh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Franklin Gothic Book</vt:lpstr>
      <vt:lpstr>Arial</vt:lpstr>
      <vt:lpstr>Crop</vt:lpstr>
      <vt:lpstr>Corporación Favorita Grocery Sales Forecasting: Status Update</vt:lpstr>
      <vt:lpstr>About The Project</vt:lpstr>
      <vt:lpstr>PowerPoint Presentation</vt:lpstr>
      <vt:lpstr>PowerPoint Presentation</vt:lpstr>
      <vt:lpstr>Timeline</vt:lpstr>
      <vt:lpstr>Data Cleansing</vt:lpstr>
      <vt:lpstr>EDA Insights - Trend</vt:lpstr>
      <vt:lpstr>Clustering - Stores</vt:lpstr>
      <vt:lpstr>Clustering - Stores</vt:lpstr>
      <vt:lpstr>Clustering - Items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Corporación Favorita Grocery Sales Forecasting: Status Update</dc:title>
  <dc:creator>Emily Ruth Strong</dc:creator>
  <cp:lastModifiedBy>Emily Ruth Strong</cp:lastModifiedBy>
  <cp:revision>11</cp:revision>
  <dcterms:created xsi:type="dcterms:W3CDTF">2017-11-30T15:58:09Z</dcterms:created>
  <dcterms:modified xsi:type="dcterms:W3CDTF">2017-12-02T14:08:37Z</dcterms:modified>
</cp:coreProperties>
</file>