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2"/>
  </p:notesMasterIdLst>
  <p:sldIdLst>
    <p:sldId id="256" r:id="rId2"/>
    <p:sldId id="268" r:id="rId3"/>
    <p:sldId id="257" r:id="rId4"/>
    <p:sldId id="266" r:id="rId5"/>
    <p:sldId id="267" r:id="rId6"/>
    <p:sldId id="258" r:id="rId7"/>
    <p:sldId id="269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8"/>
    <p:restoredTop sz="94659"/>
  </p:normalViewPr>
  <p:slideViewPr>
    <p:cSldViewPr snapToGrid="0" snapToObjects="1">
      <p:cViewPr>
        <p:scale>
          <a:sx n="86" d="100"/>
          <a:sy n="86" d="100"/>
        </p:scale>
        <p:origin x="112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EEB0-9FE6-8E41-867B-2008353727AD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B5AE-AC20-614D-BBAF-CCEF5C27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social network graph consists of nodes</a:t>
            </a:r>
            <a:r>
              <a:rPr lang="en-US" baseline="0" dirty="0" smtClean="0"/>
              <a:t> (vertices) connected by relationships (edges). Both the nodes and relationships have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B5AE-AC20-614D-BBAF-CCEF5C27A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undirected social network graph. Nodes can have different</a:t>
            </a:r>
            <a:r>
              <a:rPr lang="en-US" baseline="0" dirty="0" smtClean="0"/>
              <a:t> types of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B5AE-AC20-614D-BBAF-CCEF5C27A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directed social</a:t>
            </a:r>
            <a:r>
              <a:rPr lang="en-US" baseline="0" dirty="0" smtClean="0"/>
              <a:t> network graph. For reciprocity, two relationships must be defined: one from node1 to node2, and one from node2 to node1.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B5AE-AC20-614D-BBAF-CCEF5C27A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SQL and ASCII 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B5AE-AC20-614D-BBAF-CCEF5C27A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9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0048FB-40F3-E74E-A9B8-BE021B36099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0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4:</a:t>
            </a:r>
          </a:p>
          <a:p>
            <a:r>
              <a:rPr lang="en-US" dirty="0" smtClean="0"/>
              <a:t>Emily Strong and </a:t>
            </a:r>
            <a:r>
              <a:rPr lang="en-US" dirty="0" err="1" smtClean="0"/>
              <a:t>Raksha</a:t>
            </a:r>
            <a:r>
              <a:rPr lang="en-US" dirty="0" smtClean="0"/>
              <a:t> </a:t>
            </a:r>
            <a:r>
              <a:rPr lang="en-US" dirty="0" err="1" smtClean="0"/>
              <a:t>Kaverappa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Social-network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229908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Examine networks of people or things and the relationships and interactions between them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800" dirty="0" smtClean="0"/>
              <a:t>Examples: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842962" y="4371976"/>
            <a:ext cx="10201275" cy="181588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Friends/connections on social networking sites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Phone calls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Emails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Up votes/likes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Film cast and crew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93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Social-Network Graphs: Terminology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85888" y="2514594"/>
            <a:ext cx="3071811" cy="29860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609" y="2514594"/>
            <a:ext cx="3094617" cy="2986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704" y="336131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Relationship</a:t>
            </a:r>
            <a:endParaRPr lang="en-US" sz="3600" dirty="0"/>
          </a:p>
        </p:txBody>
      </p:sp>
      <p:cxnSp>
        <p:nvCxnSpPr>
          <p:cNvPr id="16" name="Straight Connector 15"/>
          <p:cNvCxnSpPr>
            <a:stCxn id="4" idx="6"/>
            <a:endCxn id="5" idx="2"/>
          </p:cNvCxnSpPr>
          <p:nvPr/>
        </p:nvCxnSpPr>
        <p:spPr>
          <a:xfrm>
            <a:off x="4457699" y="4007641"/>
            <a:ext cx="326491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6388" y="4200166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39471" y="4384832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Properties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35508" y="4384832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Properties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Social-Network Graphs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85888" y="2514594"/>
            <a:ext cx="3071811" cy="29860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 1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609" y="2514594"/>
            <a:ext cx="3094617" cy="2986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 2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867" y="336131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Knows</a:t>
            </a:r>
            <a:endParaRPr lang="en-US" sz="3600" dirty="0"/>
          </a:p>
        </p:txBody>
      </p:sp>
      <p:cxnSp>
        <p:nvCxnSpPr>
          <p:cNvPr id="16" name="Straight Connector 15"/>
          <p:cNvCxnSpPr>
            <a:stCxn id="4" idx="6"/>
            <a:endCxn id="5" idx="2"/>
          </p:cNvCxnSpPr>
          <p:nvPr/>
        </p:nvCxnSpPr>
        <p:spPr>
          <a:xfrm>
            <a:off x="4457699" y="4007641"/>
            <a:ext cx="326491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93433" y="40858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Since: 2000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3616" y="4198735"/>
            <a:ext cx="175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Age: 30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Hobby: Cycling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236" y="4198735"/>
            <a:ext cx="175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Age: 27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Likes: Dogs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Social-Network Graphs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85888" y="2514594"/>
            <a:ext cx="3071811" cy="29860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Actor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609" y="2514594"/>
            <a:ext cx="3094617" cy="2986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Film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964" y="3525691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Starred In</a:t>
            </a:r>
            <a:endParaRPr lang="en-US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42279" y="4111219"/>
            <a:ext cx="3380330" cy="60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social network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Density: The connections between nodes, expressed as a percent for an individual node:</a:t>
            </a:r>
          </a:p>
          <a:p>
            <a:pPr lvl="1"/>
            <a:r>
              <a:rPr lang="en-US" sz="2800" dirty="0" smtClean="0"/>
              <a:t>Number of connections / Number of possible connections</a:t>
            </a:r>
          </a:p>
          <a:p>
            <a:r>
              <a:rPr lang="en-US" sz="2800" dirty="0" smtClean="0"/>
              <a:t>Centrality: Identifies the most important nodes (e.g. most influential person)</a:t>
            </a:r>
          </a:p>
          <a:p>
            <a:r>
              <a:rPr lang="en-US" sz="2800" dirty="0" smtClean="0"/>
              <a:t>In-degree: How many times others interact with a given node</a:t>
            </a:r>
          </a:p>
          <a:p>
            <a:r>
              <a:rPr lang="en-US" sz="2800" dirty="0" smtClean="0"/>
              <a:t>Out-degree: How many times a given node interacts with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0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Native graph database</a:t>
            </a:r>
          </a:p>
          <a:p>
            <a:r>
              <a:rPr lang="en-US" sz="2800" dirty="0" smtClean="0"/>
              <a:t>All </a:t>
            </a:r>
            <a:r>
              <a:rPr lang="en-US" sz="2800" dirty="0"/>
              <a:t>relationships are </a:t>
            </a:r>
            <a:r>
              <a:rPr lang="en-US" sz="2800" dirty="0" smtClean="0"/>
              <a:t>directional</a:t>
            </a:r>
          </a:p>
          <a:p>
            <a:r>
              <a:rPr lang="en-US" sz="2800" dirty="0" smtClean="0"/>
              <a:t>Nodes can be grouped into sets with Labels (e.g. Person, Film, IP Address)</a:t>
            </a:r>
            <a:endParaRPr lang="en-US" sz="2800" dirty="0"/>
          </a:p>
          <a:p>
            <a:r>
              <a:rPr lang="en-US" sz="2800" dirty="0" smtClean="0"/>
              <a:t>Uses Cypher language</a:t>
            </a:r>
          </a:p>
          <a:p>
            <a:r>
              <a:rPr lang="en-US" sz="2800" dirty="0" smtClean="0"/>
              <a:t>Python library: </a:t>
            </a:r>
            <a:r>
              <a:rPr lang="en-US" sz="2800" dirty="0" smtClean="0"/>
              <a:t>neo4j-driver</a:t>
            </a:r>
            <a:r>
              <a:rPr lang="en-US" sz="2800" smtClean="0"/>
              <a:t>, py2neo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7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531808"/>
            <a:ext cx="10131425" cy="3649133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Declarative language based on SQL and SPARQL with pattern matching</a:t>
            </a:r>
          </a:p>
          <a:p>
            <a:r>
              <a:rPr lang="en-US" sz="2800" dirty="0" smtClean="0"/>
              <a:t>ASCII representation of relationships</a:t>
            </a:r>
          </a:p>
          <a:p>
            <a:pPr lvl="1"/>
            <a:r>
              <a:rPr lang="en-US" sz="2800" dirty="0" smtClean="0"/>
              <a:t>(node)-[:Relationship]-&gt;(node)</a:t>
            </a:r>
          </a:p>
          <a:p>
            <a:r>
              <a:rPr lang="en-US" sz="2800" dirty="0" smtClean="0"/>
              <a:t>Example: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MATCH 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ee:Person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)-[:KNOWS]-(friends)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WHERE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ee.name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“Bob”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ee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friends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0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144</TotalTime>
  <Words>300</Words>
  <Application>Microsoft Macintosh PowerPoint</Application>
  <PresentationFormat>Widescreen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</vt:lpstr>
      <vt:lpstr>Arial</vt:lpstr>
      <vt:lpstr>Celestial</vt:lpstr>
      <vt:lpstr>Graph Analytics</vt:lpstr>
      <vt:lpstr>Social-network graphs</vt:lpstr>
      <vt:lpstr>Social-Network Graphs: Terminology</vt:lpstr>
      <vt:lpstr>Social-Network Graphs</vt:lpstr>
      <vt:lpstr>Social-Network Graphs</vt:lpstr>
      <vt:lpstr>Mining social network graphs</vt:lpstr>
      <vt:lpstr>Key Terms</vt:lpstr>
      <vt:lpstr>NEo4j</vt:lpstr>
      <vt:lpstr>Cypher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Analytics</dc:title>
  <dc:creator>Strong, Emily</dc:creator>
  <cp:lastModifiedBy>Strong, Emily</cp:lastModifiedBy>
  <cp:revision>14</cp:revision>
  <dcterms:created xsi:type="dcterms:W3CDTF">2017-10-06T14:56:26Z</dcterms:created>
  <dcterms:modified xsi:type="dcterms:W3CDTF">2017-10-06T18:08:10Z</dcterms:modified>
</cp:coreProperties>
</file>