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1"/>
    <p:restoredTop sz="94562"/>
  </p:normalViewPr>
  <p:slideViewPr>
    <p:cSldViewPr snapToGrid="0" snapToObjects="1">
      <p:cViewPr varScale="1">
        <p:scale>
          <a:sx n="68" d="100"/>
          <a:sy n="68" d="100"/>
        </p:scale>
        <p:origin x="24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86D60-3FF9-D744-9BC8-F201D25C4FFF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BFA04-9AAC-6944-92D2-431F179D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93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BFA04-9AAC-6944-92D2-431F179D92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6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 2: Lending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4: Emily Strong &amp; </a:t>
            </a:r>
            <a:r>
              <a:rPr lang="en-US" dirty="0" err="1" smtClean="0"/>
              <a:t>Raksha</a:t>
            </a:r>
            <a:r>
              <a:rPr lang="en-US" dirty="0" smtClean="0"/>
              <a:t> </a:t>
            </a:r>
            <a:r>
              <a:rPr lang="en-US" dirty="0" err="1" smtClean="0"/>
              <a:t>Kaverappa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1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2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7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169" y="119921"/>
            <a:ext cx="7007832" cy="6738079"/>
          </a:xfrm>
        </p:spPr>
      </p:pic>
    </p:spTree>
    <p:extLst>
      <p:ext uri="{BB962C8B-B14F-4D97-AF65-F5344CB8AC3E}">
        <p14:creationId xmlns:p14="http://schemas.microsoft.com/office/powerpoint/2010/main" val="185108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Loan Applicants</a:t>
            </a:r>
            <a:r>
              <a:rPr lang="en-US" dirty="0" smtClean="0"/>
              <a:t>: Credit Scores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26896"/>
            <a:ext cx="5672280" cy="5231104"/>
          </a:xfrm>
        </p:spPr>
      </p:pic>
      <p:sp>
        <p:nvSpPr>
          <p:cNvPr id="7" name="TextBox 6"/>
          <p:cNvSpPr txBox="1"/>
          <p:nvPr/>
        </p:nvSpPr>
        <p:spPr>
          <a:xfrm>
            <a:off x="1371600" y="3426840"/>
            <a:ext cx="44659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Lending Club requires a minimum credit score of 660 to be approved. Plotting credit scores for declined (red) versus approved (green) loans shows this cutoff.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081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Applied: Debt-To-Income Ratio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65" y="2840474"/>
            <a:ext cx="5894721" cy="3498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8099" y="1802368"/>
            <a:ext cx="1053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is also a maximum debt-to-income ratio of 40% to be approved. There are exceptions however, as a plot of just DTI for approved loans shows.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64" y="2840474"/>
            <a:ext cx="4132714" cy="34533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57481" y="6309584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DTI All Loans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69369" y="6293795"/>
            <a:ext cx="302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DTI Approved Loans by 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0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Applied: State Residency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504950"/>
            <a:ext cx="10896600" cy="5143500"/>
          </a:xfrm>
        </p:spPr>
      </p:pic>
    </p:spTree>
    <p:extLst>
      <p:ext uri="{BB962C8B-B14F-4D97-AF65-F5344CB8AC3E}">
        <p14:creationId xmlns:p14="http://schemas.microsoft.com/office/powerpoint/2010/main" val="139164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3651251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Interest Rate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171700"/>
            <a:ext cx="3651251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Lending Club assigns each approved loan a grade (A-G) and a sub-grade (1-5) to determine the interest rate. </a:t>
            </a:r>
          </a:p>
          <a:p>
            <a:pPr marL="0" indent="0">
              <a:buNone/>
            </a:pPr>
            <a:r>
              <a:rPr lang="en-US" dirty="0" smtClean="0"/>
              <a:t>Interest rates are calculated based on a base (~5%) plus a risk adjustment set using the A1-G5 sub-grade.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347" y="400050"/>
            <a:ext cx="658110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9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66426"/>
            <a:ext cx="9601200" cy="1485900"/>
          </a:xfrm>
        </p:spPr>
        <p:txBody>
          <a:bodyPr/>
          <a:lstStyle/>
          <a:p>
            <a:r>
              <a:rPr lang="en-US" dirty="0" smtClean="0"/>
              <a:t>How Loans Are Clustered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8076"/>
            <a:ext cx="4191000" cy="401093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338076"/>
            <a:ext cx="4141005" cy="40069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1488226"/>
            <a:ext cx="986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Aspects of both the loan and the applicant’s credit report are factored into the grade, including loan term and amount, credit score, debt-to-income ratio, and home ownership.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268021" y="6345045"/>
            <a:ext cx="239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Loan Amount by Grade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79833" y="6345045"/>
            <a:ext cx="217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FICO Score by Grade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3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6869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34</TotalTime>
  <Words>202</Words>
  <Application>Microsoft Macintosh PowerPoint</Application>
  <PresentationFormat>Widescreen</PresentationFormat>
  <Paragraphs>24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Case Study 2: Lending Club</vt:lpstr>
      <vt:lpstr>Data Wrangling</vt:lpstr>
      <vt:lpstr>Loan Applicants: Credit Scores</vt:lpstr>
      <vt:lpstr>Who Applied: Debt-To-Income Ratio</vt:lpstr>
      <vt:lpstr>Who Applied: State Residency</vt:lpstr>
      <vt:lpstr>Interest Rate Clustering</vt:lpstr>
      <vt:lpstr>How Loans Are Clustered</vt:lpstr>
      <vt:lpstr>Classification Models</vt:lpstr>
      <vt:lpstr>Classification Models</vt:lpstr>
      <vt:lpstr>Clustering</vt:lpstr>
      <vt:lpstr>Prediction Models</vt:lpstr>
      <vt:lpstr>Prediction Models</vt:lpstr>
      <vt:lpstr>Deployment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2: Lending Club</dc:title>
  <dc:creator>Emily Ruth Strong</dc:creator>
  <cp:lastModifiedBy>Emily Ruth Strong</cp:lastModifiedBy>
  <cp:revision>5</cp:revision>
  <dcterms:created xsi:type="dcterms:W3CDTF">2017-11-17T21:26:59Z</dcterms:created>
  <dcterms:modified xsi:type="dcterms:W3CDTF">2017-11-17T22:01:40Z</dcterms:modified>
</cp:coreProperties>
</file>