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7" r:id="rId7"/>
    <p:sldId id="260" r:id="rId8"/>
    <p:sldId id="261" r:id="rId9"/>
    <p:sldId id="263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480"/>
    <p:restoredTop sz="94562"/>
  </p:normalViewPr>
  <p:slideViewPr>
    <p:cSldViewPr snapToGrid="0" snapToObjects="1">
      <p:cViewPr varScale="1">
        <p:scale>
          <a:sx n="57" d="100"/>
          <a:sy n="57" d="100"/>
        </p:scale>
        <p:origin x="17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86D60-3FF9-D744-9BC8-F201D25C4FFF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BFA04-9AAC-6944-92D2-431F179D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93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BFA04-9AAC-6944-92D2-431F179D92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6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Study 2: Lending Club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4: Emily Strong &amp; </a:t>
            </a:r>
            <a:r>
              <a:rPr lang="en-US" dirty="0" err="1" smtClean="0"/>
              <a:t>Raksha</a:t>
            </a:r>
            <a:r>
              <a:rPr lang="en-US" dirty="0" smtClean="0"/>
              <a:t> </a:t>
            </a:r>
            <a:r>
              <a:rPr lang="en-US" dirty="0" err="1" smtClean="0"/>
              <a:t>Kaverappa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1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11144"/>
            <a:ext cx="9601200" cy="3581400"/>
          </a:xfrm>
        </p:spPr>
        <p:txBody>
          <a:bodyPr/>
          <a:lstStyle/>
          <a:p>
            <a:r>
              <a:rPr lang="en-US" dirty="0" smtClean="0"/>
              <a:t>We used 40 features for prediction, and had the best accuracies with non-linear prediction models.</a:t>
            </a:r>
          </a:p>
          <a:p>
            <a:r>
              <a:rPr lang="en-US" dirty="0" smtClean="0"/>
              <a:t>For our non-clustered data and </a:t>
            </a:r>
            <a:r>
              <a:rPr lang="en-US" dirty="0" err="1" smtClean="0"/>
              <a:t>KMeans</a:t>
            </a:r>
            <a:r>
              <a:rPr lang="en-US" dirty="0" smtClean="0"/>
              <a:t> clusters Neural Network had less error by a small margin in Python, whereas Random Forest had less error for our manual clusters.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550041"/>
              </p:ext>
            </p:extLst>
          </p:nvPr>
        </p:nvGraphicFramePr>
        <p:xfrm>
          <a:off x="3674745" y="4295264"/>
          <a:ext cx="4994910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3275"/>
                <a:gridCol w="511810"/>
                <a:gridCol w="511810"/>
                <a:gridCol w="511810"/>
                <a:gridCol w="511810"/>
                <a:gridCol w="582295"/>
                <a:gridCol w="582295"/>
                <a:gridCol w="494665"/>
                <a:gridCol w="485140"/>
              </a:tblGrid>
              <a:tr h="2565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KMeans Cluster 0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Jupyter</a:t>
                      </a:r>
                      <a:r>
                        <a:rPr lang="en-US" sz="1200" dirty="0">
                          <a:effectLst/>
                        </a:rPr>
                        <a:t> Notebook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Azure ML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22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Metric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 RMS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RMS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 MAE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MAE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 MAPE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MAPE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MAE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RMS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</a:tr>
              <a:tr h="37909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Linear Regression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3.57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3.53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2.77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2.76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24.27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24.40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N/a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N/a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</a:tr>
              <a:tr h="2159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Neural Network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3.07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3.20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2.34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2.44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19.95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20.79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2.59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3.32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</a:tr>
              <a:tr h="2159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Random Forest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1.23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3.23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0.93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2.48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7.99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21.37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2.56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3.34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</a:tr>
              <a:tr h="15049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KNN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3.80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4.63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2.96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3.62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26.61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32.67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N/a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N/a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58322" y="3969834"/>
            <a:ext cx="221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Error Rates: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7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Deployment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714" y="3071225"/>
            <a:ext cx="4524822" cy="3581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095" y="3065854"/>
            <a:ext cx="4019749" cy="35867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68095" y="2696522"/>
            <a:ext cx="283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Training Workflow: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47574" y="2698589"/>
            <a:ext cx="327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Web Service Workflow: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35594" y="1518371"/>
            <a:ext cx="10768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Although the data without clustering and </a:t>
            </a:r>
            <a:r>
              <a:rPr lang="en-US" sz="2000" dirty="0" err="1" smtClean="0"/>
              <a:t>KMeans</a:t>
            </a:r>
            <a:r>
              <a:rPr lang="en-US" sz="2000" dirty="0" smtClean="0"/>
              <a:t> clusters performed better with Neural Networks </a:t>
            </a:r>
          </a:p>
          <a:p>
            <a:r>
              <a:rPr lang="en-US" sz="2000" dirty="0" smtClean="0"/>
              <a:t>in Python, </a:t>
            </a:r>
            <a:r>
              <a:rPr lang="en-US" sz="2000" dirty="0" err="1" smtClean="0"/>
              <a:t>Azlure</a:t>
            </a:r>
            <a:r>
              <a:rPr lang="en-US" sz="2000" dirty="0" smtClean="0"/>
              <a:t> ML’s implementation of the algorithm was not optimal and we chose to use </a:t>
            </a:r>
          </a:p>
          <a:p>
            <a:r>
              <a:rPr lang="en-US" sz="2000" dirty="0" smtClean="0"/>
              <a:t>Random Forest for all APIs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7525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deployed the final workflow using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r>
              <a:rPr lang="en-US" dirty="0" smtClean="0"/>
              <a:t>It accepts user input, grouping our selected 40 features into required and optional inputs</a:t>
            </a:r>
          </a:p>
          <a:p>
            <a:r>
              <a:rPr lang="en-US" dirty="0" smtClean="0"/>
              <a:t>It then cleans the input, calls the classification API and returns a message that the application was declined or assigns clusters and calls the prediction APIs, returning the highest calculated interest 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965390"/>
            <a:ext cx="9589850" cy="63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1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Lending club has a straight-forward method of accepting or declining loan applications but their model for assigning interest rates is much more complex</a:t>
            </a:r>
          </a:p>
          <a:p>
            <a:r>
              <a:rPr lang="en-US" dirty="0" smtClean="0"/>
              <a:t>As a result we had high accuracy with our classification model, but our results for prediction were less accurate and non-linear methods had greater </a:t>
            </a:r>
            <a:r>
              <a:rPr lang="en-US" smtClean="0"/>
              <a:t>overall accuracy</a:t>
            </a: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rror rates varied significantly between clusters suggesting some groupings approximated Lending Club’s grades more closely than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0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169" y="119921"/>
            <a:ext cx="7007832" cy="6738079"/>
          </a:xfrm>
        </p:spPr>
      </p:pic>
    </p:spTree>
    <p:extLst>
      <p:ext uri="{BB962C8B-B14F-4D97-AF65-F5344CB8AC3E}">
        <p14:creationId xmlns:p14="http://schemas.microsoft.com/office/powerpoint/2010/main" val="185108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Loan Applicants</a:t>
            </a:r>
            <a:r>
              <a:rPr lang="en-US" dirty="0" smtClean="0"/>
              <a:t>: Credit Scores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26896"/>
            <a:ext cx="5672280" cy="5231104"/>
          </a:xfrm>
        </p:spPr>
      </p:pic>
      <p:sp>
        <p:nvSpPr>
          <p:cNvPr id="7" name="TextBox 6"/>
          <p:cNvSpPr txBox="1"/>
          <p:nvPr/>
        </p:nvSpPr>
        <p:spPr>
          <a:xfrm>
            <a:off x="1371600" y="3426840"/>
            <a:ext cx="44659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Lending Club requires a minimum credit score of 660 to be approved. Plotting credit scores for declined (red) versus approved (green) loans shows this cutoff.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081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Applied: Debt-To-Income Ratio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65" y="2840474"/>
            <a:ext cx="5894721" cy="3498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8099" y="1802368"/>
            <a:ext cx="10531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There is also a maximum debt-to-income ratio of 40% to be approved. There are exceptions however, as a plot of just DTI for approved loans shows.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664" y="2840474"/>
            <a:ext cx="4132714" cy="34533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57481" y="6309584"/>
            <a:ext cx="14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DTI All Loans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69369" y="6293795"/>
            <a:ext cx="3027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DTI Approved Loans by 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0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Applied: State Residency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504950"/>
            <a:ext cx="10896600" cy="5143500"/>
          </a:xfrm>
        </p:spPr>
      </p:pic>
    </p:spTree>
    <p:extLst>
      <p:ext uri="{BB962C8B-B14F-4D97-AF65-F5344CB8AC3E}">
        <p14:creationId xmlns:p14="http://schemas.microsoft.com/office/powerpoint/2010/main" val="139164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3651251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Interest Rate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171700"/>
            <a:ext cx="3651251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Lending Club assigns each approved loan a grade (A-G) and a sub-grade (1-5) to determine the interest rate. </a:t>
            </a:r>
          </a:p>
          <a:p>
            <a:pPr marL="0" indent="0">
              <a:buNone/>
            </a:pPr>
            <a:r>
              <a:rPr lang="en-US" dirty="0" smtClean="0"/>
              <a:t>Interest rates are calculated based on a base (~5%) plus a risk adjustment set using the A1-G5 sub-grade.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347" y="400050"/>
            <a:ext cx="6581104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9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66426"/>
            <a:ext cx="9601200" cy="1485900"/>
          </a:xfrm>
        </p:spPr>
        <p:txBody>
          <a:bodyPr/>
          <a:lstStyle/>
          <a:p>
            <a:r>
              <a:rPr lang="en-US" dirty="0" smtClean="0"/>
              <a:t>How Loans Are Clustered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8076"/>
            <a:ext cx="4191000" cy="401093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338076"/>
            <a:ext cx="4141005" cy="40069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1488226"/>
            <a:ext cx="9867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Aspects of both the loan and the applicant’s credit report are factored into the grade, including loan term and amount, credit score, debt-to-income ratio, and home ownership.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268021" y="6345045"/>
            <a:ext cx="239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Loan Amount by Grade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679833" y="6345045"/>
            <a:ext cx="217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FICO Score by Grade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3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61885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Because the Lending Club loan qualification criteria are clearly defined, our classification models all performed well. We chose to use Random Forests for API deployment.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545914"/>
              </p:ext>
            </p:extLst>
          </p:nvPr>
        </p:nvGraphicFramePr>
        <p:xfrm>
          <a:off x="1596572" y="3147785"/>
          <a:ext cx="5355772" cy="2570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966"/>
                <a:gridCol w="968597"/>
                <a:gridCol w="997086"/>
                <a:gridCol w="1039818"/>
                <a:gridCol w="1068305"/>
              </a:tblGrid>
              <a:tr h="7337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True Positives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 Positives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True Negatives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 Negatives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</a:tr>
              <a:tr h="7337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Logistic Regression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3216939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8949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302817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108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</a:tr>
              <a:tr h="3694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Random Forest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3226328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302485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</a:tr>
              <a:tr h="7337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Neural Networks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3224991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303822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496" y="3127829"/>
            <a:ext cx="404495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892682" y="6014748"/>
            <a:ext cx="31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ROC Curve for Random Forests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91775" y="27784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Confusion Matrix: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5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0"/>
            <a:ext cx="9601200" cy="201113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We attempted to recreate the Lending Club grades with our </a:t>
            </a:r>
            <a:r>
              <a:rPr lang="en-US" dirty="0" err="1" smtClean="0"/>
              <a:t>KMeans</a:t>
            </a:r>
            <a:r>
              <a:rPr lang="en-US" dirty="0" smtClean="0"/>
              <a:t> clusters, and chose the clusters that came the closest but as our T-SNE plot shows below, there is still significant overlap between the groups.</a:t>
            </a:r>
            <a:endParaRPr lang="en-US" dirty="0"/>
          </a:p>
          <a:p>
            <a:r>
              <a:rPr lang="en-US" dirty="0"/>
              <a:t>For manual clustering, we chose to </a:t>
            </a:r>
            <a:r>
              <a:rPr lang="en-US" dirty="0" smtClean="0"/>
              <a:t>use FICO score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 descr="images/tsne_kmean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099" y="2857500"/>
            <a:ext cx="5631765" cy="4000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80237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549</TotalTime>
  <Words>590</Words>
  <Application>Microsoft Macintosh PowerPoint</Application>
  <PresentationFormat>Widescreen</PresentationFormat>
  <Paragraphs>111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Franklin Gothic Book</vt:lpstr>
      <vt:lpstr>Times New Roman</vt:lpstr>
      <vt:lpstr>Crop</vt:lpstr>
      <vt:lpstr>Case Study 2: Lending Club</vt:lpstr>
      <vt:lpstr>Data Wrangling</vt:lpstr>
      <vt:lpstr>Loan Applicants: Credit Scores</vt:lpstr>
      <vt:lpstr>Who Applied: Debt-To-Income Ratio</vt:lpstr>
      <vt:lpstr>Who Applied: State Residency</vt:lpstr>
      <vt:lpstr>Interest Rate Clustering</vt:lpstr>
      <vt:lpstr>How Loans Are Clustered</vt:lpstr>
      <vt:lpstr>Classification Models</vt:lpstr>
      <vt:lpstr>Clustering</vt:lpstr>
      <vt:lpstr>Prediction Models</vt:lpstr>
      <vt:lpstr>API Deployment</vt:lpstr>
      <vt:lpstr>Deployment</vt:lpstr>
      <vt:lpstr>Conclusion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2: Lending Club</dc:title>
  <dc:creator>Emily Ruth Strong</dc:creator>
  <cp:lastModifiedBy>Emily Ruth Strong</cp:lastModifiedBy>
  <cp:revision>11</cp:revision>
  <dcterms:created xsi:type="dcterms:W3CDTF">2017-11-17T21:26:59Z</dcterms:created>
  <dcterms:modified xsi:type="dcterms:W3CDTF">2017-11-20T03:06:11Z</dcterms:modified>
</cp:coreProperties>
</file>