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70" r:id="rId11"/>
    <p:sldId id="264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3D0A8-A22C-B549-9E30-375BCE41414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B060F-F476-1C43-A774-354B8BE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create</a:t>
            </a:r>
          </a:p>
          <a:p>
            <a:r>
              <a:rPr lang="en-US" smtClean="0"/>
              <a:t>Comment on column names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060F-F476-1C43-A774-354B8BE21B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7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Academic Library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Emily Strong and Shawn Kilpatrick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6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edition </a:t>
            </a:r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 err="1" smtClean="0"/>
              <a:t>CallNo</a:t>
            </a:r>
            <a:r>
              <a:rPr lang="en-US" dirty="0" smtClean="0"/>
              <a:t> </a:t>
            </a:r>
            <a:r>
              <a:rPr lang="en-US" dirty="0"/>
              <a:t>varchar(50) not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ISBN10 </a:t>
            </a:r>
            <a:r>
              <a:rPr lang="en-US" dirty="0"/>
              <a:t>char(10) not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ISBN13 </a:t>
            </a:r>
            <a:r>
              <a:rPr lang="en-US" dirty="0"/>
              <a:t>char(13) not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ImprintID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format] varchar(15) not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DatePublished</a:t>
            </a:r>
            <a:r>
              <a:rPr lang="en-US" dirty="0" smtClean="0"/>
              <a:t> </a:t>
            </a:r>
            <a:r>
              <a:rPr lang="en-US" dirty="0"/>
              <a:t>date not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City </a:t>
            </a:r>
            <a:r>
              <a:rPr lang="en-US" dirty="0"/>
              <a:t>varchar(20),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Language] varchar(20),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Pages </a:t>
            </a:r>
            <a:r>
              <a:rPr lang="en-US" dirty="0" err="1"/>
              <a:t>int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TitleID</a:t>
            </a:r>
            <a:r>
              <a:rPr lang="en-US" dirty="0" smtClean="0"/>
              <a:t> </a:t>
            </a:r>
            <a:r>
              <a:rPr lang="en-US" dirty="0"/>
              <a:t>varchar(10) not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primary </a:t>
            </a:r>
            <a:r>
              <a:rPr lang="en-US" dirty="0"/>
              <a:t>key (</a:t>
            </a:r>
            <a:r>
              <a:rPr lang="en-US" dirty="0" err="1"/>
              <a:t>CallNo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Copy(  </a:t>
            </a:r>
          </a:p>
          <a:p>
            <a:pPr marL="457200" lvl="1" indent="0">
              <a:buNone/>
            </a:pPr>
            <a:r>
              <a:rPr lang="en-US" sz="2600" dirty="0" smtClean="0"/>
              <a:t>Barcode varchar(12) not null primary key,  </a:t>
            </a:r>
          </a:p>
          <a:p>
            <a:pPr marL="457200" lvl="1" indent="0">
              <a:buNone/>
            </a:pPr>
            <a:r>
              <a:rPr lang="en-US" sz="2600" dirty="0" err="1" smtClean="0"/>
              <a:t>CallNo</a:t>
            </a:r>
            <a:r>
              <a:rPr lang="en-US" sz="2600" dirty="0" smtClean="0"/>
              <a:t> varchar(50) not null foreign key references Edition(</a:t>
            </a:r>
            <a:r>
              <a:rPr lang="en-US" sz="2600" dirty="0" err="1" smtClean="0"/>
              <a:t>CallNo</a:t>
            </a:r>
            <a:r>
              <a:rPr lang="en-US" sz="2600" dirty="0" smtClean="0"/>
              <a:t>),  </a:t>
            </a:r>
          </a:p>
          <a:p>
            <a:pPr marL="457200" lvl="1" indent="0">
              <a:buNone/>
            </a:pPr>
            <a:r>
              <a:rPr lang="en-US" sz="2600" dirty="0" smtClean="0"/>
              <a:t>Status varchar(20) not null,  </a:t>
            </a:r>
          </a:p>
          <a:p>
            <a:pPr marL="457200" lvl="1" indent="0">
              <a:buNone/>
            </a:pPr>
            <a:r>
              <a:rPr lang="en-US" sz="2600" dirty="0" err="1" smtClean="0"/>
              <a:t>CreationDate</a:t>
            </a:r>
            <a:r>
              <a:rPr lang="en-US" sz="2600" dirty="0" smtClean="0"/>
              <a:t> date,  </a:t>
            </a:r>
          </a:p>
          <a:p>
            <a:pPr marL="457200" lvl="1" indent="0">
              <a:buNone/>
            </a:pPr>
            <a:r>
              <a:rPr lang="en-US" sz="2600" dirty="0" err="1" smtClean="0"/>
              <a:t>PolicyID</a:t>
            </a:r>
            <a:r>
              <a:rPr lang="en-US" sz="2600" dirty="0" smtClean="0"/>
              <a:t> varchar(10) not null foreign key references </a:t>
            </a:r>
            <a:r>
              <a:rPr lang="en-US" sz="2600" dirty="0" err="1" smtClean="0"/>
              <a:t>BorrowingPolicies</a:t>
            </a:r>
            <a:r>
              <a:rPr lang="en-US" sz="2600" dirty="0" smtClean="0"/>
              <a:t>(</a:t>
            </a:r>
            <a:r>
              <a:rPr lang="en-US" sz="2600" dirty="0" err="1" smtClean="0"/>
              <a:t>PolicyID</a:t>
            </a:r>
            <a:r>
              <a:rPr lang="en-US" sz="2600" dirty="0" smtClean="0"/>
              <a:t>),  </a:t>
            </a:r>
          </a:p>
          <a:p>
            <a:pPr marL="457200" lvl="1" indent="0">
              <a:buNone/>
            </a:pPr>
            <a:r>
              <a:rPr lang="en-US" sz="2600" dirty="0" err="1" smtClean="0"/>
              <a:t>CollectionID</a:t>
            </a:r>
            <a:r>
              <a:rPr lang="en-US" sz="2600" dirty="0" smtClean="0"/>
              <a:t> varchar(12) not null foreign key references Collection(</a:t>
            </a:r>
            <a:r>
              <a:rPr lang="en-US" sz="2600" dirty="0" err="1" smtClean="0"/>
              <a:t>CollectionID</a:t>
            </a:r>
            <a:r>
              <a:rPr lang="en-US" sz="2600" dirty="0" smtClean="0"/>
              <a:t>),  </a:t>
            </a:r>
          </a:p>
          <a:p>
            <a:pPr marL="457200" lvl="1" indent="0">
              <a:buNone/>
            </a:pPr>
            <a:r>
              <a:rPr lang="en-US" sz="2600" dirty="0" err="1" smtClean="0"/>
              <a:t>CheckoutCount</a:t>
            </a:r>
            <a:r>
              <a:rPr lang="en-US" sz="2600" dirty="0" smtClean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, </a:t>
            </a:r>
          </a:p>
          <a:p>
            <a:pPr marL="457200" lvl="1" indent="0">
              <a:buNone/>
            </a:pPr>
            <a:r>
              <a:rPr lang="en-US" sz="2600" dirty="0" err="1" smtClean="0"/>
              <a:t>DateLastCheckedOut</a:t>
            </a:r>
            <a:r>
              <a:rPr lang="en-US" sz="2600" dirty="0" smtClean="0"/>
              <a:t> date</a:t>
            </a:r>
          </a:p>
          <a:p>
            <a:pPr marL="457200" lvl="1" indent="0">
              <a:buNone/>
            </a:pPr>
            <a:r>
              <a:rPr lang="en-US" sz="2600" dirty="0" err="1" smtClean="0"/>
              <a:t>CHK_CopyStatus</a:t>
            </a:r>
            <a:r>
              <a:rPr lang="en-US" sz="2600" dirty="0" smtClean="0"/>
              <a:t> CHECK (Status in ('AVAILABLE','ON HOLD','CHECKED OUT','OVERDUE','ON RESERVE','MISSING','IN REPAIR','ON ORDER'))</a:t>
            </a:r>
          </a:p>
          <a:p>
            <a:pPr marL="0" indent="0">
              <a:buNone/>
            </a:pPr>
            <a:r>
              <a:rPr lang="en-US" dirty="0" smtClean="0"/>
              <a:t>);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2705" y="3609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CheckoutTransaction</a:t>
            </a:r>
            <a:r>
              <a:rPr lang="en-US" dirty="0" smtClean="0"/>
              <a:t>(  </a:t>
            </a:r>
          </a:p>
          <a:p>
            <a:pPr marL="457200" lvl="1" indent="0">
              <a:buNone/>
            </a:pPr>
            <a:r>
              <a:rPr lang="en-US" sz="2800" dirty="0" err="1" smtClean="0"/>
              <a:t>PatronID</a:t>
            </a:r>
            <a:r>
              <a:rPr lang="en-US" sz="2800" dirty="0" smtClean="0"/>
              <a:t> varchar(9) not null foreign key references Patron(</a:t>
            </a:r>
            <a:r>
              <a:rPr lang="en-US" sz="2800" dirty="0" err="1" smtClean="0"/>
              <a:t>PatronID</a:t>
            </a:r>
            <a:r>
              <a:rPr lang="en-US" sz="2800" dirty="0" smtClean="0"/>
              <a:t>),  </a:t>
            </a:r>
          </a:p>
          <a:p>
            <a:pPr marL="457200" lvl="1" indent="0">
              <a:buNone/>
            </a:pPr>
            <a:r>
              <a:rPr lang="en-US" sz="2800" dirty="0" smtClean="0"/>
              <a:t>Barcode varchar(12) not null foreign key references Copy(Barcode),  </a:t>
            </a:r>
          </a:p>
          <a:p>
            <a:pPr marL="457200" lvl="1" indent="0">
              <a:buNone/>
            </a:pPr>
            <a:r>
              <a:rPr lang="en-US" sz="2800" dirty="0" err="1" smtClean="0"/>
              <a:t>CheckoutTimestamp</a:t>
            </a:r>
            <a:r>
              <a:rPr lang="en-US" sz="2800" dirty="0" smtClean="0"/>
              <a:t> </a:t>
            </a:r>
            <a:r>
              <a:rPr lang="en-US" sz="2800" dirty="0" err="1" smtClean="0"/>
              <a:t>datetime</a:t>
            </a:r>
            <a:r>
              <a:rPr lang="en-US" sz="2800" dirty="0" smtClean="0"/>
              <a:t> not null,  </a:t>
            </a:r>
          </a:p>
          <a:p>
            <a:pPr marL="457200" lvl="1" indent="0">
              <a:buNone/>
            </a:pPr>
            <a:r>
              <a:rPr lang="en-US" sz="2800" dirty="0" err="1" smtClean="0"/>
              <a:t>DueDate</a:t>
            </a:r>
            <a:r>
              <a:rPr lang="en-US" sz="2800" dirty="0" smtClean="0"/>
              <a:t> </a:t>
            </a:r>
            <a:r>
              <a:rPr lang="en-US" sz="2800" dirty="0" err="1" smtClean="0"/>
              <a:t>datetime</a:t>
            </a:r>
            <a:r>
              <a:rPr lang="en-US" sz="2800" dirty="0" smtClean="0"/>
              <a:t> not null,  </a:t>
            </a:r>
          </a:p>
          <a:p>
            <a:pPr marL="457200" lvl="1" indent="0">
              <a:buNone/>
            </a:pPr>
            <a:r>
              <a:rPr lang="en-US" sz="2800" dirty="0" err="1" smtClean="0"/>
              <a:t>RenewalCount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,  </a:t>
            </a:r>
          </a:p>
          <a:p>
            <a:pPr marL="457200" lvl="1" indent="0">
              <a:buNone/>
            </a:pPr>
            <a:r>
              <a:rPr lang="en-US" sz="2800" dirty="0" smtClean="0"/>
              <a:t>constraint </a:t>
            </a:r>
            <a:r>
              <a:rPr lang="en-US" sz="2800" dirty="0" err="1" smtClean="0"/>
              <a:t>PK_CheckoutTransaction</a:t>
            </a:r>
            <a:r>
              <a:rPr lang="en-US" sz="2800" dirty="0" smtClean="0"/>
              <a:t> primary key (</a:t>
            </a:r>
            <a:r>
              <a:rPr lang="en-US" sz="2800" dirty="0" err="1" smtClean="0"/>
              <a:t>PatronID,Barcode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PowerBI</a:t>
            </a:r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aintain the data used to generate and support school library operations</a:t>
            </a:r>
          </a:p>
          <a:p>
            <a:r>
              <a:rPr lang="en-US" dirty="0" smtClean="0"/>
              <a:t>Enable patrons to perform limited functions: searching titles, authors and course reserves, placing holds</a:t>
            </a:r>
          </a:p>
        </p:txBody>
      </p:sp>
    </p:spTree>
    <p:extLst>
      <p:ext uri="{BB962C8B-B14F-4D97-AF65-F5344CB8AC3E}">
        <p14:creationId xmlns:p14="http://schemas.microsoft.com/office/powerpoint/2010/main" val="142693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Maintain data related to catalog items, patron transactions, acquisition orders, and course reserves</a:t>
            </a:r>
          </a:p>
          <a:p>
            <a:r>
              <a:rPr lang="en-US" dirty="0" smtClean="0"/>
              <a:t>Perform searches on these data for library operations and patron use</a:t>
            </a:r>
          </a:p>
          <a:p>
            <a:r>
              <a:rPr lang="en-US" dirty="0" smtClean="0"/>
              <a:t>Track status of transactions such as holds and acquisition orders</a:t>
            </a:r>
          </a:p>
          <a:p>
            <a:r>
              <a:rPr lang="en-US" dirty="0" smtClean="0"/>
              <a:t>Track status of catalog items</a:t>
            </a:r>
          </a:p>
          <a:p>
            <a:r>
              <a:rPr lang="en-US" dirty="0" smtClean="0"/>
              <a:t>Track data for collection maintenance </a:t>
            </a:r>
          </a:p>
          <a:p>
            <a:r>
              <a:rPr lang="en-US" dirty="0" smtClean="0"/>
              <a:t>Reporting for communication with patrons </a:t>
            </a:r>
          </a:p>
          <a:p>
            <a:r>
              <a:rPr lang="en-US" dirty="0" smtClean="0"/>
              <a:t>Reporting for collection maintenance</a:t>
            </a:r>
          </a:p>
          <a:p>
            <a:r>
              <a:rPr lang="en-US" dirty="0" smtClean="0"/>
              <a:t>Reporting for operational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Allow library staff and patrons to search the catalog using multiple criteria </a:t>
            </a:r>
            <a:r>
              <a:rPr lang="en-US" dirty="0" smtClean="0"/>
              <a:t>and </a:t>
            </a:r>
            <a:r>
              <a:rPr lang="en-US" dirty="0"/>
              <a:t>provide information to help patrons find particular items in the library stacks </a:t>
            </a:r>
          </a:p>
          <a:p>
            <a:r>
              <a:rPr lang="en-US" dirty="0" smtClean="0"/>
              <a:t>Facilitate </a:t>
            </a:r>
            <a:r>
              <a:rPr lang="en-US" dirty="0"/>
              <a:t>acquisitions by tracking orders and vendor relationships </a:t>
            </a:r>
          </a:p>
          <a:p>
            <a:r>
              <a:rPr lang="en-US" dirty="0"/>
              <a:t>Allow faculty and students to view reserves lists for their courses and identify </a:t>
            </a:r>
            <a:r>
              <a:rPr lang="en-US" dirty="0" smtClean="0"/>
              <a:t>the location </a:t>
            </a:r>
            <a:r>
              <a:rPr lang="en-US" dirty="0"/>
              <a:t>of the course reserves. </a:t>
            </a:r>
          </a:p>
          <a:p>
            <a:r>
              <a:rPr lang="en-US" dirty="0"/>
              <a:t>Allow patrons to check out items and place holds, as well as view the items they </a:t>
            </a:r>
            <a:r>
              <a:rPr lang="en-US" dirty="0" smtClean="0"/>
              <a:t>currently </a:t>
            </a:r>
            <a:r>
              <a:rPr lang="en-US" dirty="0"/>
              <a:t>have checked out or on hold and their existing fines </a:t>
            </a:r>
          </a:p>
          <a:p>
            <a:r>
              <a:rPr lang="en-US" dirty="0" smtClean="0"/>
              <a:t>Define different </a:t>
            </a:r>
            <a:r>
              <a:rPr lang="en-US" dirty="0"/>
              <a:t>borrowing privileges based on patron </a:t>
            </a:r>
            <a:r>
              <a:rPr lang="en-US" dirty="0" smtClean="0"/>
              <a:t>types </a:t>
            </a:r>
            <a:endParaRPr lang="en-US" dirty="0"/>
          </a:p>
          <a:p>
            <a:r>
              <a:rPr lang="en-US" dirty="0"/>
              <a:t>Facilitate </a:t>
            </a:r>
            <a:r>
              <a:rPr lang="en-US" dirty="0" smtClean="0"/>
              <a:t>contacting </a:t>
            </a:r>
            <a:r>
              <a:rPr lang="en-US" dirty="0"/>
              <a:t>patrons about overdue items and holds that are ready </a:t>
            </a:r>
            <a:r>
              <a:rPr lang="en-US" dirty="0" smtClean="0"/>
              <a:t>for </a:t>
            </a:r>
            <a:r>
              <a:rPr lang="en-US" dirty="0"/>
              <a:t>pick-up </a:t>
            </a:r>
            <a:endParaRPr lang="en-US" dirty="0" smtClean="0"/>
          </a:p>
          <a:p>
            <a:r>
              <a:rPr lang="en-US" dirty="0" smtClean="0"/>
              <a:t>Balance operational needs with protecting patron confidentiality under the US Patriot 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7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edition may have more than one copies </a:t>
            </a:r>
          </a:p>
          <a:p>
            <a:r>
              <a:rPr lang="en-US" dirty="0"/>
              <a:t>A copy can only be associated with one edition, and an edition with only one title </a:t>
            </a:r>
          </a:p>
          <a:p>
            <a:r>
              <a:rPr lang="en-US" dirty="0"/>
              <a:t>An author can have many titles, and a title many authors </a:t>
            </a:r>
          </a:p>
          <a:p>
            <a:r>
              <a:rPr lang="en-US" dirty="0"/>
              <a:t>A copy can belong to only one collection at any one time, a collection can have many </a:t>
            </a:r>
            <a:r>
              <a:rPr lang="en-US" dirty="0" smtClean="0"/>
              <a:t>copies </a:t>
            </a:r>
            <a:endParaRPr lang="en-US" dirty="0"/>
          </a:p>
          <a:p>
            <a:r>
              <a:rPr lang="en-US" dirty="0"/>
              <a:t>Each edition can have only one publisher/imprint </a:t>
            </a:r>
          </a:p>
          <a:p>
            <a:r>
              <a:rPr lang="en-US" dirty="0"/>
              <a:t>Each copy can only have one active checkout transaction </a:t>
            </a:r>
            <a:endParaRPr lang="en-US" dirty="0" smtClean="0"/>
          </a:p>
          <a:p>
            <a:r>
              <a:rPr lang="en-US" dirty="0" smtClean="0"/>
              <a:t>Each copy can have zero or more holds on it </a:t>
            </a:r>
            <a:endParaRPr lang="en-US" dirty="0"/>
          </a:p>
          <a:p>
            <a:r>
              <a:rPr lang="en-US" dirty="0"/>
              <a:t>Each course can have many copies on its reserves list and each copy may be on zero or </a:t>
            </a:r>
            <a:r>
              <a:rPr lang="en-US" dirty="0" smtClean="0"/>
              <a:t>more reserves list.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4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patron has one patron type </a:t>
            </a:r>
          </a:p>
          <a:p>
            <a:r>
              <a:rPr lang="en-US" dirty="0" smtClean="0"/>
              <a:t>Each patron can have zero or more copies checked out </a:t>
            </a:r>
          </a:p>
          <a:p>
            <a:r>
              <a:rPr lang="en-US" dirty="0" smtClean="0"/>
              <a:t>Each patron can have zero or more fines </a:t>
            </a:r>
          </a:p>
          <a:p>
            <a:r>
              <a:rPr lang="en-US" dirty="0" smtClean="0"/>
              <a:t>Each title can have many subjects and each subject can have many titles </a:t>
            </a:r>
          </a:p>
          <a:p>
            <a:r>
              <a:rPr lang="en-US" dirty="0" smtClean="0"/>
              <a:t>No history is kept of past checkout transactions, holds, or fines. When a copy is checked in, when a hold is picked up or canceled, or when a fine is paid that entry is deleted from the relevant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Author</a:t>
            </a:r>
          </a:p>
          <a:p>
            <a:r>
              <a:rPr lang="en-US" dirty="0" smtClean="0"/>
              <a:t>Subject</a:t>
            </a:r>
          </a:p>
          <a:p>
            <a:r>
              <a:rPr lang="en-US" dirty="0" smtClean="0"/>
              <a:t>Edition (Call Number)</a:t>
            </a:r>
          </a:p>
          <a:p>
            <a:r>
              <a:rPr lang="en-US" dirty="0" smtClean="0"/>
              <a:t>Publisher Imprint</a:t>
            </a:r>
          </a:p>
          <a:p>
            <a:r>
              <a:rPr lang="en-US" dirty="0" smtClean="0"/>
              <a:t>Vendor</a:t>
            </a:r>
          </a:p>
          <a:p>
            <a:r>
              <a:rPr lang="en-US" dirty="0" smtClean="0"/>
              <a:t>Acquisition Order</a:t>
            </a:r>
          </a:p>
          <a:p>
            <a:r>
              <a:rPr lang="en-US" dirty="0" smtClean="0"/>
              <a:t>Copy (Barcode)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Borrowing Policy</a:t>
            </a:r>
          </a:p>
          <a:p>
            <a:r>
              <a:rPr lang="en-US" dirty="0" smtClean="0"/>
              <a:t>Course</a:t>
            </a:r>
          </a:p>
          <a:p>
            <a:r>
              <a:rPr lang="en-US" dirty="0" smtClean="0"/>
              <a:t>Course Reserve List</a:t>
            </a:r>
          </a:p>
          <a:p>
            <a:r>
              <a:rPr lang="en-US" dirty="0" smtClean="0"/>
              <a:t>Patron </a:t>
            </a:r>
          </a:p>
          <a:p>
            <a:r>
              <a:rPr lang="en-US" dirty="0" smtClean="0"/>
              <a:t>Patron Type</a:t>
            </a:r>
          </a:p>
          <a:p>
            <a:r>
              <a:rPr lang="en-US" dirty="0" smtClean="0"/>
              <a:t>Hold</a:t>
            </a:r>
          </a:p>
          <a:p>
            <a:r>
              <a:rPr lang="en-US" dirty="0" smtClean="0"/>
              <a:t>Fine</a:t>
            </a:r>
          </a:p>
          <a:p>
            <a:r>
              <a:rPr lang="en-US" dirty="0" smtClean="0"/>
              <a:t>Checkout Transaction</a:t>
            </a:r>
          </a:p>
          <a:p>
            <a:r>
              <a:rPr lang="en-US" dirty="0" smtClean="0"/>
              <a:t>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9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-43530"/>
            <a:ext cx="7963553" cy="6901529"/>
          </a:xfrm>
        </p:spPr>
      </p:pic>
    </p:spTree>
    <p:extLst>
      <p:ext uri="{BB962C8B-B14F-4D97-AF65-F5344CB8AC3E}">
        <p14:creationId xmlns:p14="http://schemas.microsoft.com/office/powerpoint/2010/main" val="87385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89" y="31890"/>
            <a:ext cx="6027822" cy="6818303"/>
          </a:xfrm>
        </p:spPr>
      </p:pic>
    </p:spTree>
    <p:extLst>
      <p:ext uri="{BB962C8B-B14F-4D97-AF65-F5344CB8AC3E}">
        <p14:creationId xmlns:p14="http://schemas.microsoft.com/office/powerpoint/2010/main" val="127538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653</Words>
  <Application>Microsoft Macintosh PowerPoint</Application>
  <PresentationFormat>Widescreen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Academic Library Database</vt:lpstr>
      <vt:lpstr>Mission Statement</vt:lpstr>
      <vt:lpstr>Objectives</vt:lpstr>
      <vt:lpstr>Business Requirements</vt:lpstr>
      <vt:lpstr>Business Rules</vt:lpstr>
      <vt:lpstr>Business Rules (continued)</vt:lpstr>
      <vt:lpstr>Design - Entities</vt:lpstr>
      <vt:lpstr>PowerPoint Presentation</vt:lpstr>
      <vt:lpstr>PowerPoint Presentation</vt:lpstr>
      <vt:lpstr>DDL Statements</vt:lpstr>
      <vt:lpstr>DDL Statements</vt:lpstr>
      <vt:lpstr>DDL Statements</vt:lpstr>
      <vt:lpstr>Stored Procedures</vt:lpstr>
      <vt:lpstr>Views</vt:lpstr>
      <vt:lpstr>PowerBI Reports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Library Database</dc:title>
  <dc:creator>Strong, Emily</dc:creator>
  <cp:lastModifiedBy>Strong, Emily</cp:lastModifiedBy>
  <cp:revision>6</cp:revision>
  <dcterms:created xsi:type="dcterms:W3CDTF">2017-04-19T23:17:17Z</dcterms:created>
  <dcterms:modified xsi:type="dcterms:W3CDTF">2017-04-20T00:15:30Z</dcterms:modified>
</cp:coreProperties>
</file>