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4"/>
  </p:notesMasterIdLst>
  <p:sldIdLst>
    <p:sldId id="256" r:id="rId5"/>
    <p:sldId id="258" r:id="rId6"/>
    <p:sldId id="260" r:id="rId7"/>
    <p:sldId id="264" r:id="rId8"/>
    <p:sldId id="286" r:id="rId9"/>
    <p:sldId id="287" r:id="rId10"/>
    <p:sldId id="288" r:id="rId11"/>
    <p:sldId id="289" r:id="rId12"/>
    <p:sldId id="306" r:id="rId13"/>
    <p:sldId id="307" r:id="rId14"/>
    <p:sldId id="290" r:id="rId15"/>
    <p:sldId id="291" r:id="rId16"/>
    <p:sldId id="292" r:id="rId17"/>
    <p:sldId id="293" r:id="rId18"/>
    <p:sldId id="305" r:id="rId19"/>
    <p:sldId id="304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8" r:id="rId29"/>
    <p:sldId id="309" r:id="rId30"/>
    <p:sldId id="302" r:id="rId31"/>
    <p:sldId id="303" r:id="rId32"/>
    <p:sldId id="273" r:id="rId3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EC724-C402-446D-8C78-13317B89479E}" v="670" dt="2022-06-25T06:30:06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61" autoAdjust="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Customers based on Amount</a:t>
            </a:r>
            <a:r>
              <a:rPr lang="en-US" baseline="0" dirty="0"/>
              <a:t> of Payment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Payment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Mike Way</c:v>
                </c:pt>
                <c:pt idx="1">
                  <c:v>Marcia Dean</c:v>
                </c:pt>
                <c:pt idx="2">
                  <c:v>Curtis Irby</c:v>
                </c:pt>
                <c:pt idx="3">
                  <c:v>Ana Bradley</c:v>
                </c:pt>
                <c:pt idx="4">
                  <c:v>Tommy Collazo</c:v>
                </c:pt>
                <c:pt idx="5">
                  <c:v>Clara Shaw</c:v>
                </c:pt>
                <c:pt idx="6">
                  <c:v>Rhonda Kennedy</c:v>
                </c:pt>
                <c:pt idx="7">
                  <c:v>Marion Snyder</c:v>
                </c:pt>
                <c:pt idx="8">
                  <c:v>Karl Seal</c:v>
                </c:pt>
                <c:pt idx="9">
                  <c:v>Eleanor Hunt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162.66999999999999</c:v>
                </c:pt>
                <c:pt idx="1">
                  <c:v>166.61</c:v>
                </c:pt>
                <c:pt idx="2">
                  <c:v>167.62</c:v>
                </c:pt>
                <c:pt idx="3">
                  <c:v>167.67</c:v>
                </c:pt>
                <c:pt idx="4">
                  <c:v>183.63</c:v>
                </c:pt>
                <c:pt idx="5">
                  <c:v>189.6</c:v>
                </c:pt>
                <c:pt idx="6">
                  <c:v>191.62</c:v>
                </c:pt>
                <c:pt idx="7">
                  <c:v>194.61</c:v>
                </c:pt>
                <c:pt idx="8">
                  <c:v>208.58</c:v>
                </c:pt>
                <c:pt idx="9">
                  <c:v>211.55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D-44F7-8E27-42FD5E3C2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3334448"/>
        <c:axId val="557031208"/>
      </c:barChart>
      <c:catAx>
        <c:axId val="55333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031208"/>
        <c:crosses val="autoZero"/>
        <c:auto val="1"/>
        <c:lblAlgn val="ctr"/>
        <c:lblOffset val="100"/>
        <c:noMultiLvlLbl val="0"/>
      </c:catAx>
      <c:valAx>
        <c:axId val="557031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33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Rental Rate for Each Genre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Games</c:v>
                </c:pt>
                <c:pt idx="1">
                  <c:v>Travel</c:v>
                </c:pt>
                <c:pt idx="2">
                  <c:v>Sci-Fi</c:v>
                </c:pt>
                <c:pt idx="3">
                  <c:v>Comedy</c:v>
                </c:pt>
                <c:pt idx="4">
                  <c:v>Sports</c:v>
                </c:pt>
                <c:pt idx="5">
                  <c:v>New</c:v>
                </c:pt>
                <c:pt idx="6">
                  <c:v>Foreign</c:v>
                </c:pt>
                <c:pt idx="7">
                  <c:v>Horror</c:v>
                </c:pt>
                <c:pt idx="8">
                  <c:v>Drama</c:v>
                </c:pt>
                <c:pt idx="9">
                  <c:v>Music</c:v>
                </c:pt>
                <c:pt idx="10">
                  <c:v>Children</c:v>
                </c:pt>
                <c:pt idx="11">
                  <c:v>Animation</c:v>
                </c:pt>
                <c:pt idx="12">
                  <c:v>Family</c:v>
                </c:pt>
                <c:pt idx="13">
                  <c:v>Classics</c:v>
                </c:pt>
                <c:pt idx="14">
                  <c:v>Documentary</c:v>
                </c:pt>
                <c:pt idx="15">
                  <c:v>Action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3.2519999999999998</c:v>
                </c:pt>
                <c:pt idx="1">
                  <c:v>3.2349999999999999</c:v>
                </c:pt>
                <c:pt idx="2">
                  <c:v>3.2189999999999999</c:v>
                </c:pt>
                <c:pt idx="3">
                  <c:v>3.1619999999999999</c:v>
                </c:pt>
                <c:pt idx="4">
                  <c:v>3.125</c:v>
                </c:pt>
                <c:pt idx="5">
                  <c:v>3.1160000000000001</c:v>
                </c:pt>
                <c:pt idx="6">
                  <c:v>3.0990000000000002</c:v>
                </c:pt>
                <c:pt idx="7">
                  <c:v>3.0249999999999999</c:v>
                </c:pt>
                <c:pt idx="8">
                  <c:v>3.0219999999999998</c:v>
                </c:pt>
                <c:pt idx="9">
                  <c:v>2.95</c:v>
                </c:pt>
                <c:pt idx="10">
                  <c:v>2.89</c:v>
                </c:pt>
                <c:pt idx="11">
                  <c:v>2.8079999999999998</c:v>
                </c:pt>
                <c:pt idx="12">
                  <c:v>2.758</c:v>
                </c:pt>
                <c:pt idx="13">
                  <c:v>2.7440000000000002</c:v>
                </c:pt>
                <c:pt idx="14">
                  <c:v>2.6659999999999999</c:v>
                </c:pt>
                <c:pt idx="15">
                  <c:v>2.6459999999999999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6-4109-BA35-5963F9A38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7240352"/>
        <c:axId val="507238712"/>
      </c:barChart>
      <c:catAx>
        <c:axId val="50724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238712"/>
        <c:crosses val="autoZero"/>
        <c:auto val="1"/>
        <c:lblAlgn val="ctr"/>
        <c:lblOffset val="100"/>
        <c:noMultiLvlLbl val="0"/>
      </c:catAx>
      <c:valAx>
        <c:axId val="507238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24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Rental Rate for Each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68093832020997E-2"/>
          <c:y val="0.13467199803149607"/>
          <c:w val="0.89356906167979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NC-17</c:v>
                </c:pt>
                <c:pt idx="1">
                  <c:v>G</c:v>
                </c:pt>
                <c:pt idx="2">
                  <c:v>PG</c:v>
                </c:pt>
                <c:pt idx="3">
                  <c:v>PG-13</c:v>
                </c:pt>
                <c:pt idx="4">
                  <c:v>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2.970952381</c:v>
                </c:pt>
                <c:pt idx="1">
                  <c:v>2.8888764044999999</c:v>
                </c:pt>
                <c:pt idx="2">
                  <c:v>3.0518556701000001</c:v>
                </c:pt>
                <c:pt idx="3">
                  <c:v>3.0348430493</c:v>
                </c:pt>
                <c:pt idx="4">
                  <c:v>2.9387179486999999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8-4BE0-8C65-67F789922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5950848"/>
        <c:axId val="595951176"/>
      </c:barChart>
      <c:catAx>
        <c:axId val="59595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951176"/>
        <c:crosses val="autoZero"/>
        <c:auto val="1"/>
        <c:lblAlgn val="ctr"/>
        <c:lblOffset val="100"/>
        <c:noMultiLvlLbl val="0"/>
      </c:catAx>
      <c:valAx>
        <c:axId val="59595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95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Bottom</a:t>
            </a:r>
            <a:r>
              <a:rPr lang="en-US" baseline="0" dirty="0"/>
              <a:t> 10 Customers based on Amount of Payment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Payment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Brian Wyman</c:v>
                </c:pt>
                <c:pt idx="1">
                  <c:v>Leona Obrien</c:v>
                </c:pt>
                <c:pt idx="2">
                  <c:v>Caroline Bowman</c:v>
                </c:pt>
                <c:pt idx="3">
                  <c:v>Anthony Schwab</c:v>
                </c:pt>
                <c:pt idx="4">
                  <c:v>Tiffany Jordan</c:v>
                </c:pt>
                <c:pt idx="5">
                  <c:v>Kirk Stclair</c:v>
                </c:pt>
                <c:pt idx="6">
                  <c:v>Bobbie Craig</c:v>
                </c:pt>
                <c:pt idx="7">
                  <c:v>Jo Fowler</c:v>
                </c:pt>
                <c:pt idx="8">
                  <c:v>Penny Neal</c:v>
                </c:pt>
                <c:pt idx="9">
                  <c:v>Johnny Turpin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27.93</c:v>
                </c:pt>
                <c:pt idx="1">
                  <c:v>32.9</c:v>
                </c:pt>
                <c:pt idx="2">
                  <c:v>37.869999999999997</c:v>
                </c:pt>
                <c:pt idx="3">
                  <c:v>47.85</c:v>
                </c:pt>
                <c:pt idx="4">
                  <c:v>49.88</c:v>
                </c:pt>
                <c:pt idx="5">
                  <c:v>50.83</c:v>
                </c:pt>
                <c:pt idx="6">
                  <c:v>52.81</c:v>
                </c:pt>
                <c:pt idx="7">
                  <c:v>54.85</c:v>
                </c:pt>
                <c:pt idx="8">
                  <c:v>56.84</c:v>
                </c:pt>
                <c:pt idx="9">
                  <c:v>57.81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B-4E90-A28B-2A483132B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3334448"/>
        <c:axId val="557031208"/>
      </c:barChart>
      <c:catAx>
        <c:axId val="55333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031208"/>
        <c:crosses val="autoZero"/>
        <c:auto val="1"/>
        <c:lblAlgn val="ctr"/>
        <c:lblOffset val="100"/>
        <c:noMultiLvlLbl val="0"/>
      </c:catAx>
      <c:valAx>
        <c:axId val="557031208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33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Profit</a:t>
            </a:r>
            <a:r>
              <a:rPr lang="en-US" sz="1200" baseline="0" dirty="0"/>
              <a:t> based on Genres</a:t>
            </a:r>
            <a:endParaRPr lang="en-US" sz="1200" dirty="0"/>
          </a:p>
        </c:rich>
      </c:tx>
      <c:layout>
        <c:manualLayout>
          <c:xMode val="edge"/>
          <c:yMode val="edge"/>
          <c:x val="0.32302328634456551"/>
          <c:y val="3.2040793891695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3830.15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5B-49D3-B37D-DA53A7F81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2254328"/>
        <c:axId val="662250064"/>
      </c:barChart>
      <c:catAx>
        <c:axId val="662254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50064"/>
        <c:crosses val="autoZero"/>
        <c:auto val="1"/>
        <c:lblAlgn val="ctr"/>
        <c:lblOffset val="100"/>
        <c:noMultiLvlLbl val="0"/>
      </c:catAx>
      <c:valAx>
        <c:axId val="662250064"/>
        <c:scaling>
          <c:orientation val="minMax"/>
          <c:max val="5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54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Demand</a:t>
            </a:r>
            <a:r>
              <a:rPr lang="en-US" sz="1200" baseline="0" dirty="0"/>
              <a:t> based on Genres</a:t>
            </a:r>
            <a:endParaRPr lang="en-US" sz="1200" dirty="0"/>
          </a:p>
        </c:rich>
      </c:tx>
      <c:layout>
        <c:manualLayout>
          <c:xMode val="edge"/>
          <c:yMode val="edge"/>
          <c:x val="0.32302328634456551"/>
          <c:y val="3.2040793891695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1081</c:v>
                </c:pt>
                <c:pt idx="1">
                  <c:v>998</c:v>
                </c:pt>
                <c:pt idx="2">
                  <c:v>1065</c:v>
                </c:pt>
                <c:pt idx="3">
                  <c:v>953</c:v>
                </c:pt>
                <c:pt idx="4">
                  <c:v>851</c:v>
                </c:pt>
                <c:pt idx="5">
                  <c:v>864</c:v>
                </c:pt>
                <c:pt idx="6">
                  <c:v>1013</c:v>
                </c:pt>
                <c:pt idx="7">
                  <c:v>953</c:v>
                </c:pt>
                <c:pt idx="8">
                  <c:v>884</c:v>
                </c:pt>
                <c:pt idx="9">
                  <c:v>988</c:v>
                </c:pt>
                <c:pt idx="10">
                  <c:v>937</c:v>
                </c:pt>
                <c:pt idx="11">
                  <c:v>773</c:v>
                </c:pt>
                <c:pt idx="12">
                  <c:v>860</c:v>
                </c:pt>
                <c:pt idx="13">
                  <c:v>861</c:v>
                </c:pt>
                <c:pt idx="14">
                  <c:v>765</c:v>
                </c:pt>
                <c:pt idx="15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5-4E8C-8A5C-E11A942AA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2254328"/>
        <c:axId val="662250064"/>
      </c:barChart>
      <c:catAx>
        <c:axId val="662254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50064"/>
        <c:crosses val="autoZero"/>
        <c:auto val="1"/>
        <c:lblAlgn val="ctr"/>
        <c:lblOffset val="100"/>
        <c:noMultiLvlLbl val="0"/>
      </c:catAx>
      <c:valAx>
        <c:axId val="662250064"/>
        <c:scaling>
          <c:orientation val="minMax"/>
          <c:max val="11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54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Profit</a:t>
            </a:r>
            <a:r>
              <a:rPr lang="en-US" sz="1600" baseline="0" dirty="0"/>
              <a:t> based on Ratings</a:t>
            </a:r>
            <a:endParaRPr lang="en-US" sz="1600" dirty="0"/>
          </a:p>
        </c:rich>
      </c:tx>
      <c:layout>
        <c:manualLayout>
          <c:xMode val="edge"/>
          <c:yMode val="edge"/>
          <c:x val="0.28567175196850392"/>
          <c:y val="1.4797480746380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PG-13</c:v>
                </c:pt>
                <c:pt idx="1">
                  <c:v>NC-17</c:v>
                </c:pt>
                <c:pt idx="2">
                  <c:v>PG</c:v>
                </c:pt>
                <c:pt idx="3">
                  <c:v>R</c:v>
                </c:pt>
                <c:pt idx="4">
                  <c:v>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13855.56</c:v>
                </c:pt>
                <c:pt idx="1">
                  <c:v>12634.92</c:v>
                </c:pt>
                <c:pt idx="2">
                  <c:v>12236.65</c:v>
                </c:pt>
                <c:pt idx="3">
                  <c:v>12073.03</c:v>
                </c:pt>
                <c:pt idx="4">
                  <c:v>10511.88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8-4D69-AA24-4B1FD70BA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107976"/>
        <c:axId val="596105680"/>
      </c:barChart>
      <c:catAx>
        <c:axId val="59610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105680"/>
        <c:crosses val="autoZero"/>
        <c:auto val="1"/>
        <c:lblAlgn val="ctr"/>
        <c:lblOffset val="100"/>
        <c:noMultiLvlLbl val="0"/>
      </c:catAx>
      <c:valAx>
        <c:axId val="59610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107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Demand</a:t>
            </a:r>
            <a:r>
              <a:rPr lang="en-US" sz="1600" baseline="0" dirty="0"/>
              <a:t> based on Ratings </a:t>
            </a:r>
            <a:endParaRPr lang="en-US" sz="1600" dirty="0"/>
          </a:p>
        </c:rich>
      </c:tx>
      <c:layout>
        <c:manualLayout>
          <c:xMode val="edge"/>
          <c:yMode val="edge"/>
          <c:x val="0.28567175196850392"/>
          <c:y val="1.4797480746380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PG-13</c:v>
                </c:pt>
                <c:pt idx="1">
                  <c:v>NC-17</c:v>
                </c:pt>
                <c:pt idx="2">
                  <c:v>PG</c:v>
                </c:pt>
                <c:pt idx="3">
                  <c:v>R</c:v>
                </c:pt>
                <c:pt idx="4">
                  <c:v>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3245</c:v>
                </c:pt>
                <c:pt idx="1">
                  <c:v>3008</c:v>
                </c:pt>
                <c:pt idx="2">
                  <c:v>2938</c:v>
                </c:pt>
                <c:pt idx="3">
                  <c:v>2897</c:v>
                </c:pt>
                <c:pt idx="4">
                  <c:v>2508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A9-4108-94F1-4290DE210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107976"/>
        <c:axId val="596105680"/>
      </c:barChart>
      <c:catAx>
        <c:axId val="59610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105680"/>
        <c:crosses val="autoZero"/>
        <c:auto val="1"/>
        <c:lblAlgn val="ctr"/>
        <c:lblOffset val="100"/>
        <c:noMultiLvlLbl val="0"/>
      </c:catAx>
      <c:valAx>
        <c:axId val="596105680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107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Return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Late</c:v>
                </c:pt>
                <c:pt idx="1">
                  <c:v>On Time</c:v>
                </c:pt>
                <c:pt idx="2">
                  <c:v>Early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6586</c:v>
                </c:pt>
                <c:pt idx="1">
                  <c:v>1720</c:v>
                </c:pt>
                <c:pt idx="2">
                  <c:v>7738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58-4213-A31F-50B3800E2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424520"/>
        <c:axId val="517419272"/>
      </c:barChart>
      <c:catAx>
        <c:axId val="51742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419272"/>
        <c:crosses val="autoZero"/>
        <c:auto val="1"/>
        <c:lblAlgn val="ctr"/>
        <c:lblOffset val="100"/>
        <c:noMultiLvlLbl val="0"/>
      </c:catAx>
      <c:valAx>
        <c:axId val="51741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42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Countries Where the Customers Live 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</c:v>
                </c:pt>
                <c:pt idx="1">
                  <c:v>53</c:v>
                </c:pt>
                <c:pt idx="2">
                  <c:v>36</c:v>
                </c:pt>
                <c:pt idx="3">
                  <c:v>31</c:v>
                </c:pt>
                <c:pt idx="4">
                  <c:v>30</c:v>
                </c:pt>
                <c:pt idx="5">
                  <c:v>28</c:v>
                </c:pt>
                <c:pt idx="6">
                  <c:v>28</c:v>
                </c:pt>
                <c:pt idx="7">
                  <c:v>20</c:v>
                </c:pt>
                <c:pt idx="8">
                  <c:v>15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49-431A-92F7-EE066B794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6111584"/>
        <c:axId val="596104368"/>
      </c:barChart>
      <c:catAx>
        <c:axId val="596111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104368"/>
        <c:crosses val="autoZero"/>
        <c:auto val="1"/>
        <c:lblAlgn val="ctr"/>
        <c:lblOffset val="100"/>
        <c:noMultiLvlLbl val="0"/>
      </c:catAx>
      <c:valAx>
        <c:axId val="59610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11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Countries</a:t>
            </a:r>
            <a:r>
              <a:rPr lang="en-US" baseline="0" dirty="0"/>
              <a:t> with Highest Profit (based on Amount of Payment)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6034.78</c:v>
                </c:pt>
                <c:pt idx="1">
                  <c:v>5251.03</c:v>
                </c:pt>
                <c:pt idx="2">
                  <c:v>3685.31</c:v>
                </c:pt>
                <c:pt idx="3">
                  <c:v>3122.51</c:v>
                </c:pt>
                <c:pt idx="4">
                  <c:v>2984.82</c:v>
                </c:pt>
                <c:pt idx="5">
                  <c:v>2919.19</c:v>
                </c:pt>
                <c:pt idx="6">
                  <c:v>2765.62</c:v>
                </c:pt>
                <c:pt idx="7">
                  <c:v>2219.6999999999998</c:v>
                </c:pt>
                <c:pt idx="8">
                  <c:v>1498.49</c:v>
                </c:pt>
                <c:pt idx="9">
                  <c:v>1352.69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6-44CB-969C-7CCC999DF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9477080"/>
        <c:axId val="589476424"/>
      </c:barChart>
      <c:catAx>
        <c:axId val="589477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476424"/>
        <c:crosses val="autoZero"/>
        <c:auto val="1"/>
        <c:lblAlgn val="ctr"/>
        <c:lblOffset val="100"/>
        <c:noMultiLvlLbl val="0"/>
      </c:catAx>
      <c:valAx>
        <c:axId val="589476424"/>
        <c:scaling>
          <c:orientation val="minMax"/>
          <c:max val="7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477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64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27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46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542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77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5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713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89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311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7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30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061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777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75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337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10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523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800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780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60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81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76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33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8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314628" y="1892356"/>
            <a:ext cx="4257372" cy="16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17</a:t>
            </a:r>
            <a:endParaRPr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9;p12">
            <a:extLst>
              <a:ext uri="{FF2B5EF4-FFF2-40B4-BE49-F238E27FC236}">
                <a16:creationId xmlns:a16="http://schemas.microsoft.com/office/drawing/2014/main" id="{FC28D6A0-592D-69D0-B4A3-311DD88B7F57}"/>
              </a:ext>
            </a:extLst>
          </p:cNvPr>
          <p:cNvSpPr txBox="1">
            <a:spLocks/>
          </p:cNvSpPr>
          <p:nvPr/>
        </p:nvSpPr>
        <p:spPr>
          <a:xfrm>
            <a:off x="6027820" y="4527028"/>
            <a:ext cx="3116179" cy="52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1600" b="0" dirty="0"/>
              <a:t>Erstyna – Data Analytics Student</a:t>
            </a:r>
          </a:p>
        </p:txBody>
      </p:sp>
      <p:sp>
        <p:nvSpPr>
          <p:cNvPr id="8" name="Google Shape;118;p16">
            <a:extLst>
              <a:ext uri="{FF2B5EF4-FFF2-40B4-BE49-F238E27FC236}">
                <a16:creationId xmlns:a16="http://schemas.microsoft.com/office/drawing/2014/main" id="{509C3DA6-1713-ED9F-1974-71CD7B1D555C}"/>
              </a:ext>
            </a:extLst>
          </p:cNvPr>
          <p:cNvSpPr/>
          <p:nvPr/>
        </p:nvSpPr>
        <p:spPr>
          <a:xfrm>
            <a:off x="7441601" y="421105"/>
            <a:ext cx="1052693" cy="96327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2;p12">
            <a:extLst>
              <a:ext uri="{FF2B5EF4-FFF2-40B4-BE49-F238E27FC236}">
                <a16:creationId xmlns:a16="http://schemas.microsoft.com/office/drawing/2014/main" id="{0CFB5B5F-BBF1-AE5C-E818-E3EEF3FA68A8}"/>
              </a:ext>
            </a:extLst>
          </p:cNvPr>
          <p:cNvSpPr/>
          <p:nvPr/>
        </p:nvSpPr>
        <p:spPr>
          <a:xfrm rot="10800000">
            <a:off x="6353338" y="2730556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82574" y="263476"/>
            <a:ext cx="6066352" cy="6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(Genres)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1045C8-D2F5-F153-EED8-A1BE7CE56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97584"/>
              </p:ext>
            </p:extLst>
          </p:nvPr>
        </p:nvGraphicFramePr>
        <p:xfrm>
          <a:off x="109838" y="745534"/>
          <a:ext cx="4582478" cy="374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47BC113-187D-F4BE-557E-90ECE642E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36861"/>
              </p:ext>
            </p:extLst>
          </p:nvPr>
        </p:nvGraphicFramePr>
        <p:xfrm>
          <a:off x="4692317" y="696584"/>
          <a:ext cx="4341848" cy="374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9804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7640475" y="418585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3586477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14350" y="1889693"/>
            <a:ext cx="3736086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rating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demand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amount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profit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inventory_id</a:t>
            </a:r>
            <a:endParaRPr lang="en-GB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endParaRPr lang="en-US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rating</a:t>
            </a:r>
            <a:endParaRPr lang="en-US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profit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;p16">
            <a:extLst>
              <a:ext uri="{FF2B5EF4-FFF2-40B4-BE49-F238E27FC236}">
                <a16:creationId xmlns:a16="http://schemas.microsoft.com/office/drawing/2014/main" id="{DA5FE15E-4C7A-672A-191B-FFCF2D156D2F}"/>
              </a:ext>
            </a:extLst>
          </p:cNvPr>
          <p:cNvSpPr txBox="1">
            <a:spLocks/>
          </p:cNvSpPr>
          <p:nvPr/>
        </p:nvSpPr>
        <p:spPr>
          <a:xfrm>
            <a:off x="514350" y="508505"/>
            <a:ext cx="3586477" cy="122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Written SQL Query</a:t>
            </a:r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509868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F2FCE-3F58-64BF-41B7-447DA2638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95" t="58249" r="46483" b="24198"/>
          <a:stretch/>
        </p:blipFill>
        <p:spPr>
          <a:xfrm>
            <a:off x="5063948" y="1945637"/>
            <a:ext cx="3835281" cy="16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8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82574" y="263476"/>
            <a:ext cx="6066352" cy="6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(Ratings)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E0EF70-B5EF-DE5F-90A0-16802A2F5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362798"/>
              </p:ext>
            </p:extLst>
          </p:nvPr>
        </p:nvGraphicFramePr>
        <p:xfrm>
          <a:off x="286322" y="1092934"/>
          <a:ext cx="4285678" cy="32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FA0AEC-A0BA-2118-B4E1-9590CFD60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040260"/>
              </p:ext>
            </p:extLst>
          </p:nvPr>
        </p:nvGraphicFramePr>
        <p:xfrm>
          <a:off x="4572000" y="1092934"/>
          <a:ext cx="4285678" cy="32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582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27248" y="1406769"/>
            <a:ext cx="4784400" cy="3189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/>
              <a:t>4. How many rented movies were returned late, early, and on time?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0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2804615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48248" y="397242"/>
            <a:ext cx="7671184" cy="6975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448248" y="1545879"/>
            <a:ext cx="8629651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daysrent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rental_id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rental_duration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extract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day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age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return_date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rental_date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days_rent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case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    when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extract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day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age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return_date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rental_date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)) &lt;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rental_duration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then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AC580"/>
                </a:solidFill>
                <a:latin typeface="Consolas" panose="020B0609020204030204" pitchFamily="49" charset="0"/>
              </a:rPr>
              <a:t>'Early’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    when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extract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day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age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return_date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rental_date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))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rental_duration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then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AC580"/>
                </a:solidFill>
                <a:latin typeface="Consolas" panose="020B0609020204030204" pitchFamily="49" charset="0"/>
              </a:rPr>
              <a:t>‘On Time’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    else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AC580"/>
                </a:solidFill>
                <a:latin typeface="Consolas" panose="020B0609020204030204" pitchFamily="49" charset="0"/>
              </a:rPr>
              <a:t>‘Late'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endParaRPr lang="en-US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inventory_id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376075" y="-247352"/>
            <a:ext cx="1030206" cy="99334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7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2804615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4349" y="397242"/>
            <a:ext cx="7671184" cy="6975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Result (Screenshoot)</a:t>
            </a:r>
            <a:endParaRPr dirty="0"/>
          </a:p>
        </p:txBody>
      </p:sp>
      <p:sp>
        <p:nvSpPr>
          <p:cNvPr id="125" name="Google Shape;125;p16"/>
          <p:cNvSpPr/>
          <p:nvPr/>
        </p:nvSpPr>
        <p:spPr>
          <a:xfrm>
            <a:off x="8376075" y="-247352"/>
            <a:ext cx="1030206" cy="99334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0A446-3267-6F8A-F5A2-D27C09AFF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2" t="25049" r="27711" b="14520"/>
          <a:stretch/>
        </p:blipFill>
        <p:spPr>
          <a:xfrm>
            <a:off x="2060154" y="1176182"/>
            <a:ext cx="4384713" cy="35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3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2804615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48248" y="450567"/>
            <a:ext cx="3848330" cy="10755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448248" y="1810285"/>
            <a:ext cx="338562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return_status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total</a:t>
            </a:r>
          </a:p>
          <a:p>
            <a:pPr algn="l"/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from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daysrent</a:t>
            </a:r>
            <a:endParaRPr lang="en-GB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group by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daysrent.category</a:t>
            </a:r>
            <a:endParaRPr lang="en-GB" b="1" dirty="0">
              <a:solidFill>
                <a:srgbClr val="9E9E9E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376075" y="-247352"/>
            <a:ext cx="1030206" cy="99334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1;p16">
            <a:extLst>
              <a:ext uri="{FF2B5EF4-FFF2-40B4-BE49-F238E27FC236}">
                <a16:creationId xmlns:a16="http://schemas.microsoft.com/office/drawing/2014/main" id="{7E70A859-8629-94DC-2E7A-1A1D995D6300}"/>
              </a:ext>
            </a:extLst>
          </p:cNvPr>
          <p:cNvSpPr txBox="1">
            <a:spLocks/>
          </p:cNvSpPr>
          <p:nvPr/>
        </p:nvSpPr>
        <p:spPr>
          <a:xfrm>
            <a:off x="4927870" y="450567"/>
            <a:ext cx="3848330" cy="10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72C09-3A04-BE42-AB92-9A8C0855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27" t="62228" r="51447" b="25033"/>
          <a:stretch/>
        </p:blipFill>
        <p:spPr>
          <a:xfrm>
            <a:off x="5040527" y="2036330"/>
            <a:ext cx="3335548" cy="13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40331" y="565150"/>
            <a:ext cx="1940161" cy="11381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Visuali-zation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1FD2B-83AB-C840-46D4-A4516427C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121069"/>
              </p:ext>
            </p:extLst>
          </p:nvPr>
        </p:nvGraphicFramePr>
        <p:xfrm>
          <a:off x="2707669" y="3011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911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27247" y="1499191"/>
            <a:ext cx="5273477" cy="30967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/>
              <a:t>5. What is the customer base in the countries where we have a presence?</a:t>
            </a:r>
          </a:p>
        </p:txBody>
      </p:sp>
    </p:spTree>
    <p:extLst>
      <p:ext uri="{BB962C8B-B14F-4D97-AF65-F5344CB8AC3E}">
        <p14:creationId xmlns:p14="http://schemas.microsoft.com/office/powerpoint/2010/main" val="52434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2804615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3586477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14349" y="1812181"/>
            <a:ext cx="3227471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amount_customers</a:t>
            </a:r>
            <a:endParaRPr lang="en-GB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address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city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endParaRPr lang="en-US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amount_customers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;p16">
            <a:extLst>
              <a:ext uri="{FF2B5EF4-FFF2-40B4-BE49-F238E27FC236}">
                <a16:creationId xmlns:a16="http://schemas.microsoft.com/office/drawing/2014/main" id="{DA5FE15E-4C7A-672A-191B-FFCF2D156D2F}"/>
              </a:ext>
            </a:extLst>
          </p:cNvPr>
          <p:cNvSpPr txBox="1">
            <a:spLocks/>
          </p:cNvSpPr>
          <p:nvPr/>
        </p:nvSpPr>
        <p:spPr>
          <a:xfrm>
            <a:off x="514350" y="508505"/>
            <a:ext cx="3586477" cy="122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Written SQL Query</a:t>
            </a:r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509868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3B4E3-A1D0-0A09-BFDA-9983EF69A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3" t="51698" r="46841" b="14274"/>
          <a:stretch/>
        </p:blipFill>
        <p:spPr>
          <a:xfrm>
            <a:off x="5161546" y="1828800"/>
            <a:ext cx="3410303" cy="29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7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27248" y="1406769"/>
            <a:ext cx="4784400" cy="3189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/>
              <a:t>1. Identify the top 10 customers and their email so we can reward them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516600" y="461316"/>
            <a:ext cx="1937842" cy="14107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Visuali-</a:t>
            </a:r>
            <a:br>
              <a:rPr lang="en" dirty="0"/>
            </a:br>
            <a:r>
              <a:rPr lang="en" dirty="0"/>
              <a:t>zation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FF4F26-E8E7-D4C2-3FD8-307D9BF47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532601"/>
              </p:ext>
            </p:extLst>
          </p:nvPr>
        </p:nvGraphicFramePr>
        <p:xfrm>
          <a:off x="2235367" y="211850"/>
          <a:ext cx="6689408" cy="431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310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27248" y="1406769"/>
            <a:ext cx="4701978" cy="3189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br>
              <a:rPr lang="en-GB" dirty="0"/>
            </a:br>
            <a:r>
              <a:rPr lang="en-GB" dirty="0"/>
              <a:t>6. Which country is the most profitable for the business?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2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2804615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3586477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14350" y="1870614"/>
            <a:ext cx="3950834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amount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profit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city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address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city_id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address_id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country</a:t>
            </a:r>
            <a:endParaRPr lang="en-US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profit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;p16">
            <a:extLst>
              <a:ext uri="{FF2B5EF4-FFF2-40B4-BE49-F238E27FC236}">
                <a16:creationId xmlns:a16="http://schemas.microsoft.com/office/drawing/2014/main" id="{DA5FE15E-4C7A-672A-191B-FFCF2D156D2F}"/>
              </a:ext>
            </a:extLst>
          </p:cNvPr>
          <p:cNvSpPr txBox="1">
            <a:spLocks/>
          </p:cNvSpPr>
          <p:nvPr/>
        </p:nvSpPr>
        <p:spPr>
          <a:xfrm>
            <a:off x="514350" y="508505"/>
            <a:ext cx="3586477" cy="122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Written SQL Query</a:t>
            </a:r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509868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65187-D757-0C2C-BA8D-76D5CEF8C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77" t="51681" r="52093" b="19365"/>
          <a:stretch/>
        </p:blipFill>
        <p:spPr>
          <a:xfrm>
            <a:off x="5340644" y="1959776"/>
            <a:ext cx="2560095" cy="26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4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20907" y="556879"/>
            <a:ext cx="2312175" cy="12612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Visualiza-tion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C435CA-54E0-A056-8803-53A3788D9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221108"/>
              </p:ext>
            </p:extLst>
          </p:nvPr>
        </p:nvGraphicFramePr>
        <p:xfrm>
          <a:off x="2828775" y="265400"/>
          <a:ext cx="6096000" cy="409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59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27248" y="1406769"/>
            <a:ext cx="4587678" cy="3189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/>
              <a:t>7. What is the average rental rate per movie genre (rating)?</a:t>
            </a:r>
          </a:p>
        </p:txBody>
      </p:sp>
    </p:spTree>
    <p:extLst>
      <p:ext uri="{BB962C8B-B14F-4D97-AF65-F5344CB8AC3E}">
        <p14:creationId xmlns:p14="http://schemas.microsoft.com/office/powerpoint/2010/main" val="418926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2804615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4350" y="464596"/>
            <a:ext cx="3586477" cy="1219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14351" y="1828800"/>
            <a:ext cx="3586476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genre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GB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avg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rental_rate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avg_rent_rate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film_category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film_category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film_category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category_id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category_id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avg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rental_rate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414842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21607-0184-012A-9AC5-C3D6192A4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21" t="20571" r="51053" b="33700"/>
          <a:stretch/>
        </p:blipFill>
        <p:spPr>
          <a:xfrm>
            <a:off x="5684107" y="1616205"/>
            <a:ext cx="2346158" cy="33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33768" y="374797"/>
            <a:ext cx="1910466" cy="14314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Visuali-zation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31DF49-87DD-A151-E374-9FD5B1122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005742"/>
              </p:ext>
            </p:extLst>
          </p:nvPr>
        </p:nvGraphicFramePr>
        <p:xfrm>
          <a:off x="2344234" y="37479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8029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2804615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3586477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14351" y="1828800"/>
            <a:ext cx="230327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rating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GB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avg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rental_rate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average_rate</a:t>
            </a:r>
            <a:endParaRPr lang="en-GB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</a:t>
            </a:r>
            <a:r>
              <a:rPr lang="en-US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rating</a:t>
            </a:r>
            <a:endParaRPr sz="5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;p16">
            <a:extLst>
              <a:ext uri="{FF2B5EF4-FFF2-40B4-BE49-F238E27FC236}">
                <a16:creationId xmlns:a16="http://schemas.microsoft.com/office/drawing/2014/main" id="{DA5FE15E-4C7A-672A-191B-FFCF2D156D2F}"/>
              </a:ext>
            </a:extLst>
          </p:cNvPr>
          <p:cNvSpPr txBox="1">
            <a:spLocks/>
          </p:cNvSpPr>
          <p:nvPr/>
        </p:nvSpPr>
        <p:spPr>
          <a:xfrm>
            <a:off x="514350" y="508505"/>
            <a:ext cx="3586477" cy="122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Written SQL Query</a:t>
            </a:r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509868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FFE8E-780A-18B3-F644-E21C7B0BB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09" t="56502" r="50000" b="27608"/>
          <a:stretch/>
        </p:blipFill>
        <p:spPr>
          <a:xfrm>
            <a:off x="5063948" y="2119640"/>
            <a:ext cx="3131993" cy="15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50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33768" y="374797"/>
            <a:ext cx="1910466" cy="14314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Visuali-zation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1F990B-205D-2DB9-68B3-318799389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795404"/>
              </p:ext>
            </p:extLst>
          </p:nvPr>
        </p:nvGraphicFramePr>
        <p:xfrm>
          <a:off x="2837959" y="211850"/>
          <a:ext cx="5812466" cy="428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62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305869"/>
            <a:chOff x="-14" y="285750"/>
            <a:chExt cx="13598714" cy="3482317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008275" y="4633632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3586477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14350" y="1884150"/>
            <a:ext cx="3892398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first_name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CAC580"/>
                </a:solidFill>
                <a:latin typeface="Consolas" panose="020B0609020204030204" pitchFamily="49" charset="0"/>
              </a:rPr>
              <a:t>' '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last_name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full_name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email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amount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totalpayment</a:t>
            </a:r>
            <a:endParaRPr lang="en-US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endParaRPr lang="en-GB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totalpayment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endParaRPr lang="en-US" b="1" dirty="0">
              <a:solidFill>
                <a:srgbClr val="739ECA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;p16">
            <a:extLst>
              <a:ext uri="{FF2B5EF4-FFF2-40B4-BE49-F238E27FC236}">
                <a16:creationId xmlns:a16="http://schemas.microsoft.com/office/drawing/2014/main" id="{DA5FE15E-4C7A-672A-191B-FFCF2D156D2F}"/>
              </a:ext>
            </a:extLst>
          </p:cNvPr>
          <p:cNvSpPr txBox="1">
            <a:spLocks/>
          </p:cNvSpPr>
          <p:nvPr/>
        </p:nvSpPr>
        <p:spPr>
          <a:xfrm>
            <a:off x="514350" y="508505"/>
            <a:ext cx="3586477" cy="122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Written SQL Query</a:t>
            </a:r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509868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D6594-A010-357B-C3DD-C11AAECBF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2" t="47764" r="34338" b="22449"/>
          <a:stretch/>
        </p:blipFill>
        <p:spPr>
          <a:xfrm>
            <a:off x="4522998" y="1940113"/>
            <a:ext cx="4401777" cy="2102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63351" y="576500"/>
            <a:ext cx="1828158" cy="12183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Visuali-zation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D5055D-B5D6-929E-7B91-7975E4287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18644"/>
              </p:ext>
            </p:extLst>
          </p:nvPr>
        </p:nvGraphicFramePr>
        <p:xfrm>
          <a:off x="2415269" y="287079"/>
          <a:ext cx="6390167" cy="3994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27248" y="1406769"/>
            <a:ext cx="4784400" cy="3189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/>
              <a:t>2. Identify the bottom 10 customers and their emails</a:t>
            </a:r>
          </a:p>
        </p:txBody>
      </p:sp>
    </p:spTree>
    <p:extLst>
      <p:ext uri="{BB962C8B-B14F-4D97-AF65-F5344CB8AC3E}">
        <p14:creationId xmlns:p14="http://schemas.microsoft.com/office/powerpoint/2010/main" val="63805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8776200" y="-32745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3586477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14349" y="1828800"/>
            <a:ext cx="3376669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first_name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CAC580"/>
                </a:solidFill>
                <a:latin typeface="Consolas" panose="020B0609020204030204" pitchFamily="49" charset="0"/>
              </a:rPr>
              <a:t>' '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last_name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full_name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email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amount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totalpayment</a:t>
            </a:r>
            <a:endParaRPr lang="en-US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endParaRPr lang="en-GB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totalpayment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asc</a:t>
            </a:r>
            <a:endParaRPr lang="en-US" b="1" dirty="0">
              <a:solidFill>
                <a:srgbClr val="739ECA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;p16">
            <a:extLst>
              <a:ext uri="{FF2B5EF4-FFF2-40B4-BE49-F238E27FC236}">
                <a16:creationId xmlns:a16="http://schemas.microsoft.com/office/drawing/2014/main" id="{DA5FE15E-4C7A-672A-191B-FFCF2D156D2F}"/>
              </a:ext>
            </a:extLst>
          </p:cNvPr>
          <p:cNvSpPr txBox="1">
            <a:spLocks/>
          </p:cNvSpPr>
          <p:nvPr/>
        </p:nvSpPr>
        <p:spPr>
          <a:xfrm>
            <a:off x="514350" y="508505"/>
            <a:ext cx="3586477" cy="122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Written SQL Query</a:t>
            </a:r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509868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9A105-4621-13D4-6B51-2F5AC273C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2" t="52981" r="33615" b="16505"/>
          <a:stretch/>
        </p:blipFill>
        <p:spPr>
          <a:xfrm>
            <a:off x="4413520" y="1967947"/>
            <a:ext cx="4362680" cy="20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52805" y="576500"/>
            <a:ext cx="1769400" cy="13038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Visuali-zation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397F98-A897-D7BD-D0FF-A38DB863A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797347"/>
              </p:ext>
            </p:extLst>
          </p:nvPr>
        </p:nvGraphicFramePr>
        <p:xfrm>
          <a:off x="2695044" y="295400"/>
          <a:ext cx="5681031" cy="406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36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27248" y="2413591"/>
            <a:ext cx="4784400" cy="21823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/>
              <a:t>3. What are the most profitable movie genres (ratings)? </a:t>
            </a:r>
          </a:p>
        </p:txBody>
      </p:sp>
    </p:spTree>
    <p:extLst>
      <p:ext uri="{BB962C8B-B14F-4D97-AF65-F5344CB8AC3E}">
        <p14:creationId xmlns:p14="http://schemas.microsoft.com/office/powerpoint/2010/main" val="138257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711464" y="4478774"/>
            <a:ext cx="1198259" cy="1021441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251948" y="4509294"/>
            <a:ext cx="942346" cy="844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3586477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SQL Query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532338" y="1779164"/>
            <a:ext cx="4000898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genre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customer_id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demand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amount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profit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film_category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payment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rental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inventory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film_category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film_category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category_id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GB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category_id</a:t>
            </a:r>
            <a:r>
              <a:rPr lang="en-GB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category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E9E9E"/>
                </a:solidFill>
                <a:latin typeface="Consolas" panose="020B0609020204030204" pitchFamily="49" charset="0"/>
              </a:rPr>
              <a:t>profit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r>
              <a:rPr lang="en-US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891018" y="66472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;p16">
            <a:extLst>
              <a:ext uri="{FF2B5EF4-FFF2-40B4-BE49-F238E27FC236}">
                <a16:creationId xmlns:a16="http://schemas.microsoft.com/office/drawing/2014/main" id="{DA5FE15E-4C7A-672A-191B-FFCF2D156D2F}"/>
              </a:ext>
            </a:extLst>
          </p:cNvPr>
          <p:cNvSpPr txBox="1">
            <a:spLocks/>
          </p:cNvSpPr>
          <p:nvPr/>
        </p:nvSpPr>
        <p:spPr>
          <a:xfrm>
            <a:off x="514350" y="508505"/>
            <a:ext cx="3586477" cy="122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Written SQL Query</a:t>
            </a:r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E5A0F867-E717-B444-F995-21506DE1A42B}"/>
              </a:ext>
            </a:extLst>
          </p:cNvPr>
          <p:cNvSpPr txBox="1">
            <a:spLocks/>
          </p:cNvSpPr>
          <p:nvPr/>
        </p:nvSpPr>
        <p:spPr>
          <a:xfrm>
            <a:off x="5063948" y="509868"/>
            <a:ext cx="3586477" cy="13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Query Result (</a:t>
            </a:r>
            <a:r>
              <a:rPr lang="en-US" dirty="0" err="1"/>
              <a:t>Screenshoot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C8451-D517-147F-7485-A83CF40F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27" t="20571" r="46575" b="35432"/>
          <a:stretch/>
        </p:blipFill>
        <p:spPr>
          <a:xfrm>
            <a:off x="5166151" y="1693457"/>
            <a:ext cx="3070752" cy="33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4017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2D52D62A3C916D4B92A9B42C61843731" ma:contentTypeVersion="13" ma:contentTypeDescription="Buat sebuah dokumen baru." ma:contentTypeScope="" ma:versionID="1c246a4ec807fde74d80906b6051acc9">
  <xsd:schema xmlns:xsd="http://www.w3.org/2001/XMLSchema" xmlns:xs="http://www.w3.org/2001/XMLSchema" xmlns:p="http://schemas.microsoft.com/office/2006/metadata/properties" xmlns:ns3="84088dc7-7ccb-4c11-8aa1-c2052a3d47d5" xmlns:ns4="540b17e7-024e-46bc-8450-f579b1ac67a5" targetNamespace="http://schemas.microsoft.com/office/2006/metadata/properties" ma:root="true" ma:fieldsID="89bad4f8b34d8cdd8f11fb004dbd52fe" ns3:_="" ns4:_="">
    <xsd:import namespace="84088dc7-7ccb-4c11-8aa1-c2052a3d47d5"/>
    <xsd:import namespace="540b17e7-024e-46bc-8450-f579b1ac67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88dc7-7ccb-4c11-8aa1-c2052a3d47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b17e7-024e-46bc-8450-f579b1ac67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DECB2A-FD4E-480F-B2F8-542C9026E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80E83-3237-4440-B6CE-4B3A7F2D6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088dc7-7ccb-4c11-8aa1-c2052a3d47d5"/>
    <ds:schemaRef ds:uri="540b17e7-024e-46bc-8450-f579b1ac67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CFF4B4-32E4-4AD2-BD8E-A792C734DDEC}">
  <ds:schemaRefs>
    <ds:schemaRef ds:uri="84088dc7-7ccb-4c11-8aa1-c2052a3d47d5"/>
    <ds:schemaRef ds:uri="540b17e7-024e-46bc-8450-f579b1ac67a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1008</Words>
  <Application>Microsoft Office PowerPoint</Application>
  <PresentationFormat>On-screen Show (16:9)</PresentationFormat>
  <Paragraphs>162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Consolas</vt:lpstr>
      <vt:lpstr>Barlow</vt:lpstr>
      <vt:lpstr>Arial</vt:lpstr>
      <vt:lpstr>Calibri</vt:lpstr>
      <vt:lpstr>Georgia</vt:lpstr>
      <vt:lpstr>Business Geometric Template</vt:lpstr>
      <vt:lpstr>Assignment 17</vt:lpstr>
      <vt:lpstr>PowerPoint Presentation</vt:lpstr>
      <vt:lpstr>Written SQL Query</vt:lpstr>
      <vt:lpstr>Visuali-zation</vt:lpstr>
      <vt:lpstr>PowerPoint Presentation</vt:lpstr>
      <vt:lpstr>Written SQL Query</vt:lpstr>
      <vt:lpstr>Visuali-zation</vt:lpstr>
      <vt:lpstr>PowerPoint Presentation</vt:lpstr>
      <vt:lpstr>Written SQL Query</vt:lpstr>
      <vt:lpstr>Visualization (Genres)</vt:lpstr>
      <vt:lpstr>Written SQL Query</vt:lpstr>
      <vt:lpstr>Visualization (Ratings)</vt:lpstr>
      <vt:lpstr>PowerPoint Presentation</vt:lpstr>
      <vt:lpstr>Written SQL Query</vt:lpstr>
      <vt:lpstr>Query Result (Screenshoot)</vt:lpstr>
      <vt:lpstr>Written SQL Query</vt:lpstr>
      <vt:lpstr>Visuali-zation</vt:lpstr>
      <vt:lpstr>PowerPoint Presentation</vt:lpstr>
      <vt:lpstr>Written SQL Query</vt:lpstr>
      <vt:lpstr>Visuali- zation</vt:lpstr>
      <vt:lpstr>PowerPoint Presentation</vt:lpstr>
      <vt:lpstr>Written SQL Query</vt:lpstr>
      <vt:lpstr>Visualiza-tion</vt:lpstr>
      <vt:lpstr>PowerPoint Presentation</vt:lpstr>
      <vt:lpstr>Written SQL Query</vt:lpstr>
      <vt:lpstr>Visuali-zation</vt:lpstr>
      <vt:lpstr>Written SQL Query</vt:lpstr>
      <vt:lpstr>Visuali-zation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17</dc:title>
  <dc:creator>ERSTYNA</dc:creator>
  <cp:lastModifiedBy>erstynakathlyaprabowo_1305619017@mhs.unj.ac.id</cp:lastModifiedBy>
  <cp:revision>2</cp:revision>
  <dcterms:modified xsi:type="dcterms:W3CDTF">2022-07-17T14:16:39Z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0x0101002D52D62A3C916D4B92A9B42C61843731</vt:lpwstr>
  </property>
</Properties>
</file>