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79" r:id="rId4"/>
    <p:sldId id="258" r:id="rId5"/>
    <p:sldId id="259" r:id="rId6"/>
    <p:sldId id="261" r:id="rId7"/>
    <p:sldId id="281" r:id="rId8"/>
    <p:sldId id="282" r:id="rId9"/>
    <p:sldId id="262" r:id="rId10"/>
    <p:sldId id="265" r:id="rId11"/>
    <p:sldId id="260" r:id="rId12"/>
    <p:sldId id="278" r:id="rId13"/>
    <p:sldId id="280"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Georgia" panose="02040502050405020303" pitchFamily="18" charset="0"/>
      <p:regular r:id="rId20"/>
      <p:bold r:id="rId21"/>
      <p:italic r:id="rId22"/>
      <p:boldItalic r:id="rId23"/>
    </p:embeddedFont>
    <p:embeddedFont>
      <p:font typeface="Georgia Pro Light" panose="02040302050405020303" pitchFamily="18" charset="0"/>
      <p:regular r:id="rId24"/>
      <p:italic r:id="rId25"/>
    </p:embeddedFont>
    <p:embeddedFont>
      <p:font typeface="Palatino Linotype" panose="02040502050505030304"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19D75F-39E0-4963-8DA6-6791BEB82F94}">
  <a:tblStyle styleId="{9819D75F-39E0-4963-8DA6-6791BEB82F9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63" autoAdjust="0"/>
  </p:normalViewPr>
  <p:slideViewPr>
    <p:cSldViewPr snapToGrid="0">
      <p:cViewPr varScale="1">
        <p:scale>
          <a:sx n="118" d="100"/>
          <a:sy n="118" d="100"/>
        </p:scale>
        <p:origin x="14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3c9b0d63ff_3_9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9" name="Google Shape;59;g23c9b0d63ff_3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3c9b0d63ff_3_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23c9b0d63ff_3_1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dirty="0">
                <a:latin typeface="Calibri"/>
                <a:ea typeface="Calibri"/>
                <a:cs typeface="Calibri"/>
                <a:sym typeface="Calibri"/>
              </a:rPr>
              <a:t>K-means clustering is an unsupervised machine learning algorithm used for partitioning a dataset into k clusters based on similarity in the data points. This algorithm works by iteratively assigning each data point to the closest centroid and then updating the centroid based on the new members in the cluster until convergence. This algorithm is widely used for clustering and has many practical applications, such as image segmentation, customer segmentation, and anomaly detection. However, it has some limitations, such as its sensitivity to initialization and the need to specify the number of clusters k in advance.</a:t>
            </a:r>
            <a:endParaRPr dirty="0"/>
          </a:p>
          <a:p>
            <a:pPr marL="0" lvl="0" indent="0" algn="l" rtl="0">
              <a:spcBef>
                <a:spcPts val="0"/>
              </a:spcBef>
              <a:spcAft>
                <a:spcPts val="0"/>
              </a:spcAft>
              <a:buNone/>
            </a:pPr>
            <a:endParaRPr dirty="0"/>
          </a:p>
        </p:txBody>
      </p:sp>
      <p:sp>
        <p:nvSpPr>
          <p:cNvPr id="140" name="Google Shape;140;g23c9b0d63ff_3_1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3c9b0d63ff_3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g23c9b0d63ff_3_1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g23c9b0d63ff_3_1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3c9b0d63ff_3_22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focusing on these future directions, the project can continue to evolve and address the evolving needs and challenges in the field of object detection and video summarization, opening up new possibilities for applications in areas such as surveillance, video analytics, and content understanding.</a:t>
            </a:r>
            <a:endParaRPr dirty="0"/>
          </a:p>
        </p:txBody>
      </p:sp>
      <p:sp>
        <p:nvSpPr>
          <p:cNvPr id="246" name="Google Shape;246;g23c9b0d63ff_3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46628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c9b0d63ff_3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3c9b0d63ff_3_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i="0" dirty="0">
                <a:solidFill>
                  <a:srgbClr val="D1D5DB"/>
                </a:solidFill>
                <a:latin typeface="Arial"/>
                <a:ea typeface="Arial"/>
                <a:cs typeface="Arial"/>
                <a:sym typeface="Arial"/>
              </a:rPr>
              <a:t>These statistics highlight the overwhelming amount of video content that is available online and the importance of having an effective method of summarizing it. It also shows that the demand for video content is high and that users have a limited attention span, making it crucial to provide them with relevant and concise content.</a:t>
            </a:r>
            <a:endParaRPr dirty="0"/>
          </a:p>
          <a:p>
            <a:pPr marL="0" lvl="0" indent="0" algn="l" rtl="0">
              <a:spcBef>
                <a:spcPts val="0"/>
              </a:spcBef>
              <a:spcAft>
                <a:spcPts val="0"/>
              </a:spcAft>
              <a:buNone/>
            </a:pPr>
            <a:r>
              <a:rPr lang="en" b="0" i="0" dirty="0">
                <a:solidFill>
                  <a:srgbClr val="D1D5DB"/>
                </a:solidFill>
                <a:latin typeface="Arial"/>
                <a:ea typeface="Arial"/>
                <a:cs typeface="Arial"/>
                <a:sym typeface="Arial"/>
              </a:rPr>
              <a:t>Suppose you want to learn how to bake a cake and you search for a video tutorial on YouTube. You come across multiple videos that show you how to bake a cake, but each video has a different length and covers various aspects of the process. Some videos might show you the entire baking process from start to finish, while others might focus on specific steps or techniques. If you have limited time or attention span, watching all these videos might be overwhelming and time-consuming.</a:t>
            </a:r>
            <a:endParaRPr dirty="0"/>
          </a:p>
        </p:txBody>
      </p:sp>
      <p:sp>
        <p:nvSpPr>
          <p:cNvPr id="65" name="Google Shape;65;g23c9b0d63ff_3_9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project focuses on developing an object detection and video summarization system based on the YOLOv3 object detection algorithm. Using computer vision techniques and machine learning models, we aim to detect objects in a video and generate a concise summary by selecting keyframes. To achieve this, we employ unsupervised learning with K-means clustering and supervised learning with a CNN-based LSTM model. The system identifies significant changes between frames and utilizes the trained models to determine the most representative frames for summarization. Additionally, we incorporate object detection to provide contextual information in the form of bounding boxes and labels. The project aims to offer an efficient solution for video summarization tasks, utilizing both visual features and temporal dynamics for accurate and concise summaries.</a:t>
            </a:r>
          </a:p>
          <a:p>
            <a:r>
              <a:rPr lang="en-US" dirty="0"/>
              <a:t>The problem we aim to address with our project is the need for efficient video summarization techniques. As the amount of video content continues to grow rapidly, it becomes increasingly challenging for users to consume and extract meaningful information from lengthy videos. Manual video analysis is time-consuming and impractical for large-scale video datasets. Therefore, there is a need for an automated system that can effectively summarize videos by selecting keyframes that capture the most important content. Our project aims to tackle this problem by combining object detection and video summarization techniques using supervised and unsupervised learning approaches, providing a practical solution for efficient video summarization.</a:t>
            </a:r>
          </a:p>
          <a:p>
            <a:endParaRPr lang="en-IN" dirty="0"/>
          </a:p>
        </p:txBody>
      </p:sp>
    </p:spTree>
    <p:extLst>
      <p:ext uri="{BB962C8B-B14F-4D97-AF65-F5344CB8AC3E}">
        <p14:creationId xmlns:p14="http://schemas.microsoft.com/office/powerpoint/2010/main" val="2832062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c9b0d63ff_3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g23c9b0d63ff_3_10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i="0" dirty="0">
                <a:solidFill>
                  <a:srgbClr val="D1D5DB"/>
                </a:solidFill>
                <a:latin typeface="Arial"/>
                <a:ea typeface="Arial"/>
                <a:cs typeface="Arial"/>
                <a:sym typeface="Arial"/>
              </a:rPr>
              <a:t>In this scenario, video summarization can be useful as it provides a concise overview of the video's content, enabling you to quickly understand the important aspects of the process. This way, you can save time and effort by only watching the relevant parts of the video, thereby enhancing your overall user experience.</a:t>
            </a:r>
            <a:endParaRPr dirty="0"/>
          </a:p>
        </p:txBody>
      </p:sp>
      <p:sp>
        <p:nvSpPr>
          <p:cNvPr id="72" name="Google Shape;72;g23c9b0d63ff_3_10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3c9b0d63ff_3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g23c9b0d63ff_3_10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i="0" dirty="0">
                <a:solidFill>
                  <a:srgbClr val="D1D5DB"/>
                </a:solidFill>
                <a:latin typeface="Arial"/>
                <a:ea typeface="Arial"/>
                <a:cs typeface="Arial"/>
                <a:sym typeface="Arial"/>
              </a:rPr>
              <a:t>Video summarization has various applications in different fields, some of them are:</a:t>
            </a:r>
            <a:endParaRPr dirty="0"/>
          </a:p>
          <a:p>
            <a:pPr marL="0" lvl="0" indent="-76200" algn="l" rtl="0">
              <a:spcBef>
                <a:spcPts val="0"/>
              </a:spcBef>
              <a:spcAft>
                <a:spcPts val="0"/>
              </a:spcAft>
              <a:buClr>
                <a:srgbClr val="D1D5DB"/>
              </a:buClr>
              <a:buSzPts val="1200"/>
              <a:buFont typeface="Calibri"/>
              <a:buAutoNum type="arabicPeriod"/>
            </a:pPr>
            <a:r>
              <a:rPr lang="en" b="0" i="0" dirty="0">
                <a:solidFill>
                  <a:srgbClr val="D1D5DB"/>
                </a:solidFill>
                <a:latin typeface="Arial"/>
                <a:ea typeface="Arial"/>
                <a:cs typeface="Arial"/>
                <a:sym typeface="Arial"/>
              </a:rPr>
              <a:t>Entertainment: Video summarization can be used to create highlights or recaps of sporting events, concerts, and other live performances. It can also be used to create trailers and teasers for movies and TV shows.</a:t>
            </a:r>
            <a:endParaRPr dirty="0"/>
          </a:p>
          <a:p>
            <a:pPr marL="0" lvl="0" indent="-76200" algn="l" rtl="0">
              <a:spcBef>
                <a:spcPts val="0"/>
              </a:spcBef>
              <a:spcAft>
                <a:spcPts val="0"/>
              </a:spcAft>
              <a:buClr>
                <a:srgbClr val="D1D5DB"/>
              </a:buClr>
              <a:buSzPts val="1200"/>
              <a:buFont typeface="Calibri"/>
              <a:buAutoNum type="arabicPeriod"/>
            </a:pPr>
            <a:r>
              <a:rPr lang="en" b="0" i="0" dirty="0">
                <a:solidFill>
                  <a:srgbClr val="D1D5DB"/>
                </a:solidFill>
                <a:latin typeface="Arial"/>
                <a:ea typeface="Arial"/>
                <a:cs typeface="Arial"/>
                <a:sym typeface="Arial"/>
              </a:rPr>
              <a:t>Surveillance and Security: In surveillance and security systems, video summarization can be used to quickly identify events of interest from a large amount of video footage, such as criminal activity or security breaches.</a:t>
            </a:r>
            <a:endParaRPr dirty="0"/>
          </a:p>
          <a:p>
            <a:pPr marL="0" lvl="0" indent="-76200" algn="l" rtl="0">
              <a:spcBef>
                <a:spcPts val="0"/>
              </a:spcBef>
              <a:spcAft>
                <a:spcPts val="0"/>
              </a:spcAft>
              <a:buClr>
                <a:srgbClr val="D1D5DB"/>
              </a:buClr>
              <a:buSzPts val="1200"/>
              <a:buFont typeface="Calibri"/>
              <a:buAutoNum type="arabicPeriod"/>
            </a:pPr>
            <a:r>
              <a:rPr lang="en" b="0" i="0" dirty="0">
                <a:solidFill>
                  <a:srgbClr val="D1D5DB"/>
                </a:solidFill>
                <a:latin typeface="Arial"/>
                <a:ea typeface="Arial"/>
                <a:cs typeface="Arial"/>
                <a:sym typeface="Arial"/>
              </a:rPr>
              <a:t>Education and Training: Video summarization can be used to create summaries of lectures, training sessions, and educational videos, which can help learners to quickly review and understand the main points.</a:t>
            </a:r>
            <a:endParaRPr dirty="0"/>
          </a:p>
          <a:p>
            <a:pPr marL="0" lvl="0" indent="-76200" algn="l" rtl="0">
              <a:spcBef>
                <a:spcPts val="0"/>
              </a:spcBef>
              <a:spcAft>
                <a:spcPts val="0"/>
              </a:spcAft>
              <a:buClr>
                <a:srgbClr val="D1D5DB"/>
              </a:buClr>
              <a:buSzPts val="1200"/>
              <a:buFont typeface="Calibri"/>
              <a:buAutoNum type="arabicPeriod"/>
            </a:pPr>
            <a:r>
              <a:rPr lang="en" b="0" i="0" dirty="0">
                <a:solidFill>
                  <a:srgbClr val="D1D5DB"/>
                </a:solidFill>
                <a:latin typeface="Arial"/>
                <a:ea typeface="Arial"/>
                <a:cs typeface="Arial"/>
                <a:sym typeface="Arial"/>
              </a:rPr>
              <a:t>Journalism: In news reporting, video summarization can be used to create summaries of news events, making it easier for viewers to stay up-to-date with the latest developments.</a:t>
            </a:r>
            <a:endParaRPr dirty="0"/>
          </a:p>
          <a:p>
            <a:pPr marL="0" lvl="0" indent="-76200" algn="l" rtl="0">
              <a:spcBef>
                <a:spcPts val="0"/>
              </a:spcBef>
              <a:spcAft>
                <a:spcPts val="0"/>
              </a:spcAft>
              <a:buClr>
                <a:srgbClr val="D1D5DB"/>
              </a:buClr>
              <a:buSzPts val="1200"/>
              <a:buFont typeface="Calibri"/>
              <a:buAutoNum type="arabicPeriod"/>
            </a:pPr>
            <a:r>
              <a:rPr lang="en" b="0" i="0" dirty="0">
                <a:solidFill>
                  <a:srgbClr val="D1D5DB"/>
                </a:solidFill>
                <a:latin typeface="Arial"/>
                <a:ea typeface="Arial"/>
                <a:cs typeface="Arial"/>
                <a:sym typeface="Arial"/>
              </a:rPr>
              <a:t>Medical Diagnosis: Video summarization can be used to create summaries of medical procedures, such as surgeries or diagnostic tests, which can aid in medical diagnosis and treatment.</a:t>
            </a:r>
            <a:endParaRPr dirty="0"/>
          </a:p>
          <a:p>
            <a:pPr marL="0" lvl="0" indent="-76200" algn="l" rtl="0">
              <a:spcBef>
                <a:spcPts val="0"/>
              </a:spcBef>
              <a:spcAft>
                <a:spcPts val="0"/>
              </a:spcAft>
              <a:buClr>
                <a:srgbClr val="D1D5DB"/>
              </a:buClr>
              <a:buSzPts val="1200"/>
              <a:buFont typeface="Calibri"/>
              <a:buAutoNum type="arabicPeriod"/>
            </a:pPr>
            <a:r>
              <a:rPr lang="en" b="0" i="0" dirty="0">
                <a:solidFill>
                  <a:srgbClr val="D1D5DB"/>
                </a:solidFill>
                <a:latin typeface="Arial"/>
                <a:ea typeface="Arial"/>
                <a:cs typeface="Arial"/>
                <a:sym typeface="Arial"/>
              </a:rPr>
              <a:t>Social Media: Video summarization can be used in social media platforms to generate summaries of user-generated videos, making it easier for users to quickly browse through a large amount of content.</a:t>
            </a:r>
            <a:endParaRPr dirty="0"/>
          </a:p>
          <a:p>
            <a:pPr marL="0" lvl="0" indent="0" algn="l" rtl="0">
              <a:spcBef>
                <a:spcPts val="0"/>
              </a:spcBef>
              <a:spcAft>
                <a:spcPts val="0"/>
              </a:spcAft>
              <a:buNone/>
            </a:pPr>
            <a:r>
              <a:rPr lang="en" b="0" i="0" dirty="0">
                <a:solidFill>
                  <a:srgbClr val="D1D5DB"/>
                </a:solidFill>
                <a:latin typeface="Arial"/>
                <a:ea typeface="Arial"/>
                <a:cs typeface="Arial"/>
                <a:sym typeface="Arial"/>
              </a:rPr>
              <a:t>These are just a few examples of the many applications of video summarization.</a:t>
            </a:r>
            <a:endParaRPr dirty="0"/>
          </a:p>
          <a:p>
            <a:pPr marL="0" lvl="0" indent="0" algn="l" rtl="0">
              <a:spcBef>
                <a:spcPts val="0"/>
              </a:spcBef>
              <a:spcAft>
                <a:spcPts val="0"/>
              </a:spcAft>
              <a:buNone/>
            </a:pPr>
            <a:endParaRPr dirty="0"/>
          </a:p>
        </p:txBody>
      </p:sp>
      <p:sp>
        <p:nvSpPr>
          <p:cNvPr id="79" name="Google Shape;79;g23c9b0d63ff_3_10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3c9b0d63ff_3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Proposed Approach for Object Detection and Video Summarization System: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Input Video Processing:</a:t>
            </a:r>
          </a:p>
          <a:p>
            <a:pPr marL="0" lvl="0" indent="0" algn="l" rtl="0">
              <a:spcBef>
                <a:spcPts val="0"/>
              </a:spcBef>
              <a:spcAft>
                <a:spcPts val="0"/>
              </a:spcAft>
              <a:buNone/>
            </a:pPr>
            <a:r>
              <a:rPr lang="en-US" dirty="0"/>
              <a:t>Accept various video formats as input.</a:t>
            </a:r>
          </a:p>
          <a:p>
            <a:pPr marL="0" lvl="0" indent="0" algn="l" rtl="0">
              <a:spcBef>
                <a:spcPts val="0"/>
              </a:spcBef>
              <a:spcAft>
                <a:spcPts val="0"/>
              </a:spcAft>
              <a:buNone/>
            </a:pPr>
            <a:r>
              <a:rPr lang="en-US" dirty="0"/>
              <a:t>Split the video into frames for further processing.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Object Detection:</a:t>
            </a:r>
          </a:p>
          <a:p>
            <a:pPr marL="0" lvl="0" indent="0" algn="l" rtl="0">
              <a:spcBef>
                <a:spcPts val="0"/>
              </a:spcBef>
              <a:spcAft>
                <a:spcPts val="0"/>
              </a:spcAft>
              <a:buNone/>
            </a:pPr>
            <a:r>
              <a:rPr lang="en-US" dirty="0"/>
              <a:t>Utilize the YOLOv3 algorithm for accurate and efficient object detection.</a:t>
            </a:r>
          </a:p>
          <a:p>
            <a:pPr marL="0" lvl="0" indent="0" algn="l" rtl="0">
              <a:spcBef>
                <a:spcPts val="0"/>
              </a:spcBef>
              <a:spcAft>
                <a:spcPts val="0"/>
              </a:spcAft>
              <a:buNone/>
            </a:pPr>
            <a:r>
              <a:rPr lang="en-US" dirty="0"/>
              <a:t>Apply object detection on each frame to identify and track objects.</a:t>
            </a:r>
          </a:p>
          <a:p>
            <a:pPr marL="0" lvl="0" indent="0" algn="l" rtl="0">
              <a:spcBef>
                <a:spcPts val="0"/>
              </a:spcBef>
              <a:spcAft>
                <a:spcPts val="0"/>
              </a:spcAft>
              <a:buNone/>
            </a:pPr>
            <a:r>
              <a:rPr lang="en-US" dirty="0"/>
              <a:t>Draw bounding boxes and labels around detected objects.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Keyframe Selection:</a:t>
            </a:r>
          </a:p>
          <a:p>
            <a:pPr marL="0" lvl="0" indent="0" algn="l" rtl="0">
              <a:spcBef>
                <a:spcPts val="0"/>
              </a:spcBef>
              <a:spcAft>
                <a:spcPts val="0"/>
              </a:spcAft>
              <a:buNone/>
            </a:pPr>
            <a:r>
              <a:rPr lang="en-US" dirty="0"/>
              <a:t>Identify significant changes between frames to determine potential keyframes.</a:t>
            </a:r>
          </a:p>
          <a:p>
            <a:pPr marL="0" lvl="0" indent="0" algn="l" rtl="0">
              <a:spcBef>
                <a:spcPts val="0"/>
              </a:spcBef>
              <a:spcAft>
                <a:spcPts val="0"/>
              </a:spcAft>
              <a:buNone/>
            </a:pPr>
            <a:r>
              <a:rPr lang="en-US" dirty="0"/>
              <a:t>Apply unsupervised learning using K-means clustering to group similar frames.</a:t>
            </a:r>
          </a:p>
          <a:p>
            <a:pPr marL="0" lvl="0" indent="0" algn="l" rtl="0">
              <a:spcBef>
                <a:spcPts val="0"/>
              </a:spcBef>
              <a:spcAft>
                <a:spcPts val="0"/>
              </a:spcAft>
              <a:buNone/>
            </a:pPr>
            <a:r>
              <a:rPr lang="en-US" dirty="0"/>
              <a:t>Select keyframes that represent the overall content of the video.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Video Summarization:</a:t>
            </a:r>
          </a:p>
          <a:p>
            <a:pPr marL="0" lvl="0" indent="0" algn="l" rtl="0">
              <a:spcBef>
                <a:spcPts val="0"/>
              </a:spcBef>
              <a:spcAft>
                <a:spcPts val="0"/>
              </a:spcAft>
              <a:buNone/>
            </a:pPr>
            <a:r>
              <a:rPr lang="en-US" dirty="0"/>
              <a:t>Employ supervised learning with a CNN-based LSTM model.</a:t>
            </a:r>
          </a:p>
          <a:p>
            <a:pPr marL="0" lvl="0" indent="0" algn="l" rtl="0">
              <a:spcBef>
                <a:spcPts val="0"/>
              </a:spcBef>
              <a:spcAft>
                <a:spcPts val="0"/>
              </a:spcAft>
              <a:buNone/>
            </a:pPr>
            <a:r>
              <a:rPr lang="en-US" dirty="0"/>
              <a:t>Extract visual features using CNNs and capture temporal dynamics using LSTM.</a:t>
            </a:r>
          </a:p>
          <a:p>
            <a:pPr marL="0" lvl="0" indent="0" algn="l" rtl="0">
              <a:spcBef>
                <a:spcPts val="0"/>
              </a:spcBef>
              <a:spcAft>
                <a:spcPts val="0"/>
              </a:spcAft>
              <a:buNone/>
            </a:pPr>
            <a:r>
              <a:rPr lang="en-US" dirty="0"/>
              <a:t>Train the model on the </a:t>
            </a:r>
            <a:r>
              <a:rPr lang="en-US" dirty="0" err="1"/>
              <a:t>SumMe</a:t>
            </a:r>
            <a:r>
              <a:rPr lang="en-US" dirty="0"/>
              <a:t> dataset to learn relationships between frames.</a:t>
            </a:r>
          </a:p>
          <a:p>
            <a:pPr marL="0" lvl="0" indent="0" algn="l" rtl="0">
              <a:spcBef>
                <a:spcPts val="0"/>
              </a:spcBef>
              <a:spcAft>
                <a:spcPts val="0"/>
              </a:spcAft>
              <a:buNone/>
            </a:pPr>
            <a:r>
              <a:rPr lang="en-US" dirty="0"/>
              <a:t>Predict the importance of each frame to generate a summary.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Contextual Information:</a:t>
            </a:r>
          </a:p>
          <a:p>
            <a:pPr marL="0" lvl="0" indent="0" algn="l" rtl="0">
              <a:spcBef>
                <a:spcPts val="0"/>
              </a:spcBef>
              <a:spcAft>
                <a:spcPts val="0"/>
              </a:spcAft>
              <a:buNone/>
            </a:pPr>
            <a:r>
              <a:rPr lang="en-US" dirty="0"/>
              <a:t>Use object detection to provide additional contextual information.</a:t>
            </a:r>
          </a:p>
          <a:p>
            <a:pPr marL="0" lvl="0" indent="0" algn="l" rtl="0">
              <a:spcBef>
                <a:spcPts val="0"/>
              </a:spcBef>
              <a:spcAft>
                <a:spcPts val="0"/>
              </a:spcAft>
              <a:buNone/>
            </a:pPr>
            <a:r>
              <a:rPr lang="en-US" dirty="0"/>
              <a:t>Draw bounding boxes and labels around objects in each keyframe.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Playback Control:</a:t>
            </a:r>
          </a:p>
          <a:p>
            <a:pPr marL="0" lvl="0" indent="0" algn="l" rtl="0">
              <a:spcBef>
                <a:spcPts val="0"/>
              </a:spcBef>
              <a:spcAft>
                <a:spcPts val="0"/>
              </a:spcAft>
              <a:buNone/>
            </a:pPr>
            <a:r>
              <a:rPr lang="en-US" dirty="0"/>
              <a:t>Implement functionality for users to play, pause, and close the video window.</a:t>
            </a:r>
          </a:p>
          <a:p>
            <a:pPr marL="0" lvl="0" indent="0" algn="l" rtl="0">
              <a:spcBef>
                <a:spcPts val="0"/>
              </a:spcBef>
              <a:spcAft>
                <a:spcPts val="0"/>
              </a:spcAft>
              <a:buNone/>
            </a:pPr>
            <a:r>
              <a:rPr lang="en-US" dirty="0"/>
              <a:t>Enable keyboard inputs for easy control of video playback.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Output Generation:</a:t>
            </a:r>
          </a:p>
          <a:p>
            <a:pPr marL="0" lvl="0" indent="0" algn="l" rtl="0">
              <a:spcBef>
                <a:spcPts val="0"/>
              </a:spcBef>
              <a:spcAft>
                <a:spcPts val="0"/>
              </a:spcAft>
              <a:buNone/>
            </a:pPr>
            <a:r>
              <a:rPr lang="en-US" dirty="0"/>
              <a:t>Write the keyframes, object detection visualizations, and labels to an output video file.</a:t>
            </a:r>
          </a:p>
          <a:p>
            <a:pPr marL="0" lvl="0" indent="0" algn="l" rtl="0">
              <a:spcBef>
                <a:spcPts val="0"/>
              </a:spcBef>
              <a:spcAft>
                <a:spcPts val="0"/>
              </a:spcAft>
              <a:buNone/>
            </a:pPr>
            <a:r>
              <a:rPr lang="en-US" dirty="0"/>
              <a:t>Generate a concise summary video that preserves the most important information.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Future Enhancements:</a:t>
            </a:r>
          </a:p>
          <a:p>
            <a:pPr marL="0" lvl="0" indent="0" algn="l" rtl="0">
              <a:spcBef>
                <a:spcPts val="0"/>
              </a:spcBef>
              <a:spcAft>
                <a:spcPts val="0"/>
              </a:spcAft>
              <a:buNone/>
            </a:pPr>
            <a:r>
              <a:rPr lang="en-US" dirty="0"/>
              <a:t>Improve object detection accuracy and performance.</a:t>
            </a:r>
          </a:p>
          <a:p>
            <a:pPr marL="0" lvl="0" indent="0" algn="l" rtl="0">
              <a:spcBef>
                <a:spcPts val="0"/>
              </a:spcBef>
              <a:spcAft>
                <a:spcPts val="0"/>
              </a:spcAft>
              <a:buNone/>
            </a:pPr>
            <a:r>
              <a:rPr lang="en-US" dirty="0"/>
              <a:t>Explore additional video summarization techniques.</a:t>
            </a:r>
          </a:p>
          <a:p>
            <a:pPr marL="0" lvl="0" indent="0" algn="l" rtl="0">
              <a:spcBef>
                <a:spcPts val="0"/>
              </a:spcBef>
              <a:spcAft>
                <a:spcPts val="0"/>
              </a:spcAft>
              <a:buNone/>
            </a:pPr>
            <a:r>
              <a:rPr lang="en-US" dirty="0"/>
              <a:t>Expand support for various video platforms and formats.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By following this proposed approach, the Object Detection and Video Summarization System aims to automate the process of summarizing videos by selecting keyframes and providing contextual information through object detection.</a:t>
            </a:r>
            <a:endParaRPr dirty="0"/>
          </a:p>
        </p:txBody>
      </p:sp>
      <p:sp>
        <p:nvSpPr>
          <p:cNvPr id="92" name="Google Shape;92;g23c9b0d63ff_3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3c9b0d63ff_3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 the project combines object detection with video summarization techniques, incorporating both supervised and unsupervised learning approaches. By leveraging the YOLOv3 algorithm, K-means clustering, and a CNN-based LSTM model, the system generates concise summaries of input videos. The inclusion of object detection enriches the summary with additional contextual information. The project offers a practical solution for automated video summarization tasks, utilizing both visual features and temporal dynamics for efficient and informative summaries.</a:t>
            </a:r>
            <a:endParaRPr dirty="0"/>
          </a:p>
        </p:txBody>
      </p:sp>
      <p:sp>
        <p:nvSpPr>
          <p:cNvPr id="92" name="Google Shape;92;g23c9b0d63ff_3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972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3c9b0d63ff_3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800" kern="100" dirty="0">
                <a:effectLst/>
                <a:latin typeface="Calibri" panose="020F0502020204030204" pitchFamily="34" charset="0"/>
                <a:ea typeface="Calibri" panose="020F0502020204030204" pitchFamily="34" charset="0"/>
                <a:cs typeface="Mangal" panose="02040503050203030202" pitchFamily="18" charset="0"/>
              </a:rPr>
              <a:t>This flowchart diagram represents the sequential flow of the project's main steps. It starts with the "Start" node and progresses through the different stages, including selecting a video, performing object detection, identifying significant changes, applying K-means clustering, applying CNN-based LSTM, generating keyframes, drawing bounding boxes, generating a video summary, playback control, saving the output video, and finally reaching the "End" node.</a:t>
            </a:r>
          </a:p>
          <a:p>
            <a:pPr marL="0" lvl="0" indent="0" algn="l" rtl="0">
              <a:spcBef>
                <a:spcPts val="0"/>
              </a:spcBef>
              <a:spcAft>
                <a:spcPts val="0"/>
              </a:spcAft>
              <a:buNone/>
            </a:pPr>
            <a:endParaRPr lang="en-I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800" kern="100" dirty="0">
                <a:effectLst/>
                <a:latin typeface="Calibri" panose="020F0502020204030204" pitchFamily="34" charset="0"/>
                <a:ea typeface="Calibri" panose="020F0502020204030204" pitchFamily="34" charset="0"/>
                <a:cs typeface="Mangal" panose="02040503050203030202" pitchFamily="18" charset="0"/>
              </a:rPr>
              <a:t>This detailed Data Flow Diagram represents the flow of data between different components and processes in the project.</a:t>
            </a:r>
          </a:p>
          <a:p>
            <a:pPr marL="0" lvl="0" indent="0" algn="l" rtl="0">
              <a:spcBef>
                <a:spcPts val="0"/>
              </a:spcBef>
              <a:spcAft>
                <a:spcPts val="0"/>
              </a:spcAft>
              <a:buNone/>
            </a:pPr>
            <a:endParaRPr lang="en-I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800" kern="100" dirty="0">
                <a:effectLst/>
                <a:latin typeface="Calibri" panose="020F0502020204030204" pitchFamily="34" charset="0"/>
                <a:ea typeface="Calibri" panose="020F0502020204030204" pitchFamily="34" charset="0"/>
                <a:cs typeface="Mangal" panose="02040503050203030202" pitchFamily="18" charset="0"/>
              </a:rPr>
              <a:t>The Collaboration Diagram, also known as the Communication Diagram, illustrates the interactions and relationships between objects in a system. Since my project involves multiple components, here's a simplified example of a Collaboration Diagram for my project.</a:t>
            </a:r>
          </a:p>
          <a:p>
            <a:pPr marL="0" lvl="0" indent="0" algn="l" rtl="0">
              <a:spcBef>
                <a:spcPts val="0"/>
              </a:spcBef>
              <a:spcAft>
                <a:spcPts val="0"/>
              </a:spcAft>
              <a:buNone/>
            </a:pPr>
            <a:endParaRPr lang="en-IN" dirty="0"/>
          </a:p>
          <a:p>
            <a:pPr marL="0" lvl="0" indent="0" algn="l" rtl="0">
              <a:spcBef>
                <a:spcPts val="0"/>
              </a:spcBef>
              <a:spcAft>
                <a:spcPts val="0"/>
              </a:spcAft>
              <a:buNone/>
            </a:pPr>
            <a:r>
              <a:rPr lang="en-US" dirty="0"/>
              <a:t>A System Sequence Diagram (SSD) illustrates the interactions between actors and the system in terms of the sequence of messages exchanged.</a:t>
            </a:r>
          </a:p>
          <a:p>
            <a:pPr marL="0" lvl="0" indent="0" algn="l" rtl="0">
              <a:spcBef>
                <a:spcPts val="0"/>
              </a:spcBef>
              <a:spcAft>
                <a:spcPts val="0"/>
              </a:spcAft>
              <a:buNone/>
            </a:pPr>
            <a:r>
              <a:rPr lang="en-US" dirty="0"/>
              <a:t>In this SSD, the user initiates the process by selecting a video. The system then interacts with various components, such as </a:t>
            </a:r>
            <a:r>
              <a:rPr lang="en-US" dirty="0" err="1"/>
              <a:t>VideoInput</a:t>
            </a:r>
            <a:r>
              <a:rPr lang="en-US" dirty="0"/>
              <a:t>, </a:t>
            </a:r>
            <a:r>
              <a:rPr lang="en-US" dirty="0" err="1"/>
              <a:t>ObjectDetection</a:t>
            </a:r>
            <a:r>
              <a:rPr lang="en-US" dirty="0"/>
              <a:t>, </a:t>
            </a:r>
            <a:r>
              <a:rPr lang="en-US" dirty="0" err="1"/>
              <a:t>KeyframeSelection</a:t>
            </a:r>
            <a:r>
              <a:rPr lang="en-US" dirty="0"/>
              <a:t>, </a:t>
            </a:r>
            <a:r>
              <a:rPr lang="en-US" dirty="0" err="1"/>
              <a:t>VideoSummarization</a:t>
            </a:r>
            <a:r>
              <a:rPr lang="en-US" dirty="0"/>
              <a:t>, </a:t>
            </a:r>
            <a:r>
              <a:rPr lang="en-US" dirty="0" err="1"/>
              <a:t>PlaybackControl</a:t>
            </a:r>
            <a:r>
              <a:rPr lang="en-US" dirty="0"/>
              <a:t>, and </a:t>
            </a:r>
            <a:r>
              <a:rPr lang="en-US" dirty="0" err="1"/>
              <a:t>OutputGeneration</a:t>
            </a:r>
            <a:r>
              <a:rPr lang="en-US" dirty="0"/>
              <a:t>, to perform the necessary operations. Finally, the system sends the output video to the user.</a:t>
            </a:r>
          </a:p>
          <a:p>
            <a:pPr marL="0" lvl="0" indent="0" algn="l" rtl="0">
              <a:spcBef>
                <a:spcPts val="0"/>
              </a:spcBef>
              <a:spcAft>
                <a:spcPts val="0"/>
              </a:spcAft>
              <a:buNone/>
            </a:pPr>
            <a:endParaRPr lang="en-IN" dirty="0"/>
          </a:p>
          <a:p>
            <a:pPr marL="0" lvl="0" indent="0" algn="l" rtl="0">
              <a:spcBef>
                <a:spcPts val="0"/>
              </a:spcBef>
              <a:spcAft>
                <a:spcPts val="0"/>
              </a:spcAft>
              <a:buNone/>
            </a:pPr>
            <a:endParaRPr dirty="0"/>
          </a:p>
        </p:txBody>
      </p:sp>
      <p:sp>
        <p:nvSpPr>
          <p:cNvPr id="92" name="Google Shape;92;g23c9b0d63ff_3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021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3c9b0d63ff_3_1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23c9b0d63ff_3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151022" y="603389"/>
            <a:ext cx="7140000" cy="7869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1151022" y="1511799"/>
            <a:ext cx="7140000" cy="2588100"/>
          </a:xfrm>
          <a:prstGeom prst="rect">
            <a:avLst/>
          </a:prstGeom>
          <a:noFill/>
          <a:ln>
            <a:noFill/>
          </a:ln>
        </p:spPr>
        <p:txBody>
          <a:bodyPr spcFirstLastPara="1" wrap="square" lIns="68575" tIns="34275" rIns="68575" bIns="34275" anchor="t" anchorCtr="0">
            <a:normAutofit/>
          </a:bodyPr>
          <a:lstStyle>
            <a:lvl1pPr marL="457200" lvl="0" indent="-317500" algn="l" rtl="0">
              <a:lnSpc>
                <a:spcPct val="120000"/>
              </a:lnSpc>
              <a:spcBef>
                <a:spcPts val="800"/>
              </a:spcBef>
              <a:spcAft>
                <a:spcPts val="0"/>
              </a:spcAft>
              <a:buSzPts val="1400"/>
              <a:buChar char="●"/>
              <a:defRPr/>
            </a:lvl1pPr>
            <a:lvl2pPr marL="914400" lvl="1" indent="-317500" algn="l" rtl="0">
              <a:lnSpc>
                <a:spcPct val="120000"/>
              </a:lnSpc>
              <a:spcBef>
                <a:spcPts val="1200"/>
              </a:spcBef>
              <a:spcAft>
                <a:spcPts val="0"/>
              </a:spcAft>
              <a:buSzPts val="1400"/>
              <a:buChar char="○"/>
              <a:defRPr/>
            </a:lvl2pPr>
            <a:lvl3pPr marL="1371600" lvl="2" indent="-317500" algn="l" rtl="0">
              <a:lnSpc>
                <a:spcPct val="120000"/>
              </a:lnSpc>
              <a:spcBef>
                <a:spcPts val="1200"/>
              </a:spcBef>
              <a:spcAft>
                <a:spcPts val="0"/>
              </a:spcAft>
              <a:buSzPts val="1400"/>
              <a:buChar char="■"/>
              <a:defRPr/>
            </a:lvl3pPr>
            <a:lvl4pPr marL="1828800" lvl="3" indent="-317500" algn="l" rtl="0">
              <a:lnSpc>
                <a:spcPct val="120000"/>
              </a:lnSpc>
              <a:spcBef>
                <a:spcPts val="1200"/>
              </a:spcBef>
              <a:spcAft>
                <a:spcPts val="0"/>
              </a:spcAft>
              <a:buSzPts val="1400"/>
              <a:buChar char="●"/>
              <a:defRPr/>
            </a:lvl4pPr>
            <a:lvl5pPr marL="2286000" lvl="4" indent="-317500" algn="l" rtl="0">
              <a:lnSpc>
                <a:spcPct val="120000"/>
              </a:lnSpc>
              <a:spcBef>
                <a:spcPts val="1200"/>
              </a:spcBef>
              <a:spcAft>
                <a:spcPts val="0"/>
              </a:spcAft>
              <a:buSzPts val="1400"/>
              <a:buChar char="○"/>
              <a:defRPr/>
            </a:lvl5pPr>
            <a:lvl6pPr marL="2743200" lvl="5" indent="-317500" algn="l" rtl="0">
              <a:lnSpc>
                <a:spcPct val="120000"/>
              </a:lnSpc>
              <a:spcBef>
                <a:spcPts val="1200"/>
              </a:spcBef>
              <a:spcAft>
                <a:spcPts val="0"/>
              </a:spcAft>
              <a:buSzPts val="1400"/>
              <a:buChar char="■"/>
              <a:defRPr/>
            </a:lvl6pPr>
            <a:lvl7pPr marL="3200400" lvl="6" indent="-317500" algn="l" rtl="0">
              <a:lnSpc>
                <a:spcPct val="120000"/>
              </a:lnSpc>
              <a:spcBef>
                <a:spcPts val="1200"/>
              </a:spcBef>
              <a:spcAft>
                <a:spcPts val="0"/>
              </a:spcAft>
              <a:buSzPts val="1400"/>
              <a:buChar char="●"/>
              <a:defRPr/>
            </a:lvl7pPr>
            <a:lvl8pPr marL="3657600" lvl="7" indent="-317500" algn="l" rtl="0">
              <a:lnSpc>
                <a:spcPct val="120000"/>
              </a:lnSpc>
              <a:spcBef>
                <a:spcPts val="1200"/>
              </a:spcBef>
              <a:spcAft>
                <a:spcPts val="0"/>
              </a:spcAft>
              <a:buSzPts val="1400"/>
              <a:buChar char="○"/>
              <a:defRPr/>
            </a:lvl8pPr>
            <a:lvl9pPr marL="4114800" lvl="8" indent="-317500" algn="l" rtl="0">
              <a:lnSpc>
                <a:spcPct val="120000"/>
              </a:lnSpc>
              <a:spcBef>
                <a:spcPts val="1200"/>
              </a:spcBef>
              <a:spcAft>
                <a:spcPts val="1200"/>
              </a:spcAft>
              <a:buSzPts val="1400"/>
              <a:buChar char="■"/>
              <a:defRPr/>
            </a:lvl9pPr>
          </a:lstStyle>
          <a:p>
            <a:endParaRPr/>
          </a:p>
        </p:txBody>
      </p:sp>
      <p:sp>
        <p:nvSpPr>
          <p:cNvPr id="53" name="Google Shape;53;p13"/>
          <p:cNvSpPr txBox="1">
            <a:spLocks noGrp="1"/>
          </p:cNvSpPr>
          <p:nvPr>
            <p:ph type="dt" idx="10"/>
          </p:nvPr>
        </p:nvSpPr>
        <p:spPr>
          <a:xfrm>
            <a:off x="5665604" y="247778"/>
            <a:ext cx="2625600" cy="231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1151021" y="246980"/>
            <a:ext cx="4391700" cy="231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360045" y="599230"/>
            <a:ext cx="608400" cy="377700"/>
          </a:xfrm>
          <a:prstGeom prst="rect">
            <a:avLst/>
          </a:prstGeom>
          <a:noFill/>
          <a:ln>
            <a:noFill/>
          </a:ln>
        </p:spPr>
        <p:txBody>
          <a:bodyPr spcFirstLastPara="1" wrap="square" lIns="68575" tIns="34275" rIns="68575" bIns="34275" anchor="t"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56" name="Google Shape;56;p13"/>
          <p:cNvCxnSpPr/>
          <p:nvPr/>
        </p:nvCxnSpPr>
        <p:spPr>
          <a:xfrm>
            <a:off x="1028765" y="599230"/>
            <a:ext cx="0" cy="800400"/>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ersuheb/Video_Summarization_and_Object_Detection/assets/81223989/d2df8c12-1ad3-40e1-85f0-582f0a50099e" TargetMode="External"/><Relationship Id="rId3" Type="http://schemas.openxmlformats.org/officeDocument/2006/relationships/hyperlink" Target="https://github.com/ersuheb/Video_Summarization_and_Object_Detection/assets/81223989/6b47a2d9-c1f8-44c8-a519-9d57d649a23a" TargetMode="External"/><Relationship Id="rId7" Type="http://schemas.openxmlformats.org/officeDocument/2006/relationships/hyperlink" Target="https://github.com/ersuheb/Video_Summarization_and_Object_Detection/assets/81223989/36399e78-4bd7-4bce-8982-734071a15212"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s://github.com/ersuheb/Video_Summarization_and_Object_Detection/assets/81223989/8581500f-d9ed-49a1-b776-6a32fac3dd08" TargetMode="External"/><Relationship Id="rId5" Type="http://schemas.openxmlformats.org/officeDocument/2006/relationships/hyperlink" Target="https://github.com/ersuheb/Video_Summarization_and_Object_Detection/assets/81223989/aebe2d39-0b5c-4223-be80-c915f31b74f6" TargetMode="External"/><Relationship Id="rId4" Type="http://schemas.openxmlformats.org/officeDocument/2006/relationships/hyperlink" Target="https://github.com/ersuheb/Video_Summarization_and_Object_Detection/assets/81223989/38a11b27-1ecf-4aa7-92ec-0687911f81d7"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1234846" y="762902"/>
            <a:ext cx="6674308" cy="2079575"/>
          </a:xfrm>
          <a:prstGeom prst="rect">
            <a:avLst/>
          </a:prstGeom>
          <a:noFill/>
          <a:ln>
            <a:noFill/>
          </a:ln>
        </p:spPr>
        <p:txBody>
          <a:bodyPr spcFirstLastPara="1" wrap="square" lIns="68575" tIns="34275" rIns="68575" bIns="0" anchor="b" anchorCtr="0">
            <a:normAutofit fontScale="90000"/>
          </a:bodyPr>
          <a:lstStyle/>
          <a:p>
            <a:pPr marL="0" lvl="0" indent="0" algn="ctr" rtl="0">
              <a:lnSpc>
                <a:spcPct val="90000"/>
              </a:lnSpc>
              <a:spcBef>
                <a:spcPts val="0"/>
              </a:spcBef>
              <a:spcAft>
                <a:spcPts val="0"/>
              </a:spcAft>
              <a:buClr>
                <a:schemeClr val="dk1"/>
              </a:buClr>
              <a:buSzPts val="5000"/>
              <a:buFont typeface="Palatino Linotype"/>
              <a:buNone/>
            </a:pPr>
            <a:r>
              <a:rPr lang="en" dirty="0"/>
              <a:t>Video Summarization</a:t>
            </a:r>
            <a:br>
              <a:rPr lang="en" dirty="0"/>
            </a:br>
            <a:r>
              <a:rPr lang="en" dirty="0"/>
              <a:t>&amp;</a:t>
            </a:r>
            <a:br>
              <a:rPr lang="en" dirty="0"/>
            </a:br>
            <a:r>
              <a:rPr lang="en" dirty="0"/>
              <a:t>Object Detection</a:t>
            </a:r>
            <a:endParaRPr dirty="0"/>
          </a:p>
        </p:txBody>
      </p:sp>
      <p:sp>
        <p:nvSpPr>
          <p:cNvPr id="2" name="TextBox 1">
            <a:extLst>
              <a:ext uri="{FF2B5EF4-FFF2-40B4-BE49-F238E27FC236}">
                <a16:creationId xmlns:a16="http://schemas.microsoft.com/office/drawing/2014/main" id="{A69FB0F9-A984-45DC-6D5B-6FF81D88E28E}"/>
              </a:ext>
            </a:extLst>
          </p:cNvPr>
          <p:cNvSpPr txBox="1"/>
          <p:nvPr/>
        </p:nvSpPr>
        <p:spPr>
          <a:xfrm>
            <a:off x="7432901" y="4380598"/>
            <a:ext cx="952505" cy="307777"/>
          </a:xfrm>
          <a:prstGeom prst="rect">
            <a:avLst/>
          </a:prstGeom>
          <a:noFill/>
        </p:spPr>
        <p:txBody>
          <a:bodyPr wrap="none" rtlCol="0">
            <a:spAutoFit/>
          </a:bodyPr>
          <a:lstStyle/>
          <a:p>
            <a:r>
              <a:rPr lang="en-IN" dirty="0"/>
              <a:t>Suheb Ali</a:t>
            </a:r>
          </a:p>
        </p:txBody>
      </p:sp>
      <p:sp>
        <p:nvSpPr>
          <p:cNvPr id="3" name="TextBox 2">
            <a:extLst>
              <a:ext uri="{FF2B5EF4-FFF2-40B4-BE49-F238E27FC236}">
                <a16:creationId xmlns:a16="http://schemas.microsoft.com/office/drawing/2014/main" id="{9E13836A-C603-BBD0-12A9-2A90D91D56D3}"/>
              </a:ext>
            </a:extLst>
          </p:cNvPr>
          <p:cNvSpPr txBox="1"/>
          <p:nvPr/>
        </p:nvSpPr>
        <p:spPr>
          <a:xfrm>
            <a:off x="6579351" y="3971417"/>
            <a:ext cx="2839239" cy="307777"/>
          </a:xfrm>
          <a:prstGeom prst="rect">
            <a:avLst/>
          </a:prstGeom>
          <a:noFill/>
        </p:spPr>
        <p:txBody>
          <a:bodyPr wrap="square" rtlCol="0">
            <a:spAutoFit/>
          </a:bodyPr>
          <a:lstStyle/>
          <a:p>
            <a:r>
              <a:rPr lang="en-IN" u="sng" dirty="0"/>
              <a:t>Efforts by</a:t>
            </a:r>
            <a:r>
              <a:rPr lang="en-IN"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1147250" y="478944"/>
            <a:ext cx="7140119" cy="78692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2400"/>
              <a:buFont typeface="Palatino Linotype"/>
              <a:buNone/>
            </a:pPr>
            <a:r>
              <a:rPr lang="en" dirty="0"/>
              <a:t>Clustering: K-Means Clustering</a:t>
            </a:r>
            <a:endParaRPr dirty="0"/>
          </a:p>
        </p:txBody>
      </p:sp>
      <p:grpSp>
        <p:nvGrpSpPr>
          <p:cNvPr id="143" name="Google Shape;143;p23"/>
          <p:cNvGrpSpPr/>
          <p:nvPr/>
        </p:nvGrpSpPr>
        <p:grpSpPr>
          <a:xfrm>
            <a:off x="1155477" y="1959122"/>
            <a:ext cx="7131892" cy="1693172"/>
            <a:chOff x="5523" y="596037"/>
            <a:chExt cx="9509189" cy="2257562"/>
          </a:xfrm>
        </p:grpSpPr>
        <p:sp>
          <p:nvSpPr>
            <p:cNvPr id="144" name="Google Shape;144;p23"/>
            <p:cNvSpPr/>
            <p:nvPr/>
          </p:nvSpPr>
          <p:spPr>
            <a:xfrm>
              <a:off x="5523" y="596037"/>
              <a:ext cx="1246230" cy="696637"/>
            </a:xfrm>
            <a:prstGeom prst="roundRect">
              <a:avLst>
                <a:gd name="adj" fmla="val 10000"/>
              </a:avLst>
            </a:prstGeom>
            <a:solidFill>
              <a:srgbClr val="5DA531"/>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5" name="Google Shape;145;p23"/>
            <p:cNvSpPr txBox="1"/>
            <p:nvPr/>
          </p:nvSpPr>
          <p:spPr>
            <a:xfrm>
              <a:off x="5523" y="596037"/>
              <a:ext cx="1246230" cy="464424"/>
            </a:xfrm>
            <a:prstGeom prst="rect">
              <a:avLst/>
            </a:prstGeom>
            <a:noFill/>
            <a:ln>
              <a:noFill/>
            </a:ln>
          </p:spPr>
          <p:txBody>
            <a:bodyPr spcFirstLastPara="1" wrap="square" lIns="58675" tIns="58675" rIns="58675" bIns="31425" anchor="t" anchorCtr="0">
              <a:noAutofit/>
            </a:bodyPr>
            <a:lstStyle/>
            <a:p>
              <a:pPr marL="0" marR="0" lvl="0" indent="0" algn="l" rtl="0">
                <a:lnSpc>
                  <a:spcPct val="90000"/>
                </a:lnSpc>
                <a:spcBef>
                  <a:spcPts val="0"/>
                </a:spcBef>
                <a:spcAft>
                  <a:spcPts val="0"/>
                </a:spcAft>
                <a:buClr>
                  <a:schemeClr val="lt1"/>
                </a:buClr>
                <a:buSzPts val="800"/>
                <a:buFont typeface="Palatino Linotype"/>
                <a:buNone/>
              </a:pPr>
              <a:r>
                <a:rPr lang="en" sz="800" b="0" i="0" u="none" strike="noStrike" cap="none">
                  <a:solidFill>
                    <a:schemeClr val="lt1"/>
                  </a:solidFill>
                  <a:latin typeface="Palatino Linotype"/>
                  <a:ea typeface="Palatino Linotype"/>
                  <a:cs typeface="Palatino Linotype"/>
                  <a:sym typeface="Palatino Linotype"/>
                </a:rPr>
                <a:t>Initialization</a:t>
              </a:r>
              <a:endParaRPr sz="800" b="0" i="0" u="none" strike="noStrike" cap="none">
                <a:solidFill>
                  <a:schemeClr val="lt1"/>
                </a:solidFill>
                <a:latin typeface="Palatino Linotype"/>
                <a:ea typeface="Palatino Linotype"/>
                <a:cs typeface="Palatino Linotype"/>
                <a:sym typeface="Palatino Linotype"/>
              </a:endParaRPr>
            </a:p>
          </p:txBody>
        </p:sp>
        <p:sp>
          <p:nvSpPr>
            <p:cNvPr id="146" name="Google Shape;146;p23"/>
            <p:cNvSpPr/>
            <p:nvPr/>
          </p:nvSpPr>
          <p:spPr>
            <a:xfrm>
              <a:off x="260775" y="1060462"/>
              <a:ext cx="1246230" cy="1793137"/>
            </a:xfrm>
            <a:prstGeom prst="roundRect">
              <a:avLst>
                <a:gd name="adj" fmla="val 10000"/>
              </a:avLst>
            </a:prstGeom>
            <a:solidFill>
              <a:schemeClr val="lt1">
                <a:alpha val="89803"/>
              </a:schemeClr>
            </a:solidFill>
            <a:ln w="15875" cap="flat" cmpd="sng">
              <a:solidFill>
                <a:srgbClr val="5DA53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7" name="Google Shape;147;p23"/>
            <p:cNvSpPr txBox="1"/>
            <p:nvPr/>
          </p:nvSpPr>
          <p:spPr>
            <a:xfrm>
              <a:off x="297276" y="1096963"/>
              <a:ext cx="1173228" cy="1720135"/>
            </a:xfrm>
            <a:prstGeom prst="rect">
              <a:avLst/>
            </a:prstGeom>
            <a:noFill/>
            <a:ln>
              <a:noFill/>
            </a:ln>
          </p:spPr>
          <p:txBody>
            <a:bodyPr spcFirstLastPara="1" wrap="square" lIns="58675" tIns="58675" rIns="58675" bIns="58675" anchor="t" anchorCtr="0">
              <a:noAutofit/>
            </a:bodyPr>
            <a:lstStyle/>
            <a:p>
              <a:pPr marL="38100" marR="0" lvl="1" indent="-50800" algn="l" rtl="0">
                <a:lnSpc>
                  <a:spcPct val="90000"/>
                </a:lnSpc>
                <a:spcBef>
                  <a:spcPts val="0"/>
                </a:spcBef>
                <a:spcAft>
                  <a:spcPts val="0"/>
                </a:spcAft>
                <a:buClr>
                  <a:schemeClr val="dk1"/>
                </a:buClr>
                <a:buSzPts val="800"/>
                <a:buFont typeface="Palatino Linotype"/>
                <a:buChar char="•"/>
              </a:pPr>
              <a:r>
                <a:rPr lang="en" sz="800" b="0" i="0" u="none" strike="noStrike" cap="none">
                  <a:solidFill>
                    <a:schemeClr val="dk1"/>
                  </a:solidFill>
                  <a:latin typeface="Palatino Linotype"/>
                  <a:ea typeface="Palatino Linotype"/>
                  <a:cs typeface="Palatino Linotype"/>
                  <a:sym typeface="Palatino Linotype"/>
                </a:rPr>
                <a:t>Randomly select k points from the dataset as the initial centroids.</a:t>
              </a:r>
              <a:endParaRPr sz="800" b="0" i="0" u="none" strike="noStrike" cap="none">
                <a:solidFill>
                  <a:schemeClr val="dk1"/>
                </a:solidFill>
                <a:latin typeface="Palatino Linotype"/>
                <a:ea typeface="Palatino Linotype"/>
                <a:cs typeface="Palatino Linotype"/>
                <a:sym typeface="Palatino Linotype"/>
              </a:endParaRPr>
            </a:p>
          </p:txBody>
        </p:sp>
        <p:sp>
          <p:nvSpPr>
            <p:cNvPr id="148" name="Google Shape;148;p23"/>
            <p:cNvSpPr/>
            <p:nvPr/>
          </p:nvSpPr>
          <p:spPr>
            <a:xfrm>
              <a:off x="1440678" y="673112"/>
              <a:ext cx="400519" cy="310275"/>
            </a:xfrm>
            <a:prstGeom prst="rightArrow">
              <a:avLst>
                <a:gd name="adj1" fmla="val 60000"/>
                <a:gd name="adj2" fmla="val 50000"/>
              </a:avLst>
            </a:prstGeom>
            <a:solidFill>
              <a:srgbClr val="B5CDA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9" name="Google Shape;149;p23"/>
            <p:cNvSpPr txBox="1"/>
            <p:nvPr/>
          </p:nvSpPr>
          <p:spPr>
            <a:xfrm>
              <a:off x="1440678" y="735167"/>
              <a:ext cx="307437" cy="18616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Palatino Linotype"/>
                <a:buNone/>
              </a:pPr>
              <a:endParaRPr sz="700" b="0" i="0" u="none" strike="noStrike" cap="none">
                <a:solidFill>
                  <a:schemeClr val="lt1"/>
                </a:solidFill>
                <a:latin typeface="Palatino Linotype"/>
                <a:ea typeface="Palatino Linotype"/>
                <a:cs typeface="Palatino Linotype"/>
                <a:sym typeface="Palatino Linotype"/>
              </a:endParaRPr>
            </a:p>
          </p:txBody>
        </p:sp>
        <p:sp>
          <p:nvSpPr>
            <p:cNvPr id="150" name="Google Shape;150;p23"/>
            <p:cNvSpPr/>
            <p:nvPr/>
          </p:nvSpPr>
          <p:spPr>
            <a:xfrm>
              <a:off x="2007450" y="596037"/>
              <a:ext cx="1246230" cy="696637"/>
            </a:xfrm>
            <a:prstGeom prst="roundRect">
              <a:avLst>
                <a:gd name="adj" fmla="val 10000"/>
              </a:avLst>
            </a:prstGeom>
            <a:solidFill>
              <a:srgbClr val="5DA531"/>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1" name="Google Shape;151;p23"/>
            <p:cNvSpPr txBox="1"/>
            <p:nvPr/>
          </p:nvSpPr>
          <p:spPr>
            <a:xfrm>
              <a:off x="2007450" y="596037"/>
              <a:ext cx="1246230" cy="464424"/>
            </a:xfrm>
            <a:prstGeom prst="rect">
              <a:avLst/>
            </a:prstGeom>
            <a:noFill/>
            <a:ln>
              <a:noFill/>
            </a:ln>
          </p:spPr>
          <p:txBody>
            <a:bodyPr spcFirstLastPara="1" wrap="square" lIns="58675" tIns="58675" rIns="58675" bIns="31425" anchor="t" anchorCtr="0">
              <a:noAutofit/>
            </a:bodyPr>
            <a:lstStyle/>
            <a:p>
              <a:pPr marL="0" marR="0" lvl="0" indent="0" algn="l" rtl="0">
                <a:lnSpc>
                  <a:spcPct val="90000"/>
                </a:lnSpc>
                <a:spcBef>
                  <a:spcPts val="0"/>
                </a:spcBef>
                <a:spcAft>
                  <a:spcPts val="0"/>
                </a:spcAft>
                <a:buClr>
                  <a:schemeClr val="lt1"/>
                </a:buClr>
                <a:buSzPts val="800"/>
                <a:buFont typeface="Palatino Linotype"/>
                <a:buNone/>
              </a:pPr>
              <a:r>
                <a:rPr lang="en" sz="800" b="0" i="0" u="none" strike="noStrike" cap="none">
                  <a:solidFill>
                    <a:schemeClr val="lt1"/>
                  </a:solidFill>
                  <a:latin typeface="Palatino Linotype"/>
                  <a:ea typeface="Palatino Linotype"/>
                  <a:cs typeface="Palatino Linotype"/>
                  <a:sym typeface="Palatino Linotype"/>
                </a:rPr>
                <a:t>Assigning data points to clusters</a:t>
              </a:r>
              <a:endParaRPr sz="800" b="0" i="0" u="none" strike="noStrike" cap="none">
                <a:solidFill>
                  <a:schemeClr val="lt1"/>
                </a:solidFill>
                <a:latin typeface="Palatino Linotype"/>
                <a:ea typeface="Palatino Linotype"/>
                <a:cs typeface="Palatino Linotype"/>
                <a:sym typeface="Palatino Linotype"/>
              </a:endParaRPr>
            </a:p>
          </p:txBody>
        </p:sp>
        <p:sp>
          <p:nvSpPr>
            <p:cNvPr id="152" name="Google Shape;152;p23"/>
            <p:cNvSpPr/>
            <p:nvPr/>
          </p:nvSpPr>
          <p:spPr>
            <a:xfrm>
              <a:off x="2262702" y="1060462"/>
              <a:ext cx="1246230" cy="1793137"/>
            </a:xfrm>
            <a:prstGeom prst="roundRect">
              <a:avLst>
                <a:gd name="adj" fmla="val 10000"/>
              </a:avLst>
            </a:prstGeom>
            <a:solidFill>
              <a:schemeClr val="lt1">
                <a:alpha val="89803"/>
              </a:schemeClr>
            </a:solidFill>
            <a:ln w="15875" cap="flat" cmpd="sng">
              <a:solidFill>
                <a:srgbClr val="5DA53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3" name="Google Shape;153;p23"/>
            <p:cNvSpPr txBox="1"/>
            <p:nvPr/>
          </p:nvSpPr>
          <p:spPr>
            <a:xfrm>
              <a:off x="2299203" y="1096963"/>
              <a:ext cx="1173228" cy="1720135"/>
            </a:xfrm>
            <a:prstGeom prst="rect">
              <a:avLst/>
            </a:prstGeom>
            <a:noFill/>
            <a:ln>
              <a:noFill/>
            </a:ln>
          </p:spPr>
          <p:txBody>
            <a:bodyPr spcFirstLastPara="1" wrap="square" lIns="58675" tIns="58675" rIns="58675" bIns="58675" anchor="t" anchorCtr="0">
              <a:noAutofit/>
            </a:bodyPr>
            <a:lstStyle/>
            <a:p>
              <a:pPr marL="38100" marR="0" lvl="1" indent="-50800" algn="l" rtl="0">
                <a:lnSpc>
                  <a:spcPct val="90000"/>
                </a:lnSpc>
                <a:spcBef>
                  <a:spcPts val="0"/>
                </a:spcBef>
                <a:spcAft>
                  <a:spcPts val="0"/>
                </a:spcAft>
                <a:buClr>
                  <a:schemeClr val="dk1"/>
                </a:buClr>
                <a:buSzPts val="800"/>
                <a:buFont typeface="Palatino Linotype"/>
                <a:buChar char="•"/>
              </a:pPr>
              <a:r>
                <a:rPr lang="en" sz="800" b="0" i="0" u="none" strike="noStrike" cap="none">
                  <a:solidFill>
                    <a:schemeClr val="dk1"/>
                  </a:solidFill>
                  <a:latin typeface="Palatino Linotype"/>
                  <a:ea typeface="Palatino Linotype"/>
                  <a:cs typeface="Palatino Linotype"/>
                  <a:sym typeface="Palatino Linotype"/>
                </a:rPr>
                <a:t>For each data point, calculate the distance to each centroid and assign it to the cluster associated with the closest centroid.</a:t>
              </a:r>
              <a:endParaRPr sz="800" b="0" i="0" u="none" strike="noStrike" cap="none">
                <a:solidFill>
                  <a:schemeClr val="dk1"/>
                </a:solidFill>
                <a:latin typeface="Palatino Linotype"/>
                <a:ea typeface="Palatino Linotype"/>
                <a:cs typeface="Palatino Linotype"/>
                <a:sym typeface="Palatino Linotype"/>
              </a:endParaRPr>
            </a:p>
          </p:txBody>
        </p:sp>
        <p:sp>
          <p:nvSpPr>
            <p:cNvPr id="154" name="Google Shape;154;p23"/>
            <p:cNvSpPr/>
            <p:nvPr/>
          </p:nvSpPr>
          <p:spPr>
            <a:xfrm>
              <a:off x="3442604" y="673112"/>
              <a:ext cx="400519" cy="310275"/>
            </a:xfrm>
            <a:prstGeom prst="rightArrow">
              <a:avLst>
                <a:gd name="adj1" fmla="val 60000"/>
                <a:gd name="adj2" fmla="val 50000"/>
              </a:avLst>
            </a:prstGeom>
            <a:solidFill>
              <a:srgbClr val="B5CDA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5" name="Google Shape;155;p23"/>
            <p:cNvSpPr txBox="1"/>
            <p:nvPr/>
          </p:nvSpPr>
          <p:spPr>
            <a:xfrm>
              <a:off x="3442604" y="735167"/>
              <a:ext cx="307437" cy="18616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Palatino Linotype"/>
                <a:buNone/>
              </a:pPr>
              <a:endParaRPr sz="700" b="0" i="0" u="none" strike="noStrike" cap="none">
                <a:solidFill>
                  <a:schemeClr val="lt1"/>
                </a:solidFill>
                <a:latin typeface="Palatino Linotype"/>
                <a:ea typeface="Palatino Linotype"/>
                <a:cs typeface="Palatino Linotype"/>
                <a:sym typeface="Palatino Linotype"/>
              </a:endParaRPr>
            </a:p>
          </p:txBody>
        </p:sp>
        <p:sp>
          <p:nvSpPr>
            <p:cNvPr id="156" name="Google Shape;156;p23"/>
            <p:cNvSpPr/>
            <p:nvPr/>
          </p:nvSpPr>
          <p:spPr>
            <a:xfrm>
              <a:off x="4009377" y="596037"/>
              <a:ext cx="1246230" cy="696637"/>
            </a:xfrm>
            <a:prstGeom prst="roundRect">
              <a:avLst>
                <a:gd name="adj" fmla="val 10000"/>
              </a:avLst>
            </a:prstGeom>
            <a:solidFill>
              <a:srgbClr val="5DA531"/>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7" name="Google Shape;157;p23"/>
            <p:cNvSpPr txBox="1"/>
            <p:nvPr/>
          </p:nvSpPr>
          <p:spPr>
            <a:xfrm>
              <a:off x="4009377" y="596037"/>
              <a:ext cx="1246230" cy="464424"/>
            </a:xfrm>
            <a:prstGeom prst="rect">
              <a:avLst/>
            </a:prstGeom>
            <a:noFill/>
            <a:ln>
              <a:noFill/>
            </a:ln>
          </p:spPr>
          <p:txBody>
            <a:bodyPr spcFirstLastPara="1" wrap="square" lIns="58675" tIns="58675" rIns="58675" bIns="31425" anchor="t" anchorCtr="0">
              <a:noAutofit/>
            </a:bodyPr>
            <a:lstStyle/>
            <a:p>
              <a:pPr marL="0" marR="0" lvl="0" indent="0" algn="l" rtl="0">
                <a:lnSpc>
                  <a:spcPct val="90000"/>
                </a:lnSpc>
                <a:spcBef>
                  <a:spcPts val="0"/>
                </a:spcBef>
                <a:spcAft>
                  <a:spcPts val="0"/>
                </a:spcAft>
                <a:buClr>
                  <a:schemeClr val="lt1"/>
                </a:buClr>
                <a:buSzPts val="800"/>
                <a:buFont typeface="Palatino Linotype"/>
                <a:buNone/>
              </a:pPr>
              <a:r>
                <a:rPr lang="en" sz="800" b="0" i="0" u="none" strike="noStrike" cap="none">
                  <a:solidFill>
                    <a:schemeClr val="lt1"/>
                  </a:solidFill>
                  <a:latin typeface="Palatino Linotype"/>
                  <a:ea typeface="Palatino Linotype"/>
                  <a:cs typeface="Palatino Linotype"/>
                  <a:sym typeface="Palatino Linotype"/>
                </a:rPr>
                <a:t>Updating centroids</a:t>
              </a:r>
              <a:endParaRPr sz="800" b="0" i="0" u="none" strike="noStrike" cap="none">
                <a:solidFill>
                  <a:schemeClr val="lt1"/>
                </a:solidFill>
                <a:latin typeface="Palatino Linotype"/>
                <a:ea typeface="Palatino Linotype"/>
                <a:cs typeface="Palatino Linotype"/>
                <a:sym typeface="Palatino Linotype"/>
              </a:endParaRPr>
            </a:p>
          </p:txBody>
        </p:sp>
        <p:sp>
          <p:nvSpPr>
            <p:cNvPr id="158" name="Google Shape;158;p23"/>
            <p:cNvSpPr/>
            <p:nvPr/>
          </p:nvSpPr>
          <p:spPr>
            <a:xfrm>
              <a:off x="4264629" y="1060462"/>
              <a:ext cx="1246230" cy="1793137"/>
            </a:xfrm>
            <a:prstGeom prst="roundRect">
              <a:avLst>
                <a:gd name="adj" fmla="val 10000"/>
              </a:avLst>
            </a:prstGeom>
            <a:solidFill>
              <a:schemeClr val="lt1">
                <a:alpha val="89803"/>
              </a:schemeClr>
            </a:solidFill>
            <a:ln w="15875" cap="flat" cmpd="sng">
              <a:solidFill>
                <a:srgbClr val="5DA53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9" name="Google Shape;159;p23"/>
            <p:cNvSpPr txBox="1"/>
            <p:nvPr/>
          </p:nvSpPr>
          <p:spPr>
            <a:xfrm>
              <a:off x="4301130" y="1096963"/>
              <a:ext cx="1173228" cy="1720135"/>
            </a:xfrm>
            <a:prstGeom prst="rect">
              <a:avLst/>
            </a:prstGeom>
            <a:noFill/>
            <a:ln>
              <a:noFill/>
            </a:ln>
          </p:spPr>
          <p:txBody>
            <a:bodyPr spcFirstLastPara="1" wrap="square" lIns="58675" tIns="58675" rIns="58675" bIns="58675" anchor="t" anchorCtr="0">
              <a:noAutofit/>
            </a:bodyPr>
            <a:lstStyle/>
            <a:p>
              <a:pPr marL="38100" marR="0" lvl="1" indent="-50800" algn="l" rtl="0">
                <a:lnSpc>
                  <a:spcPct val="90000"/>
                </a:lnSpc>
                <a:spcBef>
                  <a:spcPts val="0"/>
                </a:spcBef>
                <a:spcAft>
                  <a:spcPts val="0"/>
                </a:spcAft>
                <a:buClr>
                  <a:schemeClr val="dk1"/>
                </a:buClr>
                <a:buSzPts val="800"/>
                <a:buFont typeface="Palatino Linotype"/>
                <a:buChar char="•"/>
              </a:pPr>
              <a:r>
                <a:rPr lang="en" sz="800" b="0" i="0" u="none" strike="noStrike" cap="none">
                  <a:solidFill>
                    <a:schemeClr val="dk1"/>
                  </a:solidFill>
                  <a:latin typeface="Palatino Linotype"/>
                  <a:ea typeface="Palatino Linotype"/>
                  <a:cs typeface="Palatino Linotype"/>
                  <a:sym typeface="Palatino Linotype"/>
                </a:rPr>
                <a:t>Calculate the new centroid for each cluster as the mean of all the data points assigned to that cluster.</a:t>
              </a:r>
              <a:endParaRPr sz="800" b="0" i="0" u="none" strike="noStrike" cap="none">
                <a:solidFill>
                  <a:schemeClr val="dk1"/>
                </a:solidFill>
                <a:latin typeface="Palatino Linotype"/>
                <a:ea typeface="Palatino Linotype"/>
                <a:cs typeface="Palatino Linotype"/>
                <a:sym typeface="Palatino Linotype"/>
              </a:endParaRPr>
            </a:p>
          </p:txBody>
        </p:sp>
        <p:sp>
          <p:nvSpPr>
            <p:cNvPr id="160" name="Google Shape;160;p23"/>
            <p:cNvSpPr/>
            <p:nvPr/>
          </p:nvSpPr>
          <p:spPr>
            <a:xfrm>
              <a:off x="5444531" y="673112"/>
              <a:ext cx="400519" cy="310275"/>
            </a:xfrm>
            <a:prstGeom prst="rightArrow">
              <a:avLst>
                <a:gd name="adj1" fmla="val 60000"/>
                <a:gd name="adj2" fmla="val 50000"/>
              </a:avLst>
            </a:prstGeom>
            <a:solidFill>
              <a:srgbClr val="B5CDA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1" name="Google Shape;161;p23"/>
            <p:cNvSpPr txBox="1"/>
            <p:nvPr/>
          </p:nvSpPr>
          <p:spPr>
            <a:xfrm>
              <a:off x="5444531" y="735167"/>
              <a:ext cx="307437" cy="18616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Palatino Linotype"/>
                <a:buNone/>
              </a:pPr>
              <a:endParaRPr sz="700" b="0" i="0" u="none" strike="noStrike" cap="none">
                <a:solidFill>
                  <a:schemeClr val="lt1"/>
                </a:solidFill>
                <a:latin typeface="Palatino Linotype"/>
                <a:ea typeface="Palatino Linotype"/>
                <a:cs typeface="Palatino Linotype"/>
                <a:sym typeface="Palatino Linotype"/>
              </a:endParaRPr>
            </a:p>
          </p:txBody>
        </p:sp>
        <p:sp>
          <p:nvSpPr>
            <p:cNvPr id="162" name="Google Shape;162;p23"/>
            <p:cNvSpPr/>
            <p:nvPr/>
          </p:nvSpPr>
          <p:spPr>
            <a:xfrm>
              <a:off x="6011304" y="596037"/>
              <a:ext cx="1246230" cy="696637"/>
            </a:xfrm>
            <a:prstGeom prst="roundRect">
              <a:avLst>
                <a:gd name="adj" fmla="val 10000"/>
              </a:avLst>
            </a:prstGeom>
            <a:solidFill>
              <a:srgbClr val="5DA531"/>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3" name="Google Shape;163;p23"/>
            <p:cNvSpPr txBox="1"/>
            <p:nvPr/>
          </p:nvSpPr>
          <p:spPr>
            <a:xfrm>
              <a:off x="6011304" y="596037"/>
              <a:ext cx="1246230" cy="464424"/>
            </a:xfrm>
            <a:prstGeom prst="rect">
              <a:avLst/>
            </a:prstGeom>
            <a:noFill/>
            <a:ln>
              <a:noFill/>
            </a:ln>
          </p:spPr>
          <p:txBody>
            <a:bodyPr spcFirstLastPara="1" wrap="square" lIns="58675" tIns="58675" rIns="58675" bIns="31425" anchor="t" anchorCtr="0">
              <a:noAutofit/>
            </a:bodyPr>
            <a:lstStyle/>
            <a:p>
              <a:pPr marL="0" marR="0" lvl="0" indent="0" algn="l" rtl="0">
                <a:lnSpc>
                  <a:spcPct val="90000"/>
                </a:lnSpc>
                <a:spcBef>
                  <a:spcPts val="0"/>
                </a:spcBef>
                <a:spcAft>
                  <a:spcPts val="0"/>
                </a:spcAft>
                <a:buClr>
                  <a:schemeClr val="lt1"/>
                </a:buClr>
                <a:buSzPts val="800"/>
                <a:buFont typeface="Palatino Linotype"/>
                <a:buNone/>
              </a:pPr>
              <a:r>
                <a:rPr lang="en" sz="800" b="0" i="0" u="none" strike="noStrike" cap="none">
                  <a:solidFill>
                    <a:schemeClr val="lt1"/>
                  </a:solidFill>
                  <a:latin typeface="Palatino Linotype"/>
                  <a:ea typeface="Palatino Linotype"/>
                  <a:cs typeface="Palatino Linotype"/>
                  <a:sym typeface="Palatino Linotype"/>
                </a:rPr>
                <a:t>Repeating steps 2 and 3</a:t>
              </a:r>
              <a:endParaRPr sz="800" b="0" i="0" u="none" strike="noStrike" cap="none">
                <a:solidFill>
                  <a:schemeClr val="lt1"/>
                </a:solidFill>
                <a:latin typeface="Palatino Linotype"/>
                <a:ea typeface="Palatino Linotype"/>
                <a:cs typeface="Palatino Linotype"/>
                <a:sym typeface="Palatino Linotype"/>
              </a:endParaRPr>
            </a:p>
          </p:txBody>
        </p:sp>
        <p:sp>
          <p:nvSpPr>
            <p:cNvPr id="164" name="Google Shape;164;p23"/>
            <p:cNvSpPr/>
            <p:nvPr/>
          </p:nvSpPr>
          <p:spPr>
            <a:xfrm>
              <a:off x="6266556" y="1060462"/>
              <a:ext cx="1246230" cy="1793137"/>
            </a:xfrm>
            <a:prstGeom prst="roundRect">
              <a:avLst>
                <a:gd name="adj" fmla="val 10000"/>
              </a:avLst>
            </a:prstGeom>
            <a:solidFill>
              <a:schemeClr val="lt1">
                <a:alpha val="89803"/>
              </a:schemeClr>
            </a:solidFill>
            <a:ln w="15875" cap="flat" cmpd="sng">
              <a:solidFill>
                <a:srgbClr val="5DA53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5" name="Google Shape;165;p23"/>
            <p:cNvSpPr txBox="1"/>
            <p:nvPr/>
          </p:nvSpPr>
          <p:spPr>
            <a:xfrm>
              <a:off x="6303057" y="1096963"/>
              <a:ext cx="1173228" cy="1720135"/>
            </a:xfrm>
            <a:prstGeom prst="rect">
              <a:avLst/>
            </a:prstGeom>
            <a:noFill/>
            <a:ln>
              <a:noFill/>
            </a:ln>
          </p:spPr>
          <p:txBody>
            <a:bodyPr spcFirstLastPara="1" wrap="square" lIns="58675" tIns="58675" rIns="58675" bIns="58675" anchor="t" anchorCtr="0">
              <a:noAutofit/>
            </a:bodyPr>
            <a:lstStyle/>
            <a:p>
              <a:pPr marL="38100" marR="0" lvl="1" indent="-50800" algn="l" rtl="0">
                <a:lnSpc>
                  <a:spcPct val="90000"/>
                </a:lnSpc>
                <a:spcBef>
                  <a:spcPts val="0"/>
                </a:spcBef>
                <a:spcAft>
                  <a:spcPts val="0"/>
                </a:spcAft>
                <a:buClr>
                  <a:schemeClr val="dk1"/>
                </a:buClr>
                <a:buSzPts val="800"/>
                <a:buFont typeface="Palatino Linotype"/>
                <a:buChar char="•"/>
              </a:pPr>
              <a:r>
                <a:rPr lang="en" sz="800" b="0" i="0" u="none" strike="noStrike" cap="none">
                  <a:solidFill>
                    <a:schemeClr val="dk1"/>
                  </a:solidFill>
                  <a:latin typeface="Palatino Linotype"/>
                  <a:ea typeface="Palatino Linotype"/>
                  <a:cs typeface="Palatino Linotype"/>
                  <a:sym typeface="Palatino Linotype"/>
                </a:rPr>
                <a:t>Repeat steps 2 and 3 until the centroids no longer change or a maximum number of iterations is reached.</a:t>
              </a:r>
              <a:endParaRPr sz="800" b="0" i="0" u="none" strike="noStrike" cap="none">
                <a:solidFill>
                  <a:schemeClr val="dk1"/>
                </a:solidFill>
                <a:latin typeface="Palatino Linotype"/>
                <a:ea typeface="Palatino Linotype"/>
                <a:cs typeface="Palatino Linotype"/>
                <a:sym typeface="Palatino Linotype"/>
              </a:endParaRPr>
            </a:p>
          </p:txBody>
        </p:sp>
        <p:sp>
          <p:nvSpPr>
            <p:cNvPr id="166" name="Google Shape;166;p23"/>
            <p:cNvSpPr/>
            <p:nvPr/>
          </p:nvSpPr>
          <p:spPr>
            <a:xfrm>
              <a:off x="7446458" y="673112"/>
              <a:ext cx="400519" cy="310275"/>
            </a:xfrm>
            <a:prstGeom prst="rightArrow">
              <a:avLst>
                <a:gd name="adj1" fmla="val 60000"/>
                <a:gd name="adj2" fmla="val 50000"/>
              </a:avLst>
            </a:prstGeom>
            <a:solidFill>
              <a:srgbClr val="B5CDA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7" name="Google Shape;167;p23"/>
            <p:cNvSpPr txBox="1"/>
            <p:nvPr/>
          </p:nvSpPr>
          <p:spPr>
            <a:xfrm>
              <a:off x="7446458" y="735167"/>
              <a:ext cx="307437" cy="18616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Palatino Linotype"/>
                <a:buNone/>
              </a:pPr>
              <a:endParaRPr sz="700" b="0" i="0" u="none" strike="noStrike" cap="none">
                <a:solidFill>
                  <a:schemeClr val="lt1"/>
                </a:solidFill>
                <a:latin typeface="Palatino Linotype"/>
                <a:ea typeface="Palatino Linotype"/>
                <a:cs typeface="Palatino Linotype"/>
                <a:sym typeface="Palatino Linotype"/>
              </a:endParaRPr>
            </a:p>
          </p:txBody>
        </p:sp>
        <p:sp>
          <p:nvSpPr>
            <p:cNvPr id="168" name="Google Shape;168;p23"/>
            <p:cNvSpPr/>
            <p:nvPr/>
          </p:nvSpPr>
          <p:spPr>
            <a:xfrm>
              <a:off x="8013230" y="596037"/>
              <a:ext cx="1246230" cy="696637"/>
            </a:xfrm>
            <a:prstGeom prst="roundRect">
              <a:avLst>
                <a:gd name="adj" fmla="val 10000"/>
              </a:avLst>
            </a:prstGeom>
            <a:solidFill>
              <a:srgbClr val="5DA531"/>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9" name="Google Shape;169;p23"/>
            <p:cNvSpPr txBox="1"/>
            <p:nvPr/>
          </p:nvSpPr>
          <p:spPr>
            <a:xfrm>
              <a:off x="8013230" y="596037"/>
              <a:ext cx="1246230" cy="464424"/>
            </a:xfrm>
            <a:prstGeom prst="rect">
              <a:avLst/>
            </a:prstGeom>
            <a:noFill/>
            <a:ln>
              <a:noFill/>
            </a:ln>
          </p:spPr>
          <p:txBody>
            <a:bodyPr spcFirstLastPara="1" wrap="square" lIns="58675" tIns="58675" rIns="58675" bIns="31425" anchor="t" anchorCtr="0">
              <a:noAutofit/>
            </a:bodyPr>
            <a:lstStyle/>
            <a:p>
              <a:pPr marL="0" marR="0" lvl="0" indent="0" algn="l" rtl="0">
                <a:lnSpc>
                  <a:spcPct val="90000"/>
                </a:lnSpc>
                <a:spcBef>
                  <a:spcPts val="0"/>
                </a:spcBef>
                <a:spcAft>
                  <a:spcPts val="0"/>
                </a:spcAft>
                <a:buClr>
                  <a:schemeClr val="lt1"/>
                </a:buClr>
                <a:buSzPts val="800"/>
                <a:buFont typeface="Palatino Linotype"/>
                <a:buNone/>
              </a:pPr>
              <a:r>
                <a:rPr lang="en" sz="800" b="0" i="0" u="none" strike="noStrike" cap="none">
                  <a:solidFill>
                    <a:schemeClr val="lt1"/>
                  </a:solidFill>
                  <a:latin typeface="Palatino Linotype"/>
                  <a:ea typeface="Palatino Linotype"/>
                  <a:cs typeface="Palatino Linotype"/>
                  <a:sym typeface="Palatino Linotype"/>
                </a:rPr>
                <a:t>Output</a:t>
              </a:r>
              <a:endParaRPr sz="800" b="0" i="0" u="none" strike="noStrike" cap="none">
                <a:solidFill>
                  <a:schemeClr val="lt1"/>
                </a:solidFill>
                <a:latin typeface="Palatino Linotype"/>
                <a:ea typeface="Palatino Linotype"/>
                <a:cs typeface="Palatino Linotype"/>
                <a:sym typeface="Palatino Linotype"/>
              </a:endParaRPr>
            </a:p>
          </p:txBody>
        </p:sp>
        <p:sp>
          <p:nvSpPr>
            <p:cNvPr id="170" name="Google Shape;170;p23"/>
            <p:cNvSpPr/>
            <p:nvPr/>
          </p:nvSpPr>
          <p:spPr>
            <a:xfrm>
              <a:off x="8268482" y="1060462"/>
              <a:ext cx="1246230" cy="1793137"/>
            </a:xfrm>
            <a:prstGeom prst="roundRect">
              <a:avLst>
                <a:gd name="adj" fmla="val 10000"/>
              </a:avLst>
            </a:prstGeom>
            <a:solidFill>
              <a:schemeClr val="lt1">
                <a:alpha val="89803"/>
              </a:schemeClr>
            </a:solidFill>
            <a:ln w="15875" cap="flat" cmpd="sng">
              <a:solidFill>
                <a:srgbClr val="5DA53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1" name="Google Shape;171;p23"/>
            <p:cNvSpPr txBox="1"/>
            <p:nvPr/>
          </p:nvSpPr>
          <p:spPr>
            <a:xfrm>
              <a:off x="8304983" y="1096963"/>
              <a:ext cx="1173228" cy="1720135"/>
            </a:xfrm>
            <a:prstGeom prst="rect">
              <a:avLst/>
            </a:prstGeom>
            <a:noFill/>
            <a:ln>
              <a:noFill/>
            </a:ln>
          </p:spPr>
          <p:txBody>
            <a:bodyPr spcFirstLastPara="1" wrap="square" lIns="58675" tIns="58675" rIns="58675" bIns="58675" anchor="t" anchorCtr="0">
              <a:noAutofit/>
            </a:bodyPr>
            <a:lstStyle/>
            <a:p>
              <a:pPr marL="38100" marR="0" lvl="1" indent="-50800" algn="l" rtl="0">
                <a:lnSpc>
                  <a:spcPct val="90000"/>
                </a:lnSpc>
                <a:spcBef>
                  <a:spcPts val="0"/>
                </a:spcBef>
                <a:spcAft>
                  <a:spcPts val="0"/>
                </a:spcAft>
                <a:buClr>
                  <a:schemeClr val="dk1"/>
                </a:buClr>
                <a:buSzPts val="800"/>
                <a:buFont typeface="Palatino Linotype"/>
                <a:buChar char="•"/>
              </a:pPr>
              <a:r>
                <a:rPr lang="en" sz="800" b="0" i="0" u="none" strike="noStrike" cap="none">
                  <a:solidFill>
                    <a:schemeClr val="dk1"/>
                  </a:solidFill>
                  <a:latin typeface="Palatino Linotype"/>
                  <a:ea typeface="Palatino Linotype"/>
                  <a:cs typeface="Palatino Linotype"/>
                  <a:sym typeface="Palatino Linotype"/>
                </a:rPr>
                <a:t>The final k clusters and their respective centroids.</a:t>
              </a:r>
              <a:endParaRPr sz="800" b="0" i="0" u="none" strike="noStrike" cap="none">
                <a:solidFill>
                  <a:schemeClr val="dk1"/>
                </a:solidFill>
                <a:latin typeface="Palatino Linotype"/>
                <a:ea typeface="Palatino Linotype"/>
                <a:cs typeface="Palatino Linotype"/>
                <a:sym typeface="Palatino Linotyp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1068012" y="435517"/>
            <a:ext cx="7140119" cy="78692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2400"/>
              <a:buFont typeface="Palatino Linotype"/>
              <a:buNone/>
            </a:pPr>
            <a:r>
              <a:rPr lang="en" dirty="0"/>
              <a:t>  Conclusion</a:t>
            </a:r>
            <a:endParaRPr dirty="0"/>
          </a:p>
        </p:txBody>
      </p:sp>
      <p:sp>
        <p:nvSpPr>
          <p:cNvPr id="89" name="Google Shape;89;p18"/>
          <p:cNvSpPr txBox="1">
            <a:spLocks noGrp="1"/>
          </p:cNvSpPr>
          <p:nvPr>
            <p:ph type="body" idx="1"/>
          </p:nvPr>
        </p:nvSpPr>
        <p:spPr>
          <a:xfrm>
            <a:off x="983661" y="1737354"/>
            <a:ext cx="7308820" cy="3056481"/>
          </a:xfrm>
          <a:prstGeom prst="rect">
            <a:avLst/>
          </a:prstGeom>
          <a:noFill/>
          <a:ln>
            <a:noFill/>
          </a:ln>
        </p:spPr>
        <p:txBody>
          <a:bodyPr spcFirstLastPara="1" wrap="square" lIns="68575" tIns="34275" rIns="68575" bIns="34275" anchor="t" anchorCtr="0">
            <a:normAutofit fontScale="70000" lnSpcReduction="20000"/>
          </a:bodyPr>
          <a:lstStyle/>
          <a:p>
            <a:pPr marL="177800" lvl="0" indent="-177800" algn="just" rtl="0">
              <a:lnSpc>
                <a:spcPct val="120000"/>
              </a:lnSpc>
              <a:spcBef>
                <a:spcPts val="0"/>
              </a:spcBef>
              <a:spcAft>
                <a:spcPts val="0"/>
              </a:spcAft>
              <a:buSzPts val="1800"/>
              <a:buChar char="●"/>
            </a:pPr>
            <a:r>
              <a:rPr lang="en-US" sz="1800" dirty="0"/>
              <a:t>The Object Detection and Video Summarization System offers a practical and efficient solution for automating the process of summarizing videos, saving time and effort for users.</a:t>
            </a:r>
          </a:p>
          <a:p>
            <a:pPr marL="0" lvl="0" indent="0" algn="just" rtl="0">
              <a:lnSpc>
                <a:spcPct val="120000"/>
              </a:lnSpc>
              <a:spcBef>
                <a:spcPts val="0"/>
              </a:spcBef>
              <a:spcAft>
                <a:spcPts val="0"/>
              </a:spcAft>
              <a:buSzPts val="1800"/>
              <a:buNone/>
            </a:pPr>
            <a:endParaRPr lang="en-US" sz="1800" dirty="0"/>
          </a:p>
          <a:p>
            <a:pPr marL="177800" lvl="0" indent="-177800" algn="just" rtl="0">
              <a:lnSpc>
                <a:spcPct val="120000"/>
              </a:lnSpc>
              <a:spcBef>
                <a:spcPts val="0"/>
              </a:spcBef>
              <a:spcAft>
                <a:spcPts val="0"/>
              </a:spcAft>
              <a:buSzPts val="1800"/>
              <a:buChar char="●"/>
            </a:pPr>
            <a:r>
              <a:rPr lang="en-US" sz="1800" dirty="0"/>
              <a:t>By integrating state-of-the-art techniques such as the YOLOv3 algorithm, K-means clustering, and CNN-based LSTM models, the system achieves accurate object detection and generates concise video summaries.</a:t>
            </a:r>
          </a:p>
          <a:p>
            <a:pPr marL="0" lvl="0" indent="0" algn="just" rtl="0">
              <a:lnSpc>
                <a:spcPct val="120000"/>
              </a:lnSpc>
              <a:spcBef>
                <a:spcPts val="0"/>
              </a:spcBef>
              <a:spcAft>
                <a:spcPts val="0"/>
              </a:spcAft>
              <a:buSzPts val="1800"/>
              <a:buNone/>
            </a:pPr>
            <a:endParaRPr lang="en-US" sz="1800" dirty="0"/>
          </a:p>
          <a:p>
            <a:pPr marL="177800" lvl="0" indent="-177800" algn="just" rtl="0">
              <a:lnSpc>
                <a:spcPct val="120000"/>
              </a:lnSpc>
              <a:spcBef>
                <a:spcPts val="0"/>
              </a:spcBef>
              <a:spcAft>
                <a:spcPts val="0"/>
              </a:spcAft>
              <a:buSzPts val="1800"/>
              <a:buChar char="●"/>
            </a:pPr>
            <a:r>
              <a:rPr lang="en-US" sz="1800" dirty="0"/>
              <a:t>The inclusion of playback control functionality and contextual information through object detection visualizations enhances the user experience and provides a comprehensive understanding of the video content.</a:t>
            </a:r>
          </a:p>
          <a:p>
            <a:pPr marL="0" lvl="0" indent="0" algn="just" rtl="0">
              <a:lnSpc>
                <a:spcPct val="120000"/>
              </a:lnSpc>
              <a:spcBef>
                <a:spcPts val="0"/>
              </a:spcBef>
              <a:spcAft>
                <a:spcPts val="0"/>
              </a:spcAft>
              <a:buSzPts val="1800"/>
              <a:buNone/>
            </a:pPr>
            <a:endParaRPr lang="en-US" sz="1800" dirty="0"/>
          </a:p>
          <a:p>
            <a:pPr marL="177800" lvl="0" indent="-177800" algn="just" rtl="0">
              <a:lnSpc>
                <a:spcPct val="120000"/>
              </a:lnSpc>
              <a:spcBef>
                <a:spcPts val="0"/>
              </a:spcBef>
              <a:spcAft>
                <a:spcPts val="0"/>
              </a:spcAft>
              <a:buSzPts val="1800"/>
              <a:buChar char="●"/>
            </a:pPr>
            <a:r>
              <a:rPr lang="en-US" sz="1800" dirty="0"/>
              <a:t>With potential future enhancements to improve object detection accuracy and explore additional video summarization techniques, the system holds great promise in advancing the field of video analysis and summarization.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a:spLocks noGrp="1"/>
          </p:cNvSpPr>
          <p:nvPr>
            <p:ph type="title"/>
          </p:nvPr>
        </p:nvSpPr>
        <p:spPr>
          <a:xfrm>
            <a:off x="357103" y="430248"/>
            <a:ext cx="5639922" cy="78692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2400"/>
              <a:buFont typeface="Palatino Linotype"/>
              <a:buNone/>
            </a:pPr>
            <a:r>
              <a:rPr lang="en" dirty="0"/>
              <a:t>         Future Scope</a:t>
            </a:r>
            <a:endParaRPr dirty="0"/>
          </a:p>
        </p:txBody>
      </p:sp>
      <p:sp>
        <p:nvSpPr>
          <p:cNvPr id="249" name="Google Shape;249;p36"/>
          <p:cNvSpPr txBox="1">
            <a:spLocks noGrp="1"/>
          </p:cNvSpPr>
          <p:nvPr>
            <p:ph type="body" idx="1"/>
          </p:nvPr>
        </p:nvSpPr>
        <p:spPr>
          <a:xfrm>
            <a:off x="787538" y="1684940"/>
            <a:ext cx="7867086" cy="3028312"/>
          </a:xfrm>
          <a:prstGeom prst="rect">
            <a:avLst/>
          </a:prstGeom>
          <a:noFill/>
          <a:ln>
            <a:noFill/>
          </a:ln>
        </p:spPr>
        <p:txBody>
          <a:bodyPr spcFirstLastPara="1" wrap="square" lIns="68575" tIns="34275" rIns="68575" bIns="34275" anchor="t" anchorCtr="0">
            <a:normAutofit fontScale="55000" lnSpcReduction="20000"/>
          </a:bodyPr>
          <a:lstStyle/>
          <a:p>
            <a:pPr marL="177800" lvl="0" indent="-171450" algn="just" rtl="0">
              <a:lnSpc>
                <a:spcPct val="120000"/>
              </a:lnSpc>
              <a:spcBef>
                <a:spcPts val="800"/>
              </a:spcBef>
              <a:spcAft>
                <a:spcPts val="0"/>
              </a:spcAft>
              <a:buSzPts val="1500"/>
              <a:buChar char="●"/>
            </a:pPr>
            <a:r>
              <a:rPr lang="en-US" b="1" dirty="0"/>
              <a:t>Enhancing Object Detection</a:t>
            </a:r>
            <a:r>
              <a:rPr lang="en-US" dirty="0"/>
              <a:t>: Continuously improving the accuracy and performance of the object detection component by exploring more advanced algorithms and models to handle complex scenarios and improve object recognition capabilities.</a:t>
            </a:r>
          </a:p>
          <a:p>
            <a:pPr marL="177800" lvl="0" indent="-171450" algn="just" rtl="0">
              <a:lnSpc>
                <a:spcPct val="120000"/>
              </a:lnSpc>
              <a:spcBef>
                <a:spcPts val="800"/>
              </a:spcBef>
              <a:spcAft>
                <a:spcPts val="0"/>
              </a:spcAft>
              <a:buSzPts val="1500"/>
              <a:buChar char="●"/>
            </a:pPr>
            <a:endParaRPr lang="en-US" dirty="0"/>
          </a:p>
          <a:p>
            <a:pPr marL="177800" lvl="0" indent="-171450" algn="just" rtl="0">
              <a:lnSpc>
                <a:spcPct val="120000"/>
              </a:lnSpc>
              <a:spcBef>
                <a:spcPts val="800"/>
              </a:spcBef>
              <a:spcAft>
                <a:spcPts val="0"/>
              </a:spcAft>
              <a:buSzPts val="1500"/>
              <a:buChar char="●"/>
            </a:pPr>
            <a:r>
              <a:rPr lang="en-US" b="1" dirty="0"/>
              <a:t>Expanding Summarization Techniques</a:t>
            </a:r>
            <a:r>
              <a:rPr lang="en-US" dirty="0"/>
              <a:t>: Exploring and integrating additional video summarization techniques, such as graph-based methods or attention mechanisms, to further enhance the system's ability to capture important video content and generate more informative summaries.</a:t>
            </a:r>
          </a:p>
          <a:p>
            <a:pPr marL="177800" lvl="0" indent="-171450" algn="just" rtl="0">
              <a:lnSpc>
                <a:spcPct val="120000"/>
              </a:lnSpc>
              <a:spcBef>
                <a:spcPts val="800"/>
              </a:spcBef>
              <a:spcAft>
                <a:spcPts val="0"/>
              </a:spcAft>
              <a:buSzPts val="1500"/>
              <a:buChar char="●"/>
            </a:pPr>
            <a:endParaRPr lang="en-US" dirty="0"/>
          </a:p>
          <a:p>
            <a:pPr marL="177800" lvl="0" indent="-171450" algn="just" rtl="0">
              <a:lnSpc>
                <a:spcPct val="120000"/>
              </a:lnSpc>
              <a:spcBef>
                <a:spcPts val="800"/>
              </a:spcBef>
              <a:spcAft>
                <a:spcPts val="0"/>
              </a:spcAft>
              <a:buSzPts val="1500"/>
              <a:buChar char="●"/>
            </a:pPr>
            <a:r>
              <a:rPr lang="en-US" b="1" dirty="0"/>
              <a:t>Real-Time Processing</a:t>
            </a:r>
            <a:r>
              <a:rPr lang="en-US" dirty="0"/>
              <a:t>: Investigating ways to optimize the system for real-time video processing, enabling it to analyze and summarize videos in real-time or with minimal delay, which would be particularly valuable for applications requiring immediate video analysis.</a:t>
            </a:r>
          </a:p>
          <a:p>
            <a:pPr marL="177800" lvl="0" indent="-171450" algn="just" rtl="0">
              <a:lnSpc>
                <a:spcPct val="120000"/>
              </a:lnSpc>
              <a:spcBef>
                <a:spcPts val="800"/>
              </a:spcBef>
              <a:spcAft>
                <a:spcPts val="0"/>
              </a:spcAft>
              <a:buSzPts val="1500"/>
              <a:buChar char="●"/>
            </a:pPr>
            <a:endParaRPr lang="en-US" dirty="0"/>
          </a:p>
          <a:p>
            <a:pPr marL="177800" lvl="0" indent="-171450" algn="just" rtl="0">
              <a:lnSpc>
                <a:spcPct val="120000"/>
              </a:lnSpc>
              <a:spcBef>
                <a:spcPts val="800"/>
              </a:spcBef>
              <a:spcAft>
                <a:spcPts val="0"/>
              </a:spcAft>
              <a:buSzPts val="1500"/>
              <a:buChar char="●"/>
            </a:pPr>
            <a:r>
              <a:rPr lang="en-US" b="1" dirty="0"/>
              <a:t>Cloud-Based Deployment</a:t>
            </a:r>
            <a:r>
              <a:rPr lang="en-US" dirty="0"/>
              <a:t>: Adapting the system for deployment on cloud platforms, enabling scalability and accessibility, and allowing users to leverage the power of cloud computing resources for faster processing and analysis of large-scale video datasets.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08BC57-FCFA-128E-054B-EAAFCA41101B}"/>
              </a:ext>
            </a:extLst>
          </p:cNvPr>
          <p:cNvPicPr>
            <a:picLocks noChangeAspect="1"/>
          </p:cNvPicPr>
          <p:nvPr/>
        </p:nvPicPr>
        <p:blipFill rotWithShape="1">
          <a:blip r:embed="rId3"/>
          <a:srcRect l="443" t="34253" r="35286" b="37771"/>
          <a:stretch/>
        </p:blipFill>
        <p:spPr>
          <a:xfrm>
            <a:off x="1479533" y="1936209"/>
            <a:ext cx="5203577" cy="1271081"/>
          </a:xfrm>
          <a:prstGeom prst="rect">
            <a:avLst/>
          </a:prstGeom>
        </p:spPr>
      </p:pic>
    </p:spTree>
    <p:extLst>
      <p:ext uri="{BB962C8B-B14F-4D97-AF65-F5344CB8AC3E}">
        <p14:creationId xmlns:p14="http://schemas.microsoft.com/office/powerpoint/2010/main" val="23649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262128" y="439263"/>
            <a:ext cx="7140119" cy="786926"/>
          </a:xfrm>
          <a:prstGeom prst="rect">
            <a:avLst/>
          </a:prstGeom>
          <a:noFill/>
          <a:ln>
            <a:noFill/>
          </a:ln>
        </p:spPr>
        <p:txBody>
          <a:bodyPr spcFirstLastPara="1" wrap="square" lIns="68575" tIns="34275" rIns="68575" bIns="34275" anchor="b" anchorCtr="0">
            <a:normAutofit/>
          </a:bodyPr>
          <a:lstStyle/>
          <a:p>
            <a:pPr marL="0" lvl="0" indent="0" rtl="0">
              <a:lnSpc>
                <a:spcPct val="90000"/>
              </a:lnSpc>
              <a:spcBef>
                <a:spcPts val="0"/>
              </a:spcBef>
              <a:spcAft>
                <a:spcPts val="0"/>
              </a:spcAft>
              <a:buClr>
                <a:schemeClr val="dk1"/>
              </a:buClr>
              <a:buSzPts val="2700"/>
              <a:buFont typeface="Palatino Linotype"/>
              <a:buNone/>
            </a:pPr>
            <a:r>
              <a:rPr lang="en" sz="2700" dirty="0"/>
              <a:t>                          Introduction</a:t>
            </a:r>
            <a:endParaRPr sz="2700" dirty="0"/>
          </a:p>
        </p:txBody>
      </p:sp>
      <p:sp>
        <p:nvSpPr>
          <p:cNvPr id="68" name="Google Shape;68;p15"/>
          <p:cNvSpPr txBox="1">
            <a:spLocks noGrp="1"/>
          </p:cNvSpPr>
          <p:nvPr>
            <p:ph type="body" idx="1"/>
          </p:nvPr>
        </p:nvSpPr>
        <p:spPr>
          <a:xfrm>
            <a:off x="1134790" y="1722814"/>
            <a:ext cx="7140119" cy="2587960"/>
          </a:xfrm>
          <a:prstGeom prst="rect">
            <a:avLst/>
          </a:prstGeom>
          <a:noFill/>
          <a:ln>
            <a:noFill/>
          </a:ln>
        </p:spPr>
        <p:txBody>
          <a:bodyPr spcFirstLastPara="1" wrap="square" lIns="68575" tIns="34275" rIns="68575" bIns="34275" anchor="t" anchorCtr="0">
            <a:normAutofit fontScale="77500" lnSpcReduction="20000"/>
          </a:bodyPr>
          <a:lstStyle/>
          <a:p>
            <a:pPr marL="177800" lvl="0" indent="-155575" algn="just" rtl="0">
              <a:lnSpc>
                <a:spcPct val="120000"/>
              </a:lnSpc>
              <a:spcBef>
                <a:spcPts val="0"/>
              </a:spcBef>
              <a:spcAft>
                <a:spcPts val="0"/>
              </a:spcAft>
              <a:buSzPct val="83333"/>
              <a:buFont typeface="Palatino Linotype"/>
              <a:buAutoNum type="arabicPeriod"/>
            </a:pPr>
            <a:r>
              <a:rPr lang="en-US" b="0" i="0" dirty="0">
                <a:latin typeface="Arial"/>
                <a:ea typeface="Arial"/>
                <a:cs typeface="Arial"/>
                <a:sym typeface="Arial"/>
              </a:rPr>
              <a:t>According to a recent report by </a:t>
            </a:r>
            <a:r>
              <a:rPr lang="en-US" b="0" i="0" dirty="0" err="1">
                <a:latin typeface="Arial"/>
                <a:ea typeface="Arial"/>
                <a:cs typeface="Arial"/>
                <a:sym typeface="Arial"/>
              </a:rPr>
              <a:t>Sandvine</a:t>
            </a:r>
            <a:r>
              <a:rPr lang="en-US" b="0" i="0" dirty="0">
                <a:latin typeface="Arial"/>
                <a:ea typeface="Arial"/>
                <a:cs typeface="Arial"/>
                <a:sym typeface="Arial"/>
              </a:rPr>
              <a:t>, video content now accounts for 65% of all internet traffic. This is up from 56% in 2021 and 41% in 2020.</a:t>
            </a:r>
            <a:endParaRPr dirty="0"/>
          </a:p>
          <a:p>
            <a:pPr marL="177800" lvl="0" indent="-155575" algn="just" rtl="0">
              <a:lnSpc>
                <a:spcPct val="120000"/>
              </a:lnSpc>
              <a:spcBef>
                <a:spcPts val="800"/>
              </a:spcBef>
              <a:spcAft>
                <a:spcPts val="0"/>
              </a:spcAft>
              <a:buSzPct val="83333"/>
              <a:buFont typeface="Palatino Linotype"/>
              <a:buAutoNum type="arabicPeriod"/>
            </a:pPr>
            <a:r>
              <a:rPr lang="en" b="0" i="0" dirty="0">
                <a:latin typeface="Arial"/>
                <a:ea typeface="Arial"/>
                <a:cs typeface="Arial"/>
                <a:sym typeface="Arial"/>
              </a:rPr>
              <a:t>It is estimated that by 2025, the amount of video content uploaded to the internet every second will take an individual over 5 million years to watch.</a:t>
            </a:r>
            <a:endParaRPr dirty="0"/>
          </a:p>
          <a:p>
            <a:pPr marL="177800" lvl="0" indent="-155575" algn="just" rtl="0">
              <a:lnSpc>
                <a:spcPct val="120000"/>
              </a:lnSpc>
              <a:spcBef>
                <a:spcPts val="800"/>
              </a:spcBef>
              <a:spcAft>
                <a:spcPts val="0"/>
              </a:spcAft>
              <a:buSzPct val="83333"/>
              <a:buFont typeface="Palatino Linotype"/>
              <a:buAutoNum type="arabicPeriod"/>
            </a:pPr>
            <a:r>
              <a:rPr lang="en" b="0" i="0" dirty="0">
                <a:latin typeface="Arial"/>
                <a:ea typeface="Arial"/>
                <a:cs typeface="Arial"/>
                <a:sym typeface="Arial"/>
              </a:rPr>
              <a:t>In a survey conducted by HubSpot, it was found that 54% of consumers want to see more video content from brands and businesses they support.</a:t>
            </a:r>
            <a:endParaRPr dirty="0"/>
          </a:p>
          <a:p>
            <a:pPr marL="177800" lvl="0" indent="-155575" algn="just" rtl="0">
              <a:lnSpc>
                <a:spcPct val="120000"/>
              </a:lnSpc>
              <a:spcBef>
                <a:spcPts val="800"/>
              </a:spcBef>
              <a:spcAft>
                <a:spcPts val="0"/>
              </a:spcAft>
              <a:buSzPct val="83333"/>
              <a:buFont typeface="Palatino Linotype"/>
              <a:buAutoNum type="arabicPeriod"/>
            </a:pPr>
            <a:r>
              <a:rPr lang="en" b="0" i="0" dirty="0">
                <a:latin typeface="Arial"/>
                <a:ea typeface="Arial"/>
                <a:cs typeface="Arial"/>
                <a:sym typeface="Arial"/>
              </a:rPr>
              <a:t>According to Facebook, 500 million people watch videos on their platform every day.</a:t>
            </a:r>
            <a:endParaRPr dirty="0"/>
          </a:p>
          <a:p>
            <a:pPr marL="177800" lvl="0" indent="-155575" algn="just" rtl="0">
              <a:lnSpc>
                <a:spcPct val="120000"/>
              </a:lnSpc>
              <a:spcBef>
                <a:spcPts val="800"/>
              </a:spcBef>
              <a:spcAft>
                <a:spcPts val="0"/>
              </a:spcAft>
              <a:buSzPct val="83333"/>
              <a:buFont typeface="Palatino Linotype"/>
              <a:buAutoNum type="arabicPeriod"/>
            </a:pPr>
            <a:r>
              <a:rPr lang="en" b="0" i="0" dirty="0">
                <a:latin typeface="Arial"/>
                <a:ea typeface="Arial"/>
                <a:cs typeface="Arial"/>
                <a:sym typeface="Arial"/>
              </a:rPr>
              <a:t>A study conducted by Microsoft found that humans have an attention span of just 8 seconds, which is lower than that of a goldfish.</a:t>
            </a:r>
            <a:endParaRPr dirty="0"/>
          </a:p>
          <a:p>
            <a:pPr marL="177800" lvl="0" indent="-88900" algn="l" rtl="0">
              <a:lnSpc>
                <a:spcPct val="120000"/>
              </a:lnSpc>
              <a:spcBef>
                <a:spcPts val="800"/>
              </a:spcBef>
              <a:spcAft>
                <a:spcPts val="1200"/>
              </a:spcAft>
              <a:buSzPct val="83333"/>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294555" y="258199"/>
            <a:ext cx="8945439" cy="4815275"/>
            <a:chOff x="392739" y="293466"/>
            <a:chExt cx="11927254" cy="6420366"/>
          </a:xfrm>
        </p:grpSpPr>
        <p:grpSp>
          <p:nvGrpSpPr>
            <p:cNvPr id="52" name="Group 51"/>
            <p:cNvGrpSpPr/>
            <p:nvPr/>
          </p:nvGrpSpPr>
          <p:grpSpPr>
            <a:xfrm>
              <a:off x="392739" y="293466"/>
              <a:ext cx="11927254" cy="6420366"/>
              <a:chOff x="273395" y="-112934"/>
              <a:chExt cx="11927254" cy="6420366"/>
            </a:xfrm>
          </p:grpSpPr>
          <p:sp>
            <p:nvSpPr>
              <p:cNvPr id="5" name="Rectangle 4"/>
              <p:cNvSpPr/>
              <p:nvPr/>
            </p:nvSpPr>
            <p:spPr>
              <a:xfrm>
                <a:off x="273395" y="4158036"/>
                <a:ext cx="1747647" cy="2103140"/>
              </a:xfrm>
              <a:prstGeom prst="rect">
                <a:avLst/>
              </a:prstGeom>
            </p:spPr>
            <p:txBody>
              <a:bodyPr wrap="square">
                <a:spAutoFit/>
              </a:bodyPr>
              <a:lstStyle/>
              <a:p>
                <a:pPr algn="ctr">
                  <a:spcBef>
                    <a:spcPts val="450"/>
                  </a:spcBef>
                </a:pPr>
                <a:r>
                  <a:rPr lang="en-US" sz="1050" b="1" dirty="0">
                    <a:latin typeface="Georgia" panose="02040502050405020303" pitchFamily="18" charset="0"/>
                  </a:rPr>
                  <a:t>About Project</a:t>
                </a:r>
              </a:p>
              <a:p>
                <a:pPr algn="ctr">
                  <a:spcBef>
                    <a:spcPts val="450"/>
                  </a:spcBef>
                </a:pPr>
                <a:r>
                  <a:rPr lang="en-US" sz="1050" dirty="0">
                    <a:latin typeface="Georgia Pro Light" panose="02040302050405020303" pitchFamily="18" charset="0"/>
                  </a:rPr>
                  <a:t>Video Summarization using Object Detection and Keyframe Selection</a:t>
                </a:r>
              </a:p>
              <a:p>
                <a:pPr algn="ctr">
                  <a:spcBef>
                    <a:spcPts val="450"/>
                  </a:spcBef>
                </a:pPr>
                <a:endParaRPr lang="en-US" sz="1050" dirty="0">
                  <a:latin typeface="Georgia Pro Light" panose="02040302050405020303" pitchFamily="18" charset="0"/>
                </a:endParaRPr>
              </a:p>
              <a:p>
                <a:pPr algn="ctr">
                  <a:spcBef>
                    <a:spcPts val="450"/>
                  </a:spcBef>
                </a:pPr>
                <a:endParaRPr lang="en-US" sz="1050" dirty="0">
                  <a:latin typeface="Georgia Pro Light" panose="02040302050405020303" pitchFamily="18" charset="0"/>
                </a:endParaRPr>
              </a:p>
            </p:txBody>
          </p:sp>
          <p:sp>
            <p:nvSpPr>
              <p:cNvPr id="6" name="Rectangle 5"/>
              <p:cNvSpPr/>
              <p:nvPr/>
            </p:nvSpPr>
            <p:spPr>
              <a:xfrm>
                <a:off x="8191006" y="-112934"/>
                <a:ext cx="4009643" cy="2869161"/>
              </a:xfrm>
              <a:prstGeom prst="rect">
                <a:avLst/>
              </a:prstGeom>
            </p:spPr>
            <p:txBody>
              <a:bodyPr wrap="square">
                <a:spAutoFit/>
              </a:bodyPr>
              <a:lstStyle/>
              <a:p>
                <a:pPr algn="ctr">
                  <a:spcBef>
                    <a:spcPts val="450"/>
                  </a:spcBef>
                </a:pPr>
                <a:r>
                  <a:rPr lang="en-US" sz="1050" b="1" dirty="0">
                    <a:latin typeface="Georgia" panose="02040502050405020303" pitchFamily="18" charset="0"/>
                  </a:rPr>
                  <a:t>Project Stages</a:t>
                </a:r>
              </a:p>
              <a:p>
                <a:pPr algn="ctr">
                  <a:spcBef>
                    <a:spcPts val="450"/>
                  </a:spcBef>
                </a:pPr>
                <a:r>
                  <a:rPr lang="en-US" sz="900" dirty="0">
                    <a:latin typeface="Georgia Pro Light" panose="02040302050405020303" pitchFamily="18" charset="0"/>
                  </a:rPr>
                  <a:t>Video input selection and compatibility checking.</a:t>
                </a:r>
              </a:p>
              <a:p>
                <a:pPr algn="ctr">
                  <a:spcBef>
                    <a:spcPts val="450"/>
                  </a:spcBef>
                </a:pPr>
                <a:r>
                  <a:rPr lang="en-US" sz="900" dirty="0">
                    <a:latin typeface="Georgia Pro Light" panose="02040302050405020303" pitchFamily="18" charset="0"/>
                  </a:rPr>
                  <a:t>Object detection for identifying and tracking objects.</a:t>
                </a:r>
              </a:p>
              <a:p>
                <a:pPr algn="ctr">
                  <a:spcBef>
                    <a:spcPts val="450"/>
                  </a:spcBef>
                </a:pPr>
                <a:r>
                  <a:rPr lang="en-US" sz="900" dirty="0">
                    <a:latin typeface="Georgia Pro Light" panose="02040302050405020303" pitchFamily="18" charset="0"/>
                  </a:rPr>
                  <a:t>Keyframe selection algorithms for significant change identification.</a:t>
                </a:r>
              </a:p>
              <a:p>
                <a:pPr algn="ctr">
                  <a:spcBef>
                    <a:spcPts val="450"/>
                  </a:spcBef>
                </a:pPr>
                <a:r>
                  <a:rPr lang="en-US" sz="900" dirty="0">
                    <a:latin typeface="Georgia Pro Light" panose="02040302050405020303" pitchFamily="18" charset="0"/>
                  </a:rPr>
                  <a:t>Supervised learning using a CNN-based LSTM model.</a:t>
                </a:r>
              </a:p>
              <a:p>
                <a:pPr algn="ctr">
                  <a:spcBef>
                    <a:spcPts val="450"/>
                  </a:spcBef>
                </a:pPr>
                <a:r>
                  <a:rPr lang="en-US" sz="900" dirty="0">
                    <a:latin typeface="Georgia Pro Light" panose="02040302050405020303" pitchFamily="18" charset="0"/>
                  </a:rPr>
                  <a:t>Unsupervised learning techniques (e.g., K-means clustering).</a:t>
                </a:r>
              </a:p>
              <a:p>
                <a:pPr algn="ctr">
                  <a:spcBef>
                    <a:spcPts val="450"/>
                  </a:spcBef>
                </a:pPr>
                <a:r>
                  <a:rPr lang="en-US" sz="900" dirty="0">
                    <a:latin typeface="Georgia Pro Light" panose="02040302050405020303" pitchFamily="18" charset="0"/>
                  </a:rPr>
                  <a:t>Bounding box integration for object highlighting.</a:t>
                </a:r>
              </a:p>
              <a:p>
                <a:pPr algn="ctr">
                  <a:spcBef>
                    <a:spcPts val="450"/>
                  </a:spcBef>
                </a:pPr>
                <a:r>
                  <a:rPr lang="en-US" sz="900" dirty="0">
                    <a:latin typeface="Georgia Pro Light" panose="02040302050405020303" pitchFamily="18" charset="0"/>
                  </a:rPr>
                  <a:t>Summary video generation with keyframes.</a:t>
                </a:r>
              </a:p>
              <a:p>
                <a:pPr algn="ctr">
                  <a:spcBef>
                    <a:spcPts val="450"/>
                  </a:spcBef>
                </a:pPr>
                <a:r>
                  <a:rPr lang="en-US" sz="900" dirty="0">
                    <a:latin typeface="Georgia Pro Light" panose="02040302050405020303" pitchFamily="18" charset="0"/>
                  </a:rPr>
                  <a:t>Output video saving capability.</a:t>
                </a:r>
              </a:p>
            </p:txBody>
          </p:sp>
          <p:sp>
            <p:nvSpPr>
              <p:cNvPr id="7" name="Rectangle 6"/>
              <p:cNvSpPr/>
              <p:nvPr/>
            </p:nvSpPr>
            <p:spPr>
              <a:xfrm>
                <a:off x="2986033" y="1063976"/>
                <a:ext cx="3403619" cy="1501265"/>
              </a:xfrm>
              <a:prstGeom prst="rect">
                <a:avLst/>
              </a:prstGeom>
            </p:spPr>
            <p:txBody>
              <a:bodyPr wrap="square">
                <a:spAutoFit/>
              </a:bodyPr>
              <a:lstStyle/>
              <a:p>
                <a:pPr algn="ctr">
                  <a:spcBef>
                    <a:spcPts val="450"/>
                  </a:spcBef>
                </a:pPr>
                <a:r>
                  <a:rPr lang="en-US" sz="1050" b="1" dirty="0">
                    <a:latin typeface="Georgia" panose="02040502050405020303" pitchFamily="18" charset="0"/>
                  </a:rPr>
                  <a:t>Project Goal</a:t>
                </a:r>
              </a:p>
              <a:p>
                <a:pPr algn="ctr">
                  <a:spcBef>
                    <a:spcPts val="450"/>
                  </a:spcBef>
                </a:pPr>
                <a:r>
                  <a:rPr lang="en-US" sz="1050" dirty="0">
                    <a:latin typeface="Georgia Pro Light" panose="02040302050405020303" pitchFamily="18" charset="0"/>
                  </a:rPr>
                  <a:t>To automatically generate concise video summaries by leveraging object detection and keyframe selection techniques, enhancing content understanding and facilitating efficient video browsing.</a:t>
                </a:r>
              </a:p>
            </p:txBody>
          </p:sp>
          <p:sp>
            <p:nvSpPr>
              <p:cNvPr id="9" name="Rectangle 8"/>
              <p:cNvSpPr/>
              <p:nvPr/>
            </p:nvSpPr>
            <p:spPr>
              <a:xfrm>
                <a:off x="5400901" y="4289785"/>
                <a:ext cx="4794926" cy="2017647"/>
              </a:xfrm>
              <a:prstGeom prst="rect">
                <a:avLst/>
              </a:prstGeom>
            </p:spPr>
            <p:txBody>
              <a:bodyPr wrap="square">
                <a:spAutoFit/>
              </a:bodyPr>
              <a:lstStyle/>
              <a:p>
                <a:pPr algn="ctr">
                  <a:spcBef>
                    <a:spcPts val="450"/>
                  </a:spcBef>
                </a:pPr>
                <a:r>
                  <a:rPr lang="en-US" sz="1050" b="1" dirty="0">
                    <a:latin typeface="Georgia" panose="02040502050405020303" pitchFamily="18" charset="0"/>
                  </a:rPr>
                  <a:t>Input/Output</a:t>
                </a:r>
              </a:p>
              <a:p>
                <a:pPr algn="ctr">
                  <a:spcBef>
                    <a:spcPts val="450"/>
                  </a:spcBef>
                </a:pPr>
                <a:r>
                  <a:rPr lang="en-US" sz="1050" dirty="0">
                    <a:latin typeface="Georgia Pro Light" panose="02040302050405020303" pitchFamily="18" charset="0"/>
                  </a:rPr>
                  <a:t>The project takes a video file as input, supporting various formats, and containing diverse objects, scenes, and actions.</a:t>
                </a:r>
              </a:p>
              <a:p>
                <a:pPr algn="ctr">
                  <a:spcBef>
                    <a:spcPts val="450"/>
                  </a:spcBef>
                </a:pPr>
                <a:r>
                  <a:rPr lang="en-US" sz="1050" dirty="0">
                    <a:latin typeface="Georgia Pro Light" panose="02040302050405020303" pitchFamily="18" charset="0"/>
                  </a:rPr>
                  <a:t>The project generates a summarized version of the input video by selecting keyframes representing important content. The output includes a video file with keyframes, bounding boxes, and labels for detected objects. Playback control options enable users to interact with the video.</a:t>
                </a:r>
              </a:p>
            </p:txBody>
          </p:sp>
        </p:grpSp>
        <p:grpSp>
          <p:nvGrpSpPr>
            <p:cNvPr id="51" name="Group 50"/>
            <p:cNvGrpSpPr/>
            <p:nvPr/>
          </p:nvGrpSpPr>
          <p:grpSpPr>
            <a:xfrm>
              <a:off x="554774" y="2344130"/>
              <a:ext cx="11321140" cy="2778730"/>
              <a:chOff x="435430" y="2039635"/>
              <a:chExt cx="11321140" cy="2778730"/>
            </a:xfrm>
          </p:grpSpPr>
          <p:sp>
            <p:nvSpPr>
              <p:cNvPr id="13" name="Freeform 32">
                <a:extLst>
                  <a:ext uri="{FF2B5EF4-FFF2-40B4-BE49-F238E27FC236}">
                    <a16:creationId xmlns:a16="http://schemas.microsoft.com/office/drawing/2014/main" id="{C9F7CAE2-88AB-4E24-8988-0AF5B93E7834}"/>
                  </a:ext>
                </a:extLst>
              </p:cNvPr>
              <p:cNvSpPr>
                <a:spLocks/>
              </p:cNvSpPr>
              <p:nvPr/>
            </p:nvSpPr>
            <p:spPr bwMode="auto">
              <a:xfrm>
                <a:off x="8894165" y="3565212"/>
                <a:ext cx="2862405" cy="1253153"/>
              </a:xfrm>
              <a:custGeom>
                <a:avLst/>
                <a:gdLst>
                  <a:gd name="T0" fmla="*/ 1079 w 1079"/>
                  <a:gd name="T1" fmla="*/ 0 h 471"/>
                  <a:gd name="T2" fmla="*/ 933 w 1079"/>
                  <a:gd name="T3" fmla="*/ 387 h 471"/>
                  <a:gd name="T4" fmla="*/ 884 w 1079"/>
                  <a:gd name="T5" fmla="*/ 316 h 471"/>
                  <a:gd name="T6" fmla="*/ 834 w 1079"/>
                  <a:gd name="T7" fmla="*/ 350 h 471"/>
                  <a:gd name="T8" fmla="*/ 246 w 1079"/>
                  <a:gd name="T9" fmla="*/ 358 h 471"/>
                  <a:gd name="T10" fmla="*/ 0 w 1079"/>
                  <a:gd name="T11" fmla="*/ 0 h 471"/>
                  <a:gd name="T12" fmla="*/ 651 w 1079"/>
                  <a:gd name="T13" fmla="*/ 115 h 471"/>
                  <a:gd name="T14" fmla="*/ 715 w 1079"/>
                  <a:gd name="T15" fmla="*/ 71 h 471"/>
                  <a:gd name="T16" fmla="*/ 666 w 1079"/>
                  <a:gd name="T17" fmla="*/ 0 h 471"/>
                  <a:gd name="T18" fmla="*/ 1079 w 1079"/>
                  <a:gd name="T19" fmla="*/ 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9" h="471">
                    <a:moveTo>
                      <a:pt x="1079" y="0"/>
                    </a:moveTo>
                    <a:cubicBezTo>
                      <a:pt x="933" y="387"/>
                      <a:pt x="933" y="387"/>
                      <a:pt x="933" y="387"/>
                    </a:cubicBezTo>
                    <a:cubicBezTo>
                      <a:pt x="884" y="316"/>
                      <a:pt x="884" y="316"/>
                      <a:pt x="884" y="316"/>
                    </a:cubicBezTo>
                    <a:cubicBezTo>
                      <a:pt x="834" y="350"/>
                      <a:pt x="834" y="350"/>
                      <a:pt x="834" y="350"/>
                    </a:cubicBezTo>
                    <a:cubicBezTo>
                      <a:pt x="686" y="450"/>
                      <a:pt x="434" y="471"/>
                      <a:pt x="246" y="358"/>
                    </a:cubicBezTo>
                    <a:cubicBezTo>
                      <a:pt x="74" y="256"/>
                      <a:pt x="0" y="104"/>
                      <a:pt x="0" y="0"/>
                    </a:cubicBezTo>
                    <a:cubicBezTo>
                      <a:pt x="130" y="235"/>
                      <a:pt x="483" y="230"/>
                      <a:pt x="651" y="115"/>
                    </a:cubicBezTo>
                    <a:cubicBezTo>
                      <a:pt x="715" y="71"/>
                      <a:pt x="715" y="71"/>
                      <a:pt x="715" y="71"/>
                    </a:cubicBezTo>
                    <a:cubicBezTo>
                      <a:pt x="666" y="0"/>
                      <a:pt x="666" y="0"/>
                      <a:pt x="666" y="0"/>
                    </a:cubicBezTo>
                    <a:cubicBezTo>
                      <a:pt x="1079" y="0"/>
                      <a:pt x="1079" y="0"/>
                      <a:pt x="1079" y="0"/>
                    </a:cubicBezTo>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s-CO" sz="1050"/>
              </a:p>
            </p:txBody>
          </p:sp>
          <p:sp>
            <p:nvSpPr>
              <p:cNvPr id="14" name="Freeform 33">
                <a:extLst>
                  <a:ext uri="{FF2B5EF4-FFF2-40B4-BE49-F238E27FC236}">
                    <a16:creationId xmlns:a16="http://schemas.microsoft.com/office/drawing/2014/main" id="{FB773123-98A6-43CA-BF2C-1EB0C1194669}"/>
                  </a:ext>
                </a:extLst>
              </p:cNvPr>
              <p:cNvSpPr>
                <a:spLocks/>
              </p:cNvSpPr>
              <p:nvPr/>
            </p:nvSpPr>
            <p:spPr bwMode="auto">
              <a:xfrm>
                <a:off x="8833843" y="2940582"/>
                <a:ext cx="1245370" cy="1134454"/>
              </a:xfrm>
              <a:custGeom>
                <a:avLst/>
                <a:gdLst>
                  <a:gd name="T0" fmla="*/ 235 w 470"/>
                  <a:gd name="T1" fmla="*/ 0 h 427"/>
                  <a:gd name="T2" fmla="*/ 36 w 470"/>
                  <a:gd name="T3" fmla="*/ 109 h 427"/>
                  <a:gd name="T4" fmla="*/ 44 w 470"/>
                  <a:gd name="T5" fmla="*/ 131 h 427"/>
                  <a:gd name="T6" fmla="*/ 24 w 470"/>
                  <a:gd name="T7" fmla="*/ 131 h 427"/>
                  <a:gd name="T8" fmla="*/ 0 w 470"/>
                  <a:gd name="T9" fmla="*/ 235 h 427"/>
                  <a:gd name="T10" fmla="*/ 79 w 470"/>
                  <a:gd name="T11" fmla="*/ 412 h 427"/>
                  <a:gd name="T12" fmla="*/ 23 w 470"/>
                  <a:gd name="T13" fmla="*/ 235 h 427"/>
                  <a:gd name="T14" fmla="*/ 372 w 470"/>
                  <a:gd name="T15" fmla="*/ 427 h 427"/>
                  <a:gd name="T16" fmla="*/ 470 w 470"/>
                  <a:gd name="T17" fmla="*/ 235 h 427"/>
                  <a:gd name="T18" fmla="*/ 235 w 470"/>
                  <a:gd name="T19"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427">
                    <a:moveTo>
                      <a:pt x="235" y="0"/>
                    </a:moveTo>
                    <a:cubicBezTo>
                      <a:pt x="151" y="0"/>
                      <a:pt x="78" y="44"/>
                      <a:pt x="36" y="109"/>
                    </a:cubicBezTo>
                    <a:cubicBezTo>
                      <a:pt x="44" y="131"/>
                      <a:pt x="44" y="131"/>
                      <a:pt x="44" y="131"/>
                    </a:cubicBezTo>
                    <a:cubicBezTo>
                      <a:pt x="24" y="131"/>
                      <a:pt x="24" y="131"/>
                      <a:pt x="24" y="131"/>
                    </a:cubicBezTo>
                    <a:cubicBezTo>
                      <a:pt x="8" y="162"/>
                      <a:pt x="0" y="198"/>
                      <a:pt x="0" y="235"/>
                    </a:cubicBezTo>
                    <a:cubicBezTo>
                      <a:pt x="0" y="306"/>
                      <a:pt x="30" y="369"/>
                      <a:pt x="79" y="412"/>
                    </a:cubicBezTo>
                    <a:cubicBezTo>
                      <a:pt x="41" y="349"/>
                      <a:pt x="23" y="286"/>
                      <a:pt x="23" y="235"/>
                    </a:cubicBezTo>
                    <a:cubicBezTo>
                      <a:pt x="94" y="364"/>
                      <a:pt x="233" y="421"/>
                      <a:pt x="372" y="427"/>
                    </a:cubicBezTo>
                    <a:cubicBezTo>
                      <a:pt x="431" y="384"/>
                      <a:pt x="470" y="314"/>
                      <a:pt x="470" y="235"/>
                    </a:cubicBezTo>
                    <a:cubicBezTo>
                      <a:pt x="470" y="105"/>
                      <a:pt x="365" y="0"/>
                      <a:pt x="235"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CO" sz="1050"/>
              </a:p>
            </p:txBody>
          </p:sp>
          <p:sp>
            <p:nvSpPr>
              <p:cNvPr id="15" name="Freeform 34">
                <a:extLst>
                  <a:ext uri="{FF2B5EF4-FFF2-40B4-BE49-F238E27FC236}">
                    <a16:creationId xmlns:a16="http://schemas.microsoft.com/office/drawing/2014/main" id="{1E201BA4-0B48-4874-9A78-57C25F4D0C20}"/>
                  </a:ext>
                </a:extLst>
              </p:cNvPr>
              <p:cNvSpPr>
                <a:spLocks/>
              </p:cNvSpPr>
              <p:nvPr/>
            </p:nvSpPr>
            <p:spPr bwMode="auto">
              <a:xfrm>
                <a:off x="8894165" y="3565212"/>
                <a:ext cx="926243" cy="628522"/>
              </a:xfrm>
              <a:custGeom>
                <a:avLst/>
                <a:gdLst>
                  <a:gd name="T0" fmla="*/ 0 w 349"/>
                  <a:gd name="T1" fmla="*/ 0 h 236"/>
                  <a:gd name="T2" fmla="*/ 56 w 349"/>
                  <a:gd name="T3" fmla="*/ 177 h 236"/>
                  <a:gd name="T4" fmla="*/ 212 w 349"/>
                  <a:gd name="T5" fmla="*/ 236 h 236"/>
                  <a:gd name="T6" fmla="*/ 349 w 349"/>
                  <a:gd name="T7" fmla="*/ 192 h 236"/>
                  <a:gd name="T8" fmla="*/ 0 w 349"/>
                  <a:gd name="T9" fmla="*/ 0 h 236"/>
                </a:gdLst>
                <a:ahLst/>
                <a:cxnLst>
                  <a:cxn ang="0">
                    <a:pos x="T0" y="T1"/>
                  </a:cxn>
                  <a:cxn ang="0">
                    <a:pos x="T2" y="T3"/>
                  </a:cxn>
                  <a:cxn ang="0">
                    <a:pos x="T4" y="T5"/>
                  </a:cxn>
                  <a:cxn ang="0">
                    <a:pos x="T6" y="T7"/>
                  </a:cxn>
                  <a:cxn ang="0">
                    <a:pos x="T8" y="T9"/>
                  </a:cxn>
                </a:cxnLst>
                <a:rect l="0" t="0" r="r" b="b"/>
                <a:pathLst>
                  <a:path w="349" h="236">
                    <a:moveTo>
                      <a:pt x="0" y="0"/>
                    </a:moveTo>
                    <a:cubicBezTo>
                      <a:pt x="0" y="51"/>
                      <a:pt x="18" y="114"/>
                      <a:pt x="56" y="177"/>
                    </a:cubicBezTo>
                    <a:cubicBezTo>
                      <a:pt x="98" y="213"/>
                      <a:pt x="152" y="236"/>
                      <a:pt x="212" y="236"/>
                    </a:cubicBezTo>
                    <a:cubicBezTo>
                      <a:pt x="263" y="236"/>
                      <a:pt x="310" y="219"/>
                      <a:pt x="349" y="192"/>
                    </a:cubicBezTo>
                    <a:cubicBezTo>
                      <a:pt x="210" y="186"/>
                      <a:pt x="71" y="129"/>
                      <a:pt x="0"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CO" sz="1050"/>
              </a:p>
            </p:txBody>
          </p:sp>
          <p:sp>
            <p:nvSpPr>
              <p:cNvPr id="16" name="Oval 35">
                <a:extLst>
                  <a:ext uri="{FF2B5EF4-FFF2-40B4-BE49-F238E27FC236}">
                    <a16:creationId xmlns:a16="http://schemas.microsoft.com/office/drawing/2014/main" id="{AA5CDA93-4423-43D4-8811-5F50460E7A0D}"/>
                  </a:ext>
                </a:extLst>
              </p:cNvPr>
              <p:cNvSpPr>
                <a:spLocks noChangeArrowheads="1"/>
              </p:cNvSpPr>
              <p:nvPr/>
            </p:nvSpPr>
            <p:spPr bwMode="auto">
              <a:xfrm>
                <a:off x="8894166" y="3000905"/>
                <a:ext cx="1124725" cy="113056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CO" sz="1050"/>
              </a:p>
            </p:txBody>
          </p:sp>
          <p:sp>
            <p:nvSpPr>
              <p:cNvPr id="17" name="Freeform 36">
                <a:extLst>
                  <a:ext uri="{FF2B5EF4-FFF2-40B4-BE49-F238E27FC236}">
                    <a16:creationId xmlns:a16="http://schemas.microsoft.com/office/drawing/2014/main" id="{EF5A35EB-611F-4E17-9FDF-36F04C9BBAD1}"/>
                  </a:ext>
                </a:extLst>
              </p:cNvPr>
              <p:cNvSpPr>
                <a:spLocks/>
              </p:cNvSpPr>
              <p:nvPr/>
            </p:nvSpPr>
            <p:spPr bwMode="auto">
              <a:xfrm>
                <a:off x="6097289" y="2039635"/>
                <a:ext cx="2860459" cy="1249261"/>
              </a:xfrm>
              <a:custGeom>
                <a:avLst/>
                <a:gdLst>
                  <a:gd name="T0" fmla="*/ 1079 w 1079"/>
                  <a:gd name="T1" fmla="*/ 470 h 470"/>
                  <a:gd name="T2" fmla="*/ 933 w 1079"/>
                  <a:gd name="T3" fmla="*/ 84 h 470"/>
                  <a:gd name="T4" fmla="*/ 884 w 1079"/>
                  <a:gd name="T5" fmla="*/ 155 h 470"/>
                  <a:gd name="T6" fmla="*/ 834 w 1079"/>
                  <a:gd name="T7" fmla="*/ 120 h 470"/>
                  <a:gd name="T8" fmla="*/ 246 w 1079"/>
                  <a:gd name="T9" fmla="*/ 112 h 470"/>
                  <a:gd name="T10" fmla="*/ 0 w 1079"/>
                  <a:gd name="T11" fmla="*/ 470 h 470"/>
                  <a:gd name="T12" fmla="*/ 651 w 1079"/>
                  <a:gd name="T13" fmla="*/ 355 h 470"/>
                  <a:gd name="T14" fmla="*/ 715 w 1079"/>
                  <a:gd name="T15" fmla="*/ 399 h 470"/>
                  <a:gd name="T16" fmla="*/ 666 w 1079"/>
                  <a:gd name="T17" fmla="*/ 470 h 470"/>
                  <a:gd name="T18" fmla="*/ 1079 w 1079"/>
                  <a:gd name="T19"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9" h="470">
                    <a:moveTo>
                      <a:pt x="1079" y="470"/>
                    </a:moveTo>
                    <a:cubicBezTo>
                      <a:pt x="933" y="84"/>
                      <a:pt x="933" y="84"/>
                      <a:pt x="933" y="84"/>
                    </a:cubicBezTo>
                    <a:cubicBezTo>
                      <a:pt x="884" y="155"/>
                      <a:pt x="884" y="155"/>
                      <a:pt x="884" y="155"/>
                    </a:cubicBezTo>
                    <a:cubicBezTo>
                      <a:pt x="834" y="120"/>
                      <a:pt x="834" y="120"/>
                      <a:pt x="834" y="120"/>
                    </a:cubicBezTo>
                    <a:cubicBezTo>
                      <a:pt x="686" y="21"/>
                      <a:pt x="434" y="0"/>
                      <a:pt x="246" y="112"/>
                    </a:cubicBezTo>
                    <a:cubicBezTo>
                      <a:pt x="74" y="215"/>
                      <a:pt x="0" y="366"/>
                      <a:pt x="0" y="470"/>
                    </a:cubicBezTo>
                    <a:cubicBezTo>
                      <a:pt x="130" y="235"/>
                      <a:pt x="483" y="241"/>
                      <a:pt x="651" y="355"/>
                    </a:cubicBezTo>
                    <a:cubicBezTo>
                      <a:pt x="715" y="399"/>
                      <a:pt x="715" y="399"/>
                      <a:pt x="715" y="399"/>
                    </a:cubicBezTo>
                    <a:cubicBezTo>
                      <a:pt x="666" y="470"/>
                      <a:pt x="666" y="470"/>
                      <a:pt x="666" y="470"/>
                    </a:cubicBezTo>
                    <a:cubicBezTo>
                      <a:pt x="1079" y="470"/>
                      <a:pt x="1079" y="470"/>
                      <a:pt x="1079" y="470"/>
                    </a:cubicBezTo>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s-CO" sz="1050"/>
              </a:p>
            </p:txBody>
          </p:sp>
          <p:sp>
            <p:nvSpPr>
              <p:cNvPr id="18" name="Freeform 37">
                <a:extLst>
                  <a:ext uri="{FF2B5EF4-FFF2-40B4-BE49-F238E27FC236}">
                    <a16:creationId xmlns:a16="http://schemas.microsoft.com/office/drawing/2014/main" id="{47640231-349E-4DF6-BCAD-492D9C1CEA02}"/>
                  </a:ext>
                </a:extLst>
              </p:cNvPr>
              <p:cNvSpPr>
                <a:spLocks/>
              </p:cNvSpPr>
              <p:nvPr/>
            </p:nvSpPr>
            <p:spPr bwMode="auto">
              <a:xfrm>
                <a:off x="6036967" y="2781018"/>
                <a:ext cx="1245370" cy="1132508"/>
              </a:xfrm>
              <a:custGeom>
                <a:avLst/>
                <a:gdLst>
                  <a:gd name="T0" fmla="*/ 372 w 470"/>
                  <a:gd name="T1" fmla="*/ 0 h 426"/>
                  <a:gd name="T2" fmla="*/ 23 w 470"/>
                  <a:gd name="T3" fmla="*/ 191 h 426"/>
                  <a:gd name="T4" fmla="*/ 79 w 470"/>
                  <a:gd name="T5" fmla="*/ 15 h 426"/>
                  <a:gd name="T6" fmla="*/ 0 w 470"/>
                  <a:gd name="T7" fmla="*/ 191 h 426"/>
                  <a:gd name="T8" fmla="*/ 24 w 470"/>
                  <a:gd name="T9" fmla="*/ 295 h 426"/>
                  <a:gd name="T10" fmla="*/ 45 w 470"/>
                  <a:gd name="T11" fmla="*/ 295 h 426"/>
                  <a:gd name="T12" fmla="*/ 36 w 470"/>
                  <a:gd name="T13" fmla="*/ 317 h 426"/>
                  <a:gd name="T14" fmla="*/ 235 w 470"/>
                  <a:gd name="T15" fmla="*/ 426 h 426"/>
                  <a:gd name="T16" fmla="*/ 470 w 470"/>
                  <a:gd name="T17" fmla="*/ 191 h 426"/>
                  <a:gd name="T18" fmla="*/ 372 w 470"/>
                  <a:gd name="T19" fmla="*/ 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426">
                    <a:moveTo>
                      <a:pt x="372" y="0"/>
                    </a:moveTo>
                    <a:cubicBezTo>
                      <a:pt x="234" y="5"/>
                      <a:pt x="95" y="62"/>
                      <a:pt x="23" y="191"/>
                    </a:cubicBezTo>
                    <a:cubicBezTo>
                      <a:pt x="23" y="140"/>
                      <a:pt x="41" y="77"/>
                      <a:pt x="79" y="15"/>
                    </a:cubicBezTo>
                    <a:cubicBezTo>
                      <a:pt x="31" y="58"/>
                      <a:pt x="0" y="121"/>
                      <a:pt x="0" y="191"/>
                    </a:cubicBezTo>
                    <a:cubicBezTo>
                      <a:pt x="0" y="228"/>
                      <a:pt x="9" y="264"/>
                      <a:pt x="24" y="295"/>
                    </a:cubicBezTo>
                    <a:cubicBezTo>
                      <a:pt x="45" y="295"/>
                      <a:pt x="45" y="295"/>
                      <a:pt x="45" y="295"/>
                    </a:cubicBezTo>
                    <a:cubicBezTo>
                      <a:pt x="36" y="317"/>
                      <a:pt x="36" y="317"/>
                      <a:pt x="36" y="317"/>
                    </a:cubicBezTo>
                    <a:cubicBezTo>
                      <a:pt x="78" y="383"/>
                      <a:pt x="152" y="426"/>
                      <a:pt x="235" y="426"/>
                    </a:cubicBezTo>
                    <a:cubicBezTo>
                      <a:pt x="365" y="426"/>
                      <a:pt x="470" y="321"/>
                      <a:pt x="470" y="191"/>
                    </a:cubicBezTo>
                    <a:cubicBezTo>
                      <a:pt x="470" y="112"/>
                      <a:pt x="432" y="43"/>
                      <a:pt x="372"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CO" sz="1050"/>
              </a:p>
            </p:txBody>
          </p:sp>
          <p:sp>
            <p:nvSpPr>
              <p:cNvPr id="19" name="Freeform 38">
                <a:extLst>
                  <a:ext uri="{FF2B5EF4-FFF2-40B4-BE49-F238E27FC236}">
                    <a16:creationId xmlns:a16="http://schemas.microsoft.com/office/drawing/2014/main" id="{4A91BF62-FC39-46E2-8499-91D8B050FE40}"/>
                  </a:ext>
                </a:extLst>
              </p:cNvPr>
              <p:cNvSpPr>
                <a:spLocks/>
              </p:cNvSpPr>
              <p:nvPr/>
            </p:nvSpPr>
            <p:spPr bwMode="auto">
              <a:xfrm>
                <a:off x="6097289" y="2664265"/>
                <a:ext cx="924298" cy="624630"/>
              </a:xfrm>
              <a:custGeom>
                <a:avLst/>
                <a:gdLst>
                  <a:gd name="T0" fmla="*/ 212 w 349"/>
                  <a:gd name="T1" fmla="*/ 0 h 235"/>
                  <a:gd name="T2" fmla="*/ 56 w 349"/>
                  <a:gd name="T3" fmla="*/ 59 h 235"/>
                  <a:gd name="T4" fmla="*/ 0 w 349"/>
                  <a:gd name="T5" fmla="*/ 235 h 235"/>
                  <a:gd name="T6" fmla="*/ 349 w 349"/>
                  <a:gd name="T7" fmla="*/ 44 h 235"/>
                  <a:gd name="T8" fmla="*/ 212 w 349"/>
                  <a:gd name="T9" fmla="*/ 0 h 235"/>
                </a:gdLst>
                <a:ahLst/>
                <a:cxnLst>
                  <a:cxn ang="0">
                    <a:pos x="T0" y="T1"/>
                  </a:cxn>
                  <a:cxn ang="0">
                    <a:pos x="T2" y="T3"/>
                  </a:cxn>
                  <a:cxn ang="0">
                    <a:pos x="T4" y="T5"/>
                  </a:cxn>
                  <a:cxn ang="0">
                    <a:pos x="T6" y="T7"/>
                  </a:cxn>
                  <a:cxn ang="0">
                    <a:pos x="T8" y="T9"/>
                  </a:cxn>
                </a:cxnLst>
                <a:rect l="0" t="0" r="r" b="b"/>
                <a:pathLst>
                  <a:path w="349" h="235">
                    <a:moveTo>
                      <a:pt x="212" y="0"/>
                    </a:moveTo>
                    <a:cubicBezTo>
                      <a:pt x="152" y="0"/>
                      <a:pt x="98" y="22"/>
                      <a:pt x="56" y="59"/>
                    </a:cubicBezTo>
                    <a:cubicBezTo>
                      <a:pt x="18" y="121"/>
                      <a:pt x="0" y="184"/>
                      <a:pt x="0" y="235"/>
                    </a:cubicBezTo>
                    <a:cubicBezTo>
                      <a:pt x="72" y="106"/>
                      <a:pt x="211" y="49"/>
                      <a:pt x="349" y="44"/>
                    </a:cubicBezTo>
                    <a:cubicBezTo>
                      <a:pt x="311" y="16"/>
                      <a:pt x="263" y="0"/>
                      <a:pt x="212"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CO" sz="1050"/>
              </a:p>
            </p:txBody>
          </p:sp>
          <p:sp>
            <p:nvSpPr>
              <p:cNvPr id="20" name="Oval 39">
                <a:extLst>
                  <a:ext uri="{FF2B5EF4-FFF2-40B4-BE49-F238E27FC236}">
                    <a16:creationId xmlns:a16="http://schemas.microsoft.com/office/drawing/2014/main" id="{D1FF9E95-4BFD-4C89-A4DD-C68BDB6463A5}"/>
                  </a:ext>
                </a:extLst>
              </p:cNvPr>
              <p:cNvSpPr>
                <a:spLocks noChangeArrowheads="1"/>
              </p:cNvSpPr>
              <p:nvPr/>
            </p:nvSpPr>
            <p:spPr bwMode="auto">
              <a:xfrm>
                <a:off x="6097290" y="2724588"/>
                <a:ext cx="1124725" cy="112861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CO" sz="1050"/>
              </a:p>
            </p:txBody>
          </p:sp>
          <p:sp>
            <p:nvSpPr>
              <p:cNvPr id="21" name="Freeform 40">
                <a:extLst>
                  <a:ext uri="{FF2B5EF4-FFF2-40B4-BE49-F238E27FC236}">
                    <a16:creationId xmlns:a16="http://schemas.microsoft.com/office/drawing/2014/main" id="{FB044D8F-E534-46BC-BC5E-43CDB933C4BA}"/>
                  </a:ext>
                </a:extLst>
              </p:cNvPr>
              <p:cNvSpPr>
                <a:spLocks/>
              </p:cNvSpPr>
              <p:nvPr/>
            </p:nvSpPr>
            <p:spPr bwMode="auto">
              <a:xfrm>
                <a:off x="3296521" y="3565212"/>
                <a:ext cx="2864351" cy="1253153"/>
              </a:xfrm>
              <a:custGeom>
                <a:avLst/>
                <a:gdLst>
                  <a:gd name="T0" fmla="*/ 1080 w 1080"/>
                  <a:gd name="T1" fmla="*/ 0 h 471"/>
                  <a:gd name="T2" fmla="*/ 933 w 1080"/>
                  <a:gd name="T3" fmla="*/ 387 h 471"/>
                  <a:gd name="T4" fmla="*/ 884 w 1080"/>
                  <a:gd name="T5" fmla="*/ 316 h 471"/>
                  <a:gd name="T6" fmla="*/ 834 w 1080"/>
                  <a:gd name="T7" fmla="*/ 350 h 471"/>
                  <a:gd name="T8" fmla="*/ 246 w 1080"/>
                  <a:gd name="T9" fmla="*/ 358 h 471"/>
                  <a:gd name="T10" fmla="*/ 0 w 1080"/>
                  <a:gd name="T11" fmla="*/ 0 h 471"/>
                  <a:gd name="T12" fmla="*/ 652 w 1080"/>
                  <a:gd name="T13" fmla="*/ 115 h 471"/>
                  <a:gd name="T14" fmla="*/ 715 w 1080"/>
                  <a:gd name="T15" fmla="*/ 71 h 471"/>
                  <a:gd name="T16" fmla="*/ 666 w 1080"/>
                  <a:gd name="T17" fmla="*/ 0 h 471"/>
                  <a:gd name="T18" fmla="*/ 1080 w 1080"/>
                  <a:gd name="T19" fmla="*/ 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0" h="471">
                    <a:moveTo>
                      <a:pt x="1080" y="0"/>
                    </a:moveTo>
                    <a:cubicBezTo>
                      <a:pt x="933" y="387"/>
                      <a:pt x="933" y="387"/>
                      <a:pt x="933" y="387"/>
                    </a:cubicBezTo>
                    <a:cubicBezTo>
                      <a:pt x="884" y="316"/>
                      <a:pt x="884" y="316"/>
                      <a:pt x="884" y="316"/>
                    </a:cubicBezTo>
                    <a:cubicBezTo>
                      <a:pt x="834" y="350"/>
                      <a:pt x="834" y="350"/>
                      <a:pt x="834" y="350"/>
                    </a:cubicBezTo>
                    <a:cubicBezTo>
                      <a:pt x="686" y="450"/>
                      <a:pt x="435" y="471"/>
                      <a:pt x="246" y="358"/>
                    </a:cubicBezTo>
                    <a:cubicBezTo>
                      <a:pt x="74" y="256"/>
                      <a:pt x="0" y="104"/>
                      <a:pt x="0" y="0"/>
                    </a:cubicBezTo>
                    <a:cubicBezTo>
                      <a:pt x="131" y="235"/>
                      <a:pt x="484" y="230"/>
                      <a:pt x="652" y="115"/>
                    </a:cubicBezTo>
                    <a:cubicBezTo>
                      <a:pt x="715" y="71"/>
                      <a:pt x="715" y="71"/>
                      <a:pt x="715" y="71"/>
                    </a:cubicBezTo>
                    <a:cubicBezTo>
                      <a:pt x="666" y="0"/>
                      <a:pt x="666" y="0"/>
                      <a:pt x="666" y="0"/>
                    </a:cubicBezTo>
                    <a:cubicBezTo>
                      <a:pt x="1080" y="0"/>
                      <a:pt x="1080" y="0"/>
                      <a:pt x="1080" y="0"/>
                    </a:cubicBezTo>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s-CO" sz="1050"/>
              </a:p>
            </p:txBody>
          </p:sp>
          <p:sp>
            <p:nvSpPr>
              <p:cNvPr id="22" name="Freeform 41">
                <a:extLst>
                  <a:ext uri="{FF2B5EF4-FFF2-40B4-BE49-F238E27FC236}">
                    <a16:creationId xmlns:a16="http://schemas.microsoft.com/office/drawing/2014/main" id="{C4317AF6-BC37-4002-B0C0-ADB196BCF722}"/>
                  </a:ext>
                </a:extLst>
              </p:cNvPr>
              <p:cNvSpPr>
                <a:spLocks/>
              </p:cNvSpPr>
              <p:nvPr/>
            </p:nvSpPr>
            <p:spPr bwMode="auto">
              <a:xfrm>
                <a:off x="3236199" y="2940582"/>
                <a:ext cx="1249262" cy="1134454"/>
              </a:xfrm>
              <a:custGeom>
                <a:avLst/>
                <a:gdLst>
                  <a:gd name="T0" fmla="*/ 235 w 471"/>
                  <a:gd name="T1" fmla="*/ 0 h 427"/>
                  <a:gd name="T2" fmla="*/ 37 w 471"/>
                  <a:gd name="T3" fmla="*/ 109 h 427"/>
                  <a:gd name="T4" fmla="*/ 45 w 471"/>
                  <a:gd name="T5" fmla="*/ 131 h 427"/>
                  <a:gd name="T6" fmla="*/ 24 w 471"/>
                  <a:gd name="T7" fmla="*/ 131 h 427"/>
                  <a:gd name="T8" fmla="*/ 0 w 471"/>
                  <a:gd name="T9" fmla="*/ 235 h 427"/>
                  <a:gd name="T10" fmla="*/ 80 w 471"/>
                  <a:gd name="T11" fmla="*/ 412 h 427"/>
                  <a:gd name="T12" fmla="*/ 23 w 471"/>
                  <a:gd name="T13" fmla="*/ 235 h 427"/>
                  <a:gd name="T14" fmla="*/ 372 w 471"/>
                  <a:gd name="T15" fmla="*/ 427 h 427"/>
                  <a:gd name="T16" fmla="*/ 471 w 471"/>
                  <a:gd name="T17" fmla="*/ 235 h 427"/>
                  <a:gd name="T18" fmla="*/ 235 w 471"/>
                  <a:gd name="T19"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27">
                    <a:moveTo>
                      <a:pt x="235" y="0"/>
                    </a:moveTo>
                    <a:cubicBezTo>
                      <a:pt x="152" y="0"/>
                      <a:pt x="78" y="44"/>
                      <a:pt x="37" y="109"/>
                    </a:cubicBezTo>
                    <a:cubicBezTo>
                      <a:pt x="45" y="131"/>
                      <a:pt x="45" y="131"/>
                      <a:pt x="45" y="131"/>
                    </a:cubicBezTo>
                    <a:cubicBezTo>
                      <a:pt x="24" y="131"/>
                      <a:pt x="24" y="131"/>
                      <a:pt x="24" y="131"/>
                    </a:cubicBezTo>
                    <a:cubicBezTo>
                      <a:pt x="9" y="162"/>
                      <a:pt x="0" y="198"/>
                      <a:pt x="0" y="235"/>
                    </a:cubicBezTo>
                    <a:cubicBezTo>
                      <a:pt x="0" y="306"/>
                      <a:pt x="31" y="369"/>
                      <a:pt x="80" y="412"/>
                    </a:cubicBezTo>
                    <a:cubicBezTo>
                      <a:pt x="41" y="349"/>
                      <a:pt x="23" y="286"/>
                      <a:pt x="23" y="235"/>
                    </a:cubicBezTo>
                    <a:cubicBezTo>
                      <a:pt x="95" y="364"/>
                      <a:pt x="234" y="421"/>
                      <a:pt x="372" y="427"/>
                    </a:cubicBezTo>
                    <a:cubicBezTo>
                      <a:pt x="432" y="384"/>
                      <a:pt x="471" y="314"/>
                      <a:pt x="471" y="235"/>
                    </a:cubicBezTo>
                    <a:cubicBezTo>
                      <a:pt x="471" y="105"/>
                      <a:pt x="365" y="0"/>
                      <a:pt x="235"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CO" sz="1050"/>
              </a:p>
            </p:txBody>
          </p:sp>
          <p:sp>
            <p:nvSpPr>
              <p:cNvPr id="23" name="Freeform 42">
                <a:extLst>
                  <a:ext uri="{FF2B5EF4-FFF2-40B4-BE49-F238E27FC236}">
                    <a16:creationId xmlns:a16="http://schemas.microsoft.com/office/drawing/2014/main" id="{D452175A-8CF3-43E1-8168-58227BAC2294}"/>
                  </a:ext>
                </a:extLst>
              </p:cNvPr>
              <p:cNvSpPr>
                <a:spLocks/>
              </p:cNvSpPr>
              <p:nvPr/>
            </p:nvSpPr>
            <p:spPr bwMode="auto">
              <a:xfrm>
                <a:off x="3296521" y="3565212"/>
                <a:ext cx="926243" cy="628522"/>
              </a:xfrm>
              <a:custGeom>
                <a:avLst/>
                <a:gdLst>
                  <a:gd name="T0" fmla="*/ 0 w 349"/>
                  <a:gd name="T1" fmla="*/ 0 h 236"/>
                  <a:gd name="T2" fmla="*/ 57 w 349"/>
                  <a:gd name="T3" fmla="*/ 177 h 236"/>
                  <a:gd name="T4" fmla="*/ 212 w 349"/>
                  <a:gd name="T5" fmla="*/ 236 h 236"/>
                  <a:gd name="T6" fmla="*/ 349 w 349"/>
                  <a:gd name="T7" fmla="*/ 192 h 236"/>
                  <a:gd name="T8" fmla="*/ 0 w 349"/>
                  <a:gd name="T9" fmla="*/ 0 h 236"/>
                </a:gdLst>
                <a:ahLst/>
                <a:cxnLst>
                  <a:cxn ang="0">
                    <a:pos x="T0" y="T1"/>
                  </a:cxn>
                  <a:cxn ang="0">
                    <a:pos x="T2" y="T3"/>
                  </a:cxn>
                  <a:cxn ang="0">
                    <a:pos x="T4" y="T5"/>
                  </a:cxn>
                  <a:cxn ang="0">
                    <a:pos x="T6" y="T7"/>
                  </a:cxn>
                  <a:cxn ang="0">
                    <a:pos x="T8" y="T9"/>
                  </a:cxn>
                </a:cxnLst>
                <a:rect l="0" t="0" r="r" b="b"/>
                <a:pathLst>
                  <a:path w="349" h="236">
                    <a:moveTo>
                      <a:pt x="0" y="0"/>
                    </a:moveTo>
                    <a:cubicBezTo>
                      <a:pt x="0" y="51"/>
                      <a:pt x="18" y="114"/>
                      <a:pt x="57" y="177"/>
                    </a:cubicBezTo>
                    <a:cubicBezTo>
                      <a:pt x="98" y="213"/>
                      <a:pt x="153" y="236"/>
                      <a:pt x="212" y="236"/>
                    </a:cubicBezTo>
                    <a:cubicBezTo>
                      <a:pt x="263" y="236"/>
                      <a:pt x="311" y="219"/>
                      <a:pt x="349" y="192"/>
                    </a:cubicBezTo>
                    <a:cubicBezTo>
                      <a:pt x="211" y="186"/>
                      <a:pt x="72" y="129"/>
                      <a:pt x="0"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CO" sz="1050"/>
              </a:p>
            </p:txBody>
          </p:sp>
          <p:sp>
            <p:nvSpPr>
              <p:cNvPr id="24" name="Oval 43">
                <a:extLst>
                  <a:ext uri="{FF2B5EF4-FFF2-40B4-BE49-F238E27FC236}">
                    <a16:creationId xmlns:a16="http://schemas.microsoft.com/office/drawing/2014/main" id="{7FD11F14-98C0-4EA4-A5D0-9B5E4F2E9245}"/>
                  </a:ext>
                </a:extLst>
              </p:cNvPr>
              <p:cNvSpPr>
                <a:spLocks noChangeArrowheads="1"/>
              </p:cNvSpPr>
              <p:nvPr/>
            </p:nvSpPr>
            <p:spPr bwMode="auto">
              <a:xfrm>
                <a:off x="3296521" y="3000905"/>
                <a:ext cx="1126671" cy="113056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CO" sz="1050"/>
              </a:p>
            </p:txBody>
          </p:sp>
          <p:sp>
            <p:nvSpPr>
              <p:cNvPr id="25" name="Freeform 44">
                <a:extLst>
                  <a:ext uri="{FF2B5EF4-FFF2-40B4-BE49-F238E27FC236}">
                    <a16:creationId xmlns:a16="http://schemas.microsoft.com/office/drawing/2014/main" id="{5FC53D8D-B543-4CBC-B879-1152AEBE3B11}"/>
                  </a:ext>
                </a:extLst>
              </p:cNvPr>
              <p:cNvSpPr>
                <a:spLocks/>
              </p:cNvSpPr>
              <p:nvPr/>
            </p:nvSpPr>
            <p:spPr bwMode="auto">
              <a:xfrm>
                <a:off x="497698" y="2039635"/>
                <a:ext cx="2862405" cy="1249261"/>
              </a:xfrm>
              <a:custGeom>
                <a:avLst/>
                <a:gdLst>
                  <a:gd name="T0" fmla="*/ 1080 w 1080"/>
                  <a:gd name="T1" fmla="*/ 470 h 470"/>
                  <a:gd name="T2" fmla="*/ 933 w 1080"/>
                  <a:gd name="T3" fmla="*/ 84 h 470"/>
                  <a:gd name="T4" fmla="*/ 884 w 1080"/>
                  <a:gd name="T5" fmla="*/ 155 h 470"/>
                  <a:gd name="T6" fmla="*/ 834 w 1080"/>
                  <a:gd name="T7" fmla="*/ 120 h 470"/>
                  <a:gd name="T8" fmla="*/ 246 w 1080"/>
                  <a:gd name="T9" fmla="*/ 112 h 470"/>
                  <a:gd name="T10" fmla="*/ 0 w 1080"/>
                  <a:gd name="T11" fmla="*/ 470 h 470"/>
                  <a:gd name="T12" fmla="*/ 652 w 1080"/>
                  <a:gd name="T13" fmla="*/ 355 h 470"/>
                  <a:gd name="T14" fmla="*/ 716 w 1080"/>
                  <a:gd name="T15" fmla="*/ 399 h 470"/>
                  <a:gd name="T16" fmla="*/ 667 w 1080"/>
                  <a:gd name="T17" fmla="*/ 470 h 470"/>
                  <a:gd name="T18" fmla="*/ 1080 w 1080"/>
                  <a:gd name="T19"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0" h="470">
                    <a:moveTo>
                      <a:pt x="1080" y="470"/>
                    </a:moveTo>
                    <a:cubicBezTo>
                      <a:pt x="933" y="84"/>
                      <a:pt x="933" y="84"/>
                      <a:pt x="933" y="84"/>
                    </a:cubicBezTo>
                    <a:cubicBezTo>
                      <a:pt x="884" y="155"/>
                      <a:pt x="884" y="155"/>
                      <a:pt x="884" y="155"/>
                    </a:cubicBezTo>
                    <a:cubicBezTo>
                      <a:pt x="834" y="120"/>
                      <a:pt x="834" y="120"/>
                      <a:pt x="834" y="120"/>
                    </a:cubicBezTo>
                    <a:cubicBezTo>
                      <a:pt x="686" y="21"/>
                      <a:pt x="435" y="0"/>
                      <a:pt x="246" y="112"/>
                    </a:cubicBezTo>
                    <a:cubicBezTo>
                      <a:pt x="74" y="215"/>
                      <a:pt x="0" y="366"/>
                      <a:pt x="0" y="470"/>
                    </a:cubicBezTo>
                    <a:cubicBezTo>
                      <a:pt x="131" y="235"/>
                      <a:pt x="484" y="241"/>
                      <a:pt x="652" y="355"/>
                    </a:cubicBezTo>
                    <a:cubicBezTo>
                      <a:pt x="716" y="399"/>
                      <a:pt x="716" y="399"/>
                      <a:pt x="716" y="399"/>
                    </a:cubicBezTo>
                    <a:cubicBezTo>
                      <a:pt x="667" y="470"/>
                      <a:pt x="667" y="470"/>
                      <a:pt x="667" y="470"/>
                    </a:cubicBezTo>
                    <a:cubicBezTo>
                      <a:pt x="1080" y="470"/>
                      <a:pt x="1080" y="470"/>
                      <a:pt x="1080" y="470"/>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s-CO" sz="1050"/>
              </a:p>
            </p:txBody>
          </p:sp>
          <p:sp>
            <p:nvSpPr>
              <p:cNvPr id="26" name="Freeform 45">
                <a:extLst>
                  <a:ext uri="{FF2B5EF4-FFF2-40B4-BE49-F238E27FC236}">
                    <a16:creationId xmlns:a16="http://schemas.microsoft.com/office/drawing/2014/main" id="{471D3E98-EF50-4CE9-BDD0-A002D12CB455}"/>
                  </a:ext>
                </a:extLst>
              </p:cNvPr>
              <p:cNvSpPr>
                <a:spLocks/>
              </p:cNvSpPr>
              <p:nvPr/>
            </p:nvSpPr>
            <p:spPr bwMode="auto">
              <a:xfrm>
                <a:off x="435430" y="2781018"/>
                <a:ext cx="1249262" cy="1132508"/>
              </a:xfrm>
              <a:custGeom>
                <a:avLst/>
                <a:gdLst>
                  <a:gd name="T0" fmla="*/ 373 w 471"/>
                  <a:gd name="T1" fmla="*/ 0 h 426"/>
                  <a:gd name="T2" fmla="*/ 23 w 471"/>
                  <a:gd name="T3" fmla="*/ 191 h 426"/>
                  <a:gd name="T4" fmla="*/ 80 w 471"/>
                  <a:gd name="T5" fmla="*/ 15 h 426"/>
                  <a:gd name="T6" fmla="*/ 0 w 471"/>
                  <a:gd name="T7" fmla="*/ 191 h 426"/>
                  <a:gd name="T8" fmla="*/ 236 w 471"/>
                  <a:gd name="T9" fmla="*/ 426 h 426"/>
                  <a:gd name="T10" fmla="*/ 471 w 471"/>
                  <a:gd name="T11" fmla="*/ 191 h 426"/>
                  <a:gd name="T12" fmla="*/ 373 w 471"/>
                  <a:gd name="T13" fmla="*/ 0 h 426"/>
                </a:gdLst>
                <a:ahLst/>
                <a:cxnLst>
                  <a:cxn ang="0">
                    <a:pos x="T0" y="T1"/>
                  </a:cxn>
                  <a:cxn ang="0">
                    <a:pos x="T2" y="T3"/>
                  </a:cxn>
                  <a:cxn ang="0">
                    <a:pos x="T4" y="T5"/>
                  </a:cxn>
                  <a:cxn ang="0">
                    <a:pos x="T6" y="T7"/>
                  </a:cxn>
                  <a:cxn ang="0">
                    <a:pos x="T8" y="T9"/>
                  </a:cxn>
                  <a:cxn ang="0">
                    <a:pos x="T10" y="T11"/>
                  </a:cxn>
                  <a:cxn ang="0">
                    <a:pos x="T12" y="T13"/>
                  </a:cxn>
                </a:cxnLst>
                <a:rect l="0" t="0" r="r" b="b"/>
                <a:pathLst>
                  <a:path w="471" h="426">
                    <a:moveTo>
                      <a:pt x="373" y="0"/>
                    </a:moveTo>
                    <a:cubicBezTo>
                      <a:pt x="234" y="5"/>
                      <a:pt x="95" y="62"/>
                      <a:pt x="23" y="191"/>
                    </a:cubicBezTo>
                    <a:cubicBezTo>
                      <a:pt x="23" y="140"/>
                      <a:pt x="41" y="77"/>
                      <a:pt x="80" y="15"/>
                    </a:cubicBezTo>
                    <a:cubicBezTo>
                      <a:pt x="31" y="58"/>
                      <a:pt x="0" y="121"/>
                      <a:pt x="0" y="191"/>
                    </a:cubicBezTo>
                    <a:cubicBezTo>
                      <a:pt x="0" y="321"/>
                      <a:pt x="106" y="426"/>
                      <a:pt x="236" y="426"/>
                    </a:cubicBezTo>
                    <a:cubicBezTo>
                      <a:pt x="365" y="426"/>
                      <a:pt x="471" y="321"/>
                      <a:pt x="471" y="191"/>
                    </a:cubicBezTo>
                    <a:cubicBezTo>
                      <a:pt x="471" y="112"/>
                      <a:pt x="432" y="43"/>
                      <a:pt x="373"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r>
                  <a:rPr lang="es-CO" sz="1050" dirty="0"/>
                  <a:t> </a:t>
                </a:r>
              </a:p>
            </p:txBody>
          </p:sp>
          <p:sp>
            <p:nvSpPr>
              <p:cNvPr id="27" name="Freeform 46">
                <a:extLst>
                  <a:ext uri="{FF2B5EF4-FFF2-40B4-BE49-F238E27FC236}">
                    <a16:creationId xmlns:a16="http://schemas.microsoft.com/office/drawing/2014/main" id="{5CB4F23E-F165-4F37-8722-8051BFB88CD3}"/>
                  </a:ext>
                </a:extLst>
              </p:cNvPr>
              <p:cNvSpPr>
                <a:spLocks/>
              </p:cNvSpPr>
              <p:nvPr/>
            </p:nvSpPr>
            <p:spPr bwMode="auto">
              <a:xfrm>
                <a:off x="497698" y="2664265"/>
                <a:ext cx="928189" cy="624630"/>
              </a:xfrm>
              <a:custGeom>
                <a:avLst/>
                <a:gdLst>
                  <a:gd name="T0" fmla="*/ 213 w 350"/>
                  <a:gd name="T1" fmla="*/ 0 h 235"/>
                  <a:gd name="T2" fmla="*/ 57 w 350"/>
                  <a:gd name="T3" fmla="*/ 59 h 235"/>
                  <a:gd name="T4" fmla="*/ 0 w 350"/>
                  <a:gd name="T5" fmla="*/ 235 h 235"/>
                  <a:gd name="T6" fmla="*/ 350 w 350"/>
                  <a:gd name="T7" fmla="*/ 44 h 235"/>
                  <a:gd name="T8" fmla="*/ 213 w 350"/>
                  <a:gd name="T9" fmla="*/ 0 h 235"/>
                </a:gdLst>
                <a:ahLst/>
                <a:cxnLst>
                  <a:cxn ang="0">
                    <a:pos x="T0" y="T1"/>
                  </a:cxn>
                  <a:cxn ang="0">
                    <a:pos x="T2" y="T3"/>
                  </a:cxn>
                  <a:cxn ang="0">
                    <a:pos x="T4" y="T5"/>
                  </a:cxn>
                  <a:cxn ang="0">
                    <a:pos x="T6" y="T7"/>
                  </a:cxn>
                  <a:cxn ang="0">
                    <a:pos x="T8" y="T9"/>
                  </a:cxn>
                </a:cxnLst>
                <a:rect l="0" t="0" r="r" b="b"/>
                <a:pathLst>
                  <a:path w="350" h="235">
                    <a:moveTo>
                      <a:pt x="213" y="0"/>
                    </a:moveTo>
                    <a:cubicBezTo>
                      <a:pt x="153" y="0"/>
                      <a:pt x="98" y="22"/>
                      <a:pt x="57" y="59"/>
                    </a:cubicBezTo>
                    <a:cubicBezTo>
                      <a:pt x="18" y="121"/>
                      <a:pt x="0" y="184"/>
                      <a:pt x="0" y="235"/>
                    </a:cubicBezTo>
                    <a:cubicBezTo>
                      <a:pt x="72" y="106"/>
                      <a:pt x="211" y="49"/>
                      <a:pt x="350" y="44"/>
                    </a:cubicBezTo>
                    <a:cubicBezTo>
                      <a:pt x="311" y="16"/>
                      <a:pt x="264" y="0"/>
                      <a:pt x="213"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CO" sz="1050"/>
              </a:p>
            </p:txBody>
          </p:sp>
          <p:sp>
            <p:nvSpPr>
              <p:cNvPr id="28" name="Oval 47">
                <a:extLst>
                  <a:ext uri="{FF2B5EF4-FFF2-40B4-BE49-F238E27FC236}">
                    <a16:creationId xmlns:a16="http://schemas.microsoft.com/office/drawing/2014/main" id="{5C4F93B2-D8C0-425E-9DE7-1CC0FC2BC9BF}"/>
                  </a:ext>
                </a:extLst>
              </p:cNvPr>
              <p:cNvSpPr>
                <a:spLocks noChangeArrowheads="1"/>
              </p:cNvSpPr>
              <p:nvPr/>
            </p:nvSpPr>
            <p:spPr bwMode="auto">
              <a:xfrm>
                <a:off x="496726" y="2724588"/>
                <a:ext cx="1126671" cy="112861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CO" sz="1050"/>
              </a:p>
            </p:txBody>
          </p:sp>
          <p:pic>
            <p:nvPicPr>
              <p:cNvPr id="1030" name="Picture 6" descr="Analytics fre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061" y="3018896"/>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rget fre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9856" y="3296186"/>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quirement fre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9652" y="3018896"/>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usiness pl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86528" y="3296186"/>
                <a:ext cx="540000" cy="54000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49928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233648" y="424382"/>
            <a:ext cx="7140119" cy="78692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2700"/>
              <a:buFont typeface="Palatino Linotype"/>
              <a:buNone/>
            </a:pPr>
            <a:r>
              <a:rPr lang="en" sz="2700" dirty="0"/>
              <a:t>Need for Automated Video Summarization</a:t>
            </a:r>
            <a:endParaRPr sz="2700" dirty="0"/>
          </a:p>
        </p:txBody>
      </p:sp>
      <p:pic>
        <p:nvPicPr>
          <p:cNvPr id="75" name="Google Shape;75;p16" descr="Diagram&#10;&#10;Description automatically generated"/>
          <p:cNvPicPr preferRelativeResize="0">
            <a:picLocks noGrp="1"/>
          </p:cNvPicPr>
          <p:nvPr>
            <p:ph type="body" idx="1"/>
          </p:nvPr>
        </p:nvPicPr>
        <p:blipFill rotWithShape="1">
          <a:blip r:embed="rId3">
            <a:alphaModFix/>
          </a:blip>
          <a:srcRect/>
          <a:stretch/>
        </p:blipFill>
        <p:spPr>
          <a:xfrm>
            <a:off x="1388176" y="1601033"/>
            <a:ext cx="6367647" cy="31728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1124957" y="449084"/>
            <a:ext cx="2024042" cy="78692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2400"/>
              <a:buFont typeface="Palatino Linotype"/>
              <a:buNone/>
            </a:pPr>
            <a:r>
              <a:rPr lang="en" sz="2700" dirty="0"/>
              <a:t>Applications</a:t>
            </a:r>
            <a:endParaRPr dirty="0"/>
          </a:p>
        </p:txBody>
      </p:sp>
      <p:pic>
        <p:nvPicPr>
          <p:cNvPr id="82" name="Google Shape;82;p17" descr="Timeline&#10;&#10;Description automatically generated with medium confidence"/>
          <p:cNvPicPr preferRelativeResize="0">
            <a:picLocks noGrp="1"/>
          </p:cNvPicPr>
          <p:nvPr>
            <p:ph type="body" idx="1"/>
          </p:nvPr>
        </p:nvPicPr>
        <p:blipFill rotWithShape="1">
          <a:blip r:embed="rId3">
            <a:alphaModFix/>
          </a:blip>
          <a:srcRect/>
          <a:stretch/>
        </p:blipFill>
        <p:spPr>
          <a:xfrm>
            <a:off x="1412708" y="1507014"/>
            <a:ext cx="6233318" cy="32982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1205128" y="471619"/>
            <a:ext cx="7140119" cy="78692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2400"/>
              <a:buFont typeface="Palatino Linotype"/>
              <a:buNone/>
            </a:pPr>
            <a:r>
              <a:rPr lang="en" dirty="0"/>
              <a:t>Proposed Approach</a:t>
            </a:r>
            <a:endParaRPr dirty="0"/>
          </a:p>
        </p:txBody>
      </p:sp>
      <p:sp>
        <p:nvSpPr>
          <p:cNvPr id="95" name="Google Shape;95;p19"/>
          <p:cNvSpPr txBox="1">
            <a:spLocks noGrp="1"/>
          </p:cNvSpPr>
          <p:nvPr>
            <p:ph type="body" idx="1"/>
          </p:nvPr>
        </p:nvSpPr>
        <p:spPr>
          <a:xfrm>
            <a:off x="836233" y="1749973"/>
            <a:ext cx="7509014" cy="2984347"/>
          </a:xfrm>
          <a:prstGeom prst="rect">
            <a:avLst/>
          </a:prstGeom>
          <a:noFill/>
          <a:ln>
            <a:noFill/>
          </a:ln>
        </p:spPr>
        <p:txBody>
          <a:bodyPr spcFirstLastPara="1" wrap="square" lIns="68575" tIns="34275" rIns="68575" bIns="34275" anchor="t" anchorCtr="0">
            <a:normAutofit fontScale="85000" lnSpcReduction="20000"/>
          </a:bodyPr>
          <a:lstStyle/>
          <a:p>
            <a:pPr marL="177800" lvl="0" indent="-171450" algn="just" rtl="0">
              <a:lnSpc>
                <a:spcPct val="120000"/>
              </a:lnSpc>
              <a:spcBef>
                <a:spcPts val="0"/>
              </a:spcBef>
              <a:spcAft>
                <a:spcPts val="0"/>
              </a:spcAft>
              <a:buSzPts val="1500"/>
              <a:buChar char="●"/>
            </a:pPr>
            <a:r>
              <a:rPr lang="en-US" dirty="0"/>
              <a:t>Utilize advanced computer vision techniques and machine learning models to automatically detect objects in videos and generate concise summaries.</a:t>
            </a:r>
          </a:p>
          <a:p>
            <a:pPr marL="177800" lvl="0" indent="-171450" algn="just" rtl="0">
              <a:lnSpc>
                <a:spcPct val="120000"/>
              </a:lnSpc>
              <a:spcBef>
                <a:spcPts val="0"/>
              </a:spcBef>
              <a:spcAft>
                <a:spcPts val="0"/>
              </a:spcAft>
              <a:buSzPts val="1500"/>
              <a:buChar char="●"/>
            </a:pPr>
            <a:endParaRPr lang="en-US" dirty="0"/>
          </a:p>
          <a:p>
            <a:pPr marL="177800" lvl="0" indent="-171450" algn="just" rtl="0">
              <a:lnSpc>
                <a:spcPct val="120000"/>
              </a:lnSpc>
              <a:spcBef>
                <a:spcPts val="0"/>
              </a:spcBef>
              <a:spcAft>
                <a:spcPts val="0"/>
              </a:spcAft>
              <a:buSzPts val="1500"/>
              <a:buChar char="●"/>
            </a:pPr>
            <a:r>
              <a:rPr lang="en-US" dirty="0"/>
              <a:t>Combine the power of YOLOv3 algorithm for object detection with supervised and unsupervised learning approaches for effective video summarization.</a:t>
            </a:r>
          </a:p>
          <a:p>
            <a:pPr marL="177800" lvl="0" indent="-171450" algn="just" rtl="0">
              <a:lnSpc>
                <a:spcPct val="120000"/>
              </a:lnSpc>
              <a:spcBef>
                <a:spcPts val="0"/>
              </a:spcBef>
              <a:spcAft>
                <a:spcPts val="0"/>
              </a:spcAft>
              <a:buSzPts val="1500"/>
              <a:buChar char="●"/>
            </a:pPr>
            <a:endParaRPr lang="en-US" dirty="0"/>
          </a:p>
          <a:p>
            <a:pPr marL="177800" lvl="0" indent="-171450" algn="just" rtl="0">
              <a:lnSpc>
                <a:spcPct val="120000"/>
              </a:lnSpc>
              <a:spcBef>
                <a:spcPts val="0"/>
              </a:spcBef>
              <a:spcAft>
                <a:spcPts val="0"/>
              </a:spcAft>
              <a:buSzPts val="1500"/>
              <a:buChar char="●"/>
            </a:pPr>
            <a:r>
              <a:rPr lang="en-US" dirty="0"/>
              <a:t>Select keyframes representing the overall content of the video using unsupervised K-means clustering and a CNN-based LSTM model to capture visual features and temporal dynamics.</a:t>
            </a:r>
          </a:p>
          <a:p>
            <a:pPr marL="177800" lvl="0" indent="-171450" algn="just" rtl="0">
              <a:lnSpc>
                <a:spcPct val="120000"/>
              </a:lnSpc>
              <a:spcBef>
                <a:spcPts val="0"/>
              </a:spcBef>
              <a:spcAft>
                <a:spcPts val="0"/>
              </a:spcAft>
              <a:buSzPts val="1500"/>
              <a:buChar char="●"/>
            </a:pPr>
            <a:endParaRPr lang="en-US" dirty="0"/>
          </a:p>
          <a:p>
            <a:pPr marL="177800" lvl="0" indent="-171450" algn="just" rtl="0">
              <a:lnSpc>
                <a:spcPct val="120000"/>
              </a:lnSpc>
              <a:spcBef>
                <a:spcPts val="0"/>
              </a:spcBef>
              <a:spcAft>
                <a:spcPts val="0"/>
              </a:spcAft>
              <a:buSzPts val="1500"/>
              <a:buChar char="●"/>
            </a:pPr>
            <a:r>
              <a:rPr lang="en-US" dirty="0"/>
              <a:t>Enhance the user experience with playback control functionality and provide additional contextual information through object detection visualizations and labels.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1205128" y="471619"/>
            <a:ext cx="7140119" cy="78692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2400"/>
              <a:buFont typeface="Palatino Linotype"/>
              <a:buNone/>
            </a:pPr>
            <a:r>
              <a:rPr lang="en" dirty="0"/>
              <a:t>Overview</a:t>
            </a:r>
            <a:endParaRPr dirty="0"/>
          </a:p>
        </p:txBody>
      </p:sp>
      <p:sp>
        <p:nvSpPr>
          <p:cNvPr id="95" name="Google Shape;95;p19"/>
          <p:cNvSpPr txBox="1">
            <a:spLocks noGrp="1"/>
          </p:cNvSpPr>
          <p:nvPr>
            <p:ph type="body" idx="1"/>
          </p:nvPr>
        </p:nvSpPr>
        <p:spPr>
          <a:xfrm>
            <a:off x="836233" y="1749973"/>
            <a:ext cx="7853272" cy="2984347"/>
          </a:xfrm>
          <a:prstGeom prst="rect">
            <a:avLst/>
          </a:prstGeom>
          <a:noFill/>
          <a:ln>
            <a:noFill/>
          </a:ln>
        </p:spPr>
        <p:txBody>
          <a:bodyPr spcFirstLastPara="1" wrap="square" lIns="68575" tIns="34275" rIns="68575" bIns="34275" anchor="t" anchorCtr="0">
            <a:normAutofit fontScale="92500" lnSpcReduction="10000"/>
          </a:bodyPr>
          <a:lstStyle/>
          <a:p>
            <a:pPr marL="177800" lvl="0" indent="-171450" algn="just" rtl="0">
              <a:lnSpc>
                <a:spcPct val="120000"/>
              </a:lnSpc>
              <a:spcBef>
                <a:spcPts val="0"/>
              </a:spcBef>
              <a:spcAft>
                <a:spcPts val="0"/>
              </a:spcAft>
              <a:buSzPts val="1500"/>
              <a:buChar char="●"/>
            </a:pPr>
            <a:r>
              <a:rPr lang="en-US" u="sng" dirty="0"/>
              <a:t>Purpose</a:t>
            </a:r>
            <a:r>
              <a:rPr lang="en-US" dirty="0"/>
              <a:t>: Automated video summarization for efficient content analysis.</a:t>
            </a:r>
          </a:p>
          <a:p>
            <a:pPr marL="177800" lvl="0" indent="-171450" algn="just" rtl="0">
              <a:lnSpc>
                <a:spcPct val="120000"/>
              </a:lnSpc>
              <a:spcBef>
                <a:spcPts val="0"/>
              </a:spcBef>
              <a:spcAft>
                <a:spcPts val="0"/>
              </a:spcAft>
              <a:buSzPts val="1500"/>
              <a:buChar char="●"/>
            </a:pPr>
            <a:endParaRPr lang="en-US" dirty="0"/>
          </a:p>
          <a:p>
            <a:pPr marL="177800" lvl="0" indent="-171450" algn="just" rtl="0">
              <a:lnSpc>
                <a:spcPct val="120000"/>
              </a:lnSpc>
              <a:spcBef>
                <a:spcPts val="0"/>
              </a:spcBef>
              <a:spcAft>
                <a:spcPts val="0"/>
              </a:spcAft>
              <a:buSzPts val="1500"/>
              <a:buChar char="●"/>
            </a:pPr>
            <a:r>
              <a:rPr lang="en-US" u="sng" dirty="0"/>
              <a:t>Programming language</a:t>
            </a:r>
            <a:r>
              <a:rPr lang="en-US" dirty="0"/>
              <a:t>: Python.</a:t>
            </a:r>
          </a:p>
          <a:p>
            <a:pPr marL="177800" lvl="0" indent="-171450" algn="just" rtl="0">
              <a:lnSpc>
                <a:spcPct val="120000"/>
              </a:lnSpc>
              <a:spcBef>
                <a:spcPts val="0"/>
              </a:spcBef>
              <a:spcAft>
                <a:spcPts val="0"/>
              </a:spcAft>
              <a:buSzPts val="1500"/>
              <a:buChar char="●"/>
            </a:pPr>
            <a:endParaRPr lang="en-US" dirty="0"/>
          </a:p>
          <a:p>
            <a:pPr marL="177800" lvl="0" indent="-171450" algn="just" rtl="0">
              <a:lnSpc>
                <a:spcPct val="120000"/>
              </a:lnSpc>
              <a:spcBef>
                <a:spcPts val="0"/>
              </a:spcBef>
              <a:spcAft>
                <a:spcPts val="0"/>
              </a:spcAft>
              <a:buSzPts val="1500"/>
              <a:buChar char="●"/>
            </a:pPr>
            <a:r>
              <a:rPr lang="en-US" u="sng" dirty="0"/>
              <a:t>Technology Used</a:t>
            </a:r>
            <a:r>
              <a:rPr lang="en-US" dirty="0"/>
              <a:t>: Computer vision, machine learning, and deep learning.</a:t>
            </a:r>
          </a:p>
          <a:p>
            <a:pPr marL="177800" lvl="0" indent="-171450" algn="just" rtl="0">
              <a:lnSpc>
                <a:spcPct val="120000"/>
              </a:lnSpc>
              <a:spcBef>
                <a:spcPts val="0"/>
              </a:spcBef>
              <a:spcAft>
                <a:spcPts val="0"/>
              </a:spcAft>
              <a:buSzPts val="1500"/>
              <a:buChar char="●"/>
            </a:pPr>
            <a:endParaRPr lang="en-US" dirty="0"/>
          </a:p>
          <a:p>
            <a:pPr marL="177800" lvl="0" indent="-171450" algn="just" rtl="0">
              <a:lnSpc>
                <a:spcPct val="120000"/>
              </a:lnSpc>
              <a:spcBef>
                <a:spcPts val="0"/>
              </a:spcBef>
              <a:spcAft>
                <a:spcPts val="0"/>
              </a:spcAft>
              <a:buSzPts val="1500"/>
              <a:buChar char="●"/>
            </a:pPr>
            <a:r>
              <a:rPr lang="en-US" u="sng" dirty="0"/>
              <a:t>Libraries</a:t>
            </a:r>
            <a:r>
              <a:rPr lang="en-US" dirty="0"/>
              <a:t>: OpenCV, TensorFlow, </a:t>
            </a:r>
            <a:r>
              <a:rPr lang="en-US" dirty="0" err="1"/>
              <a:t>Keras</a:t>
            </a:r>
            <a:r>
              <a:rPr lang="en-US" dirty="0"/>
              <a:t>, YOLOv3, Scikit-learn.</a:t>
            </a:r>
          </a:p>
          <a:p>
            <a:pPr marL="177800" lvl="0" indent="-171450" algn="just" rtl="0">
              <a:lnSpc>
                <a:spcPct val="120000"/>
              </a:lnSpc>
              <a:spcBef>
                <a:spcPts val="0"/>
              </a:spcBef>
              <a:spcAft>
                <a:spcPts val="0"/>
              </a:spcAft>
              <a:buSzPts val="1500"/>
              <a:buChar char="●"/>
            </a:pPr>
            <a:endParaRPr lang="en-US" dirty="0"/>
          </a:p>
          <a:p>
            <a:pPr marL="177800" lvl="0" indent="-171450" algn="just" rtl="0">
              <a:lnSpc>
                <a:spcPct val="120000"/>
              </a:lnSpc>
              <a:spcBef>
                <a:spcPts val="0"/>
              </a:spcBef>
              <a:spcAft>
                <a:spcPts val="0"/>
              </a:spcAft>
              <a:buSzPts val="1500"/>
              <a:buChar char="●"/>
            </a:pPr>
            <a:r>
              <a:rPr lang="en-US" u="sng" dirty="0"/>
              <a:t>Benefits</a:t>
            </a:r>
            <a:r>
              <a:rPr lang="en-US" dirty="0"/>
              <a:t>: Time-saving video analysis, accurate object detection, concise video summaries, enhanced user experience.</a:t>
            </a:r>
            <a:endParaRPr lang="en-IN" dirty="0"/>
          </a:p>
        </p:txBody>
      </p:sp>
    </p:spTree>
    <p:extLst>
      <p:ext uri="{BB962C8B-B14F-4D97-AF65-F5344CB8AC3E}">
        <p14:creationId xmlns:p14="http://schemas.microsoft.com/office/powerpoint/2010/main" val="1766727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1205128" y="471619"/>
            <a:ext cx="7140119" cy="78692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2400"/>
              <a:buFont typeface="Palatino Linotype"/>
              <a:buNone/>
            </a:pPr>
            <a:r>
              <a:rPr lang="en" dirty="0"/>
              <a:t>Diagrams</a:t>
            </a:r>
            <a:endParaRPr dirty="0"/>
          </a:p>
        </p:txBody>
      </p:sp>
      <p:sp>
        <p:nvSpPr>
          <p:cNvPr id="95" name="Google Shape;95;p19"/>
          <p:cNvSpPr txBox="1">
            <a:spLocks noGrp="1"/>
          </p:cNvSpPr>
          <p:nvPr>
            <p:ph type="body" idx="1"/>
          </p:nvPr>
        </p:nvSpPr>
        <p:spPr>
          <a:xfrm>
            <a:off x="1380292" y="1901471"/>
            <a:ext cx="3503109" cy="2156517"/>
          </a:xfrm>
          <a:prstGeom prst="rect">
            <a:avLst/>
          </a:prstGeom>
          <a:noFill/>
          <a:ln>
            <a:noFill/>
          </a:ln>
        </p:spPr>
        <p:txBody>
          <a:bodyPr spcFirstLastPara="1" wrap="square" lIns="68575" tIns="34275" rIns="68575" bIns="34275" anchor="t" anchorCtr="0">
            <a:normAutofit/>
          </a:bodyPr>
          <a:lstStyle/>
          <a:p>
            <a:pPr marL="177800" lvl="0" indent="-171450" algn="just" rtl="0">
              <a:lnSpc>
                <a:spcPct val="120000"/>
              </a:lnSpc>
              <a:spcBef>
                <a:spcPts val="0"/>
              </a:spcBef>
              <a:spcAft>
                <a:spcPts val="0"/>
              </a:spcAft>
              <a:buSzPts val="1500"/>
              <a:buChar char="●"/>
            </a:pPr>
            <a:r>
              <a:rPr lang="en-US" u="sng" dirty="0">
                <a:hlinkClick r:id="rId3"/>
              </a:rPr>
              <a:t>SRS</a:t>
            </a:r>
            <a:endParaRPr lang="en-US" dirty="0"/>
          </a:p>
          <a:p>
            <a:pPr marL="177800" lvl="0" indent="-171450" algn="just" rtl="0">
              <a:lnSpc>
                <a:spcPct val="120000"/>
              </a:lnSpc>
              <a:spcBef>
                <a:spcPts val="0"/>
              </a:spcBef>
              <a:spcAft>
                <a:spcPts val="0"/>
              </a:spcAft>
              <a:buSzPts val="1500"/>
              <a:buChar char="●"/>
            </a:pPr>
            <a:r>
              <a:rPr lang="en-US" dirty="0">
                <a:hlinkClick r:id="rId4"/>
              </a:rPr>
              <a:t>Architecture Diagram</a:t>
            </a:r>
            <a:endParaRPr lang="en-US" dirty="0"/>
          </a:p>
          <a:p>
            <a:pPr marL="177800" lvl="0" indent="-171450" algn="just" rtl="0">
              <a:lnSpc>
                <a:spcPct val="120000"/>
              </a:lnSpc>
              <a:spcBef>
                <a:spcPts val="0"/>
              </a:spcBef>
              <a:spcAft>
                <a:spcPts val="0"/>
              </a:spcAft>
              <a:buSzPts val="1500"/>
              <a:buChar char="●"/>
            </a:pPr>
            <a:r>
              <a:rPr lang="en-US" u="sng" dirty="0">
                <a:hlinkClick r:id="rId5"/>
              </a:rPr>
              <a:t>Flowchart Diagram</a:t>
            </a:r>
            <a:endParaRPr lang="en-US" dirty="0"/>
          </a:p>
          <a:p>
            <a:pPr marL="177800" lvl="0" indent="-171450" algn="just" rtl="0">
              <a:lnSpc>
                <a:spcPct val="120000"/>
              </a:lnSpc>
              <a:spcBef>
                <a:spcPts val="0"/>
              </a:spcBef>
              <a:spcAft>
                <a:spcPts val="0"/>
              </a:spcAft>
              <a:buSzPts val="1500"/>
              <a:buChar char="●"/>
            </a:pPr>
            <a:r>
              <a:rPr lang="en-US" u="sng" dirty="0">
                <a:hlinkClick r:id="rId6"/>
              </a:rPr>
              <a:t>Dataflow Diagram</a:t>
            </a:r>
            <a:endParaRPr lang="en-US" dirty="0"/>
          </a:p>
          <a:p>
            <a:pPr marL="177800" lvl="0" indent="-171450" algn="just" rtl="0">
              <a:lnSpc>
                <a:spcPct val="120000"/>
              </a:lnSpc>
              <a:spcBef>
                <a:spcPts val="0"/>
              </a:spcBef>
              <a:spcAft>
                <a:spcPts val="0"/>
              </a:spcAft>
              <a:buSzPts val="1500"/>
              <a:buChar char="●"/>
            </a:pPr>
            <a:r>
              <a:rPr lang="en-US" u="sng" dirty="0">
                <a:hlinkClick r:id="rId7"/>
              </a:rPr>
              <a:t>Collaboration Diagram</a:t>
            </a:r>
            <a:endParaRPr lang="en-US" u="sng" dirty="0"/>
          </a:p>
          <a:p>
            <a:pPr marL="177800" lvl="0" indent="-171450" algn="just" rtl="0">
              <a:lnSpc>
                <a:spcPct val="120000"/>
              </a:lnSpc>
              <a:spcBef>
                <a:spcPts val="0"/>
              </a:spcBef>
              <a:spcAft>
                <a:spcPts val="0"/>
              </a:spcAft>
              <a:buSzPts val="1500"/>
              <a:buChar char="●"/>
            </a:pPr>
            <a:r>
              <a:rPr lang="en-US" u="sng" dirty="0">
                <a:hlinkClick r:id="rId8"/>
              </a:rPr>
              <a:t>System Sequence Diagram</a:t>
            </a:r>
            <a:endParaRPr lang="en-IN" dirty="0"/>
          </a:p>
        </p:txBody>
      </p:sp>
    </p:spTree>
    <p:extLst>
      <p:ext uri="{BB962C8B-B14F-4D97-AF65-F5344CB8AC3E}">
        <p14:creationId xmlns:p14="http://schemas.microsoft.com/office/powerpoint/2010/main" val="203929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685652" y="441896"/>
            <a:ext cx="7140119" cy="78692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2400"/>
              <a:buFont typeface="Palatino Linotype"/>
              <a:buNone/>
            </a:pPr>
            <a:r>
              <a:rPr lang="en" dirty="0"/>
              <a:t>      </a:t>
            </a:r>
            <a:r>
              <a:rPr lang="en" sz="2700" dirty="0"/>
              <a:t>Methodology (Unsupervised)</a:t>
            </a:r>
            <a:endParaRPr dirty="0"/>
          </a:p>
        </p:txBody>
      </p:sp>
      <p:grpSp>
        <p:nvGrpSpPr>
          <p:cNvPr id="101" name="Google Shape;101;p20"/>
          <p:cNvGrpSpPr/>
          <p:nvPr/>
        </p:nvGrpSpPr>
        <p:grpSpPr>
          <a:xfrm>
            <a:off x="1569557" y="1751014"/>
            <a:ext cx="6140622" cy="2585525"/>
            <a:chOff x="666370" y="1135"/>
            <a:chExt cx="8187496" cy="3447366"/>
          </a:xfrm>
        </p:grpSpPr>
        <p:sp>
          <p:nvSpPr>
            <p:cNvPr id="102" name="Google Shape;102;p20"/>
            <p:cNvSpPr/>
            <p:nvPr/>
          </p:nvSpPr>
          <p:spPr>
            <a:xfrm>
              <a:off x="666370" y="1135"/>
              <a:ext cx="2154604" cy="1292762"/>
            </a:xfrm>
            <a:prstGeom prst="roundRect">
              <a:avLst>
                <a:gd name="adj" fmla="val 10000"/>
              </a:avLst>
            </a:prstGeom>
            <a:solidFill>
              <a:srgbClr val="5DA531"/>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3" name="Google Shape;103;p20"/>
            <p:cNvSpPr txBox="1"/>
            <p:nvPr/>
          </p:nvSpPr>
          <p:spPr>
            <a:xfrm>
              <a:off x="704234" y="38999"/>
              <a:ext cx="2078876" cy="1217034"/>
            </a:xfrm>
            <a:prstGeom prst="rect">
              <a:avLst/>
            </a:prstGeom>
            <a:noFill/>
            <a:ln>
              <a:noFill/>
            </a:ln>
          </p:spPr>
          <p:txBody>
            <a:bodyPr spcFirstLastPara="1" wrap="square" lIns="62850" tIns="62850" rIns="62850" bIns="62850" anchor="ctr" anchorCtr="0">
              <a:noAutofit/>
            </a:bodyPr>
            <a:lstStyle/>
            <a:p>
              <a:pPr marL="0" marR="0" lvl="0" indent="0" algn="ctr" rtl="0">
                <a:lnSpc>
                  <a:spcPct val="90000"/>
                </a:lnSpc>
                <a:spcBef>
                  <a:spcPts val="0"/>
                </a:spcBef>
                <a:spcAft>
                  <a:spcPts val="0"/>
                </a:spcAft>
                <a:buClr>
                  <a:schemeClr val="lt1"/>
                </a:buClr>
                <a:buSzPts val="1700"/>
                <a:buFont typeface="Palatino Linotype"/>
                <a:buNone/>
              </a:pPr>
              <a:r>
                <a:rPr lang="en" sz="1700" b="0" i="0" u="none" strike="noStrike" cap="none" dirty="0">
                  <a:solidFill>
                    <a:schemeClr val="lt1"/>
                  </a:solidFill>
                  <a:latin typeface="Palatino Linotype"/>
                  <a:ea typeface="Palatino Linotype"/>
                  <a:cs typeface="Palatino Linotype"/>
                  <a:sym typeface="Palatino Linotype"/>
                </a:rPr>
                <a:t>Data Collection</a:t>
              </a:r>
              <a:endParaRPr sz="1100" dirty="0"/>
            </a:p>
          </p:txBody>
        </p:sp>
        <p:sp>
          <p:nvSpPr>
            <p:cNvPr id="104" name="Google Shape;104;p20"/>
            <p:cNvSpPr/>
            <p:nvPr/>
          </p:nvSpPr>
          <p:spPr>
            <a:xfrm>
              <a:off x="3010579" y="380345"/>
              <a:ext cx="456776" cy="534341"/>
            </a:xfrm>
            <a:prstGeom prst="rightArrow">
              <a:avLst>
                <a:gd name="adj1" fmla="val 60000"/>
                <a:gd name="adj2" fmla="val 50000"/>
              </a:avLst>
            </a:prstGeom>
            <a:solidFill>
              <a:srgbClr val="B5CDA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5" name="Google Shape;105;p20"/>
            <p:cNvSpPr txBox="1"/>
            <p:nvPr/>
          </p:nvSpPr>
          <p:spPr>
            <a:xfrm>
              <a:off x="3010579" y="487213"/>
              <a:ext cx="319743" cy="3206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Palatino Linotype"/>
                <a:buNone/>
              </a:pPr>
              <a:endParaRPr sz="1400" b="0" i="0" u="none" strike="noStrike" cap="none">
                <a:solidFill>
                  <a:schemeClr val="lt1"/>
                </a:solidFill>
                <a:latin typeface="Palatino Linotype"/>
                <a:ea typeface="Palatino Linotype"/>
                <a:cs typeface="Palatino Linotype"/>
                <a:sym typeface="Palatino Linotype"/>
              </a:endParaRPr>
            </a:p>
          </p:txBody>
        </p:sp>
        <p:sp>
          <p:nvSpPr>
            <p:cNvPr id="106" name="Google Shape;106;p20"/>
            <p:cNvSpPr/>
            <p:nvPr/>
          </p:nvSpPr>
          <p:spPr>
            <a:xfrm>
              <a:off x="3682816" y="1135"/>
              <a:ext cx="2154604" cy="1292762"/>
            </a:xfrm>
            <a:prstGeom prst="roundRect">
              <a:avLst>
                <a:gd name="adj" fmla="val 10000"/>
              </a:avLst>
            </a:prstGeom>
            <a:solidFill>
              <a:srgbClr val="5DA531"/>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7" name="Google Shape;107;p20"/>
            <p:cNvSpPr txBox="1"/>
            <p:nvPr/>
          </p:nvSpPr>
          <p:spPr>
            <a:xfrm>
              <a:off x="3720680" y="38999"/>
              <a:ext cx="2078876" cy="1217034"/>
            </a:xfrm>
            <a:prstGeom prst="rect">
              <a:avLst/>
            </a:prstGeom>
            <a:noFill/>
            <a:ln>
              <a:noFill/>
            </a:ln>
          </p:spPr>
          <p:txBody>
            <a:bodyPr spcFirstLastPara="1" wrap="square" lIns="62850" tIns="62850" rIns="62850" bIns="62850" anchor="ctr" anchorCtr="0">
              <a:noAutofit/>
            </a:bodyPr>
            <a:lstStyle/>
            <a:p>
              <a:pPr marL="0" marR="0" lvl="0" indent="0" algn="ctr" rtl="0">
                <a:lnSpc>
                  <a:spcPct val="90000"/>
                </a:lnSpc>
                <a:spcBef>
                  <a:spcPts val="0"/>
                </a:spcBef>
                <a:spcAft>
                  <a:spcPts val="0"/>
                </a:spcAft>
                <a:buClr>
                  <a:schemeClr val="lt1"/>
                </a:buClr>
                <a:buSzPts val="1700"/>
                <a:buFont typeface="Palatino Linotype"/>
                <a:buNone/>
              </a:pPr>
              <a:r>
                <a:rPr lang="en" sz="1700" b="0" i="0" u="none" strike="noStrike" cap="none">
                  <a:solidFill>
                    <a:schemeClr val="lt1"/>
                  </a:solidFill>
                  <a:latin typeface="Palatino Linotype"/>
                  <a:ea typeface="Palatino Linotype"/>
                  <a:cs typeface="Palatino Linotype"/>
                  <a:sym typeface="Palatino Linotype"/>
                </a:rPr>
                <a:t>Feature Extraction</a:t>
              </a:r>
              <a:endParaRPr sz="1100"/>
            </a:p>
          </p:txBody>
        </p:sp>
        <p:sp>
          <p:nvSpPr>
            <p:cNvPr id="108" name="Google Shape;108;p20"/>
            <p:cNvSpPr/>
            <p:nvPr/>
          </p:nvSpPr>
          <p:spPr>
            <a:xfrm>
              <a:off x="6027025" y="380345"/>
              <a:ext cx="456776" cy="534341"/>
            </a:xfrm>
            <a:prstGeom prst="rightArrow">
              <a:avLst>
                <a:gd name="adj1" fmla="val 60000"/>
                <a:gd name="adj2" fmla="val 50000"/>
              </a:avLst>
            </a:prstGeom>
            <a:solidFill>
              <a:srgbClr val="B5CDA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9" name="Google Shape;109;p20"/>
            <p:cNvSpPr txBox="1"/>
            <p:nvPr/>
          </p:nvSpPr>
          <p:spPr>
            <a:xfrm>
              <a:off x="6027025" y="487213"/>
              <a:ext cx="319743" cy="3206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Palatino Linotype"/>
                <a:buNone/>
              </a:pPr>
              <a:endParaRPr sz="1400" b="0" i="0" u="none" strike="noStrike" cap="none">
                <a:solidFill>
                  <a:schemeClr val="lt1"/>
                </a:solidFill>
                <a:latin typeface="Palatino Linotype"/>
                <a:ea typeface="Palatino Linotype"/>
                <a:cs typeface="Palatino Linotype"/>
                <a:sym typeface="Palatino Linotype"/>
              </a:endParaRPr>
            </a:p>
          </p:txBody>
        </p:sp>
        <p:sp>
          <p:nvSpPr>
            <p:cNvPr id="110" name="Google Shape;110;p20"/>
            <p:cNvSpPr/>
            <p:nvPr/>
          </p:nvSpPr>
          <p:spPr>
            <a:xfrm>
              <a:off x="6699262" y="1135"/>
              <a:ext cx="2154604" cy="1292762"/>
            </a:xfrm>
            <a:prstGeom prst="roundRect">
              <a:avLst>
                <a:gd name="adj" fmla="val 10000"/>
              </a:avLst>
            </a:prstGeom>
            <a:solidFill>
              <a:srgbClr val="5DA531"/>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1" name="Google Shape;111;p20"/>
            <p:cNvSpPr txBox="1"/>
            <p:nvPr/>
          </p:nvSpPr>
          <p:spPr>
            <a:xfrm>
              <a:off x="6737126" y="38999"/>
              <a:ext cx="2078876" cy="1217034"/>
            </a:xfrm>
            <a:prstGeom prst="rect">
              <a:avLst/>
            </a:prstGeom>
            <a:noFill/>
            <a:ln>
              <a:noFill/>
            </a:ln>
          </p:spPr>
          <p:txBody>
            <a:bodyPr spcFirstLastPara="1" wrap="square" lIns="62850" tIns="62850" rIns="62850" bIns="62850" anchor="ctr" anchorCtr="0">
              <a:noAutofit/>
            </a:bodyPr>
            <a:lstStyle/>
            <a:p>
              <a:pPr marL="0" marR="0" lvl="0" indent="0" algn="ctr" rtl="0">
                <a:lnSpc>
                  <a:spcPct val="90000"/>
                </a:lnSpc>
                <a:spcBef>
                  <a:spcPts val="0"/>
                </a:spcBef>
                <a:spcAft>
                  <a:spcPts val="0"/>
                </a:spcAft>
                <a:buClr>
                  <a:schemeClr val="lt1"/>
                </a:buClr>
                <a:buSzPts val="1700"/>
                <a:buFont typeface="Palatino Linotype"/>
                <a:buNone/>
              </a:pPr>
              <a:r>
                <a:rPr lang="en" sz="1700" b="0" i="0" u="none" strike="noStrike" cap="none">
                  <a:solidFill>
                    <a:schemeClr val="lt1"/>
                  </a:solidFill>
                  <a:latin typeface="Palatino Linotype"/>
                  <a:ea typeface="Palatino Linotype"/>
                  <a:cs typeface="Palatino Linotype"/>
                  <a:sym typeface="Palatino Linotype"/>
                </a:rPr>
                <a:t>Clustering</a:t>
              </a:r>
              <a:endParaRPr sz="1100"/>
            </a:p>
          </p:txBody>
        </p:sp>
        <p:sp>
          <p:nvSpPr>
            <p:cNvPr id="112" name="Google Shape;112;p20"/>
            <p:cNvSpPr/>
            <p:nvPr/>
          </p:nvSpPr>
          <p:spPr>
            <a:xfrm rot="5400000">
              <a:off x="7548176" y="1444720"/>
              <a:ext cx="456776" cy="534341"/>
            </a:xfrm>
            <a:prstGeom prst="rightArrow">
              <a:avLst>
                <a:gd name="adj1" fmla="val 60000"/>
                <a:gd name="adj2" fmla="val 50000"/>
              </a:avLst>
            </a:prstGeom>
            <a:solidFill>
              <a:srgbClr val="B5CDA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3" name="Google Shape;113;p20"/>
            <p:cNvSpPr txBox="1"/>
            <p:nvPr/>
          </p:nvSpPr>
          <p:spPr>
            <a:xfrm>
              <a:off x="7616262" y="1483503"/>
              <a:ext cx="320605" cy="31974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Palatino Linotype"/>
                <a:buNone/>
              </a:pPr>
              <a:endParaRPr sz="1400" b="0" i="0" u="none" strike="noStrike" cap="none">
                <a:solidFill>
                  <a:schemeClr val="lt1"/>
                </a:solidFill>
                <a:latin typeface="Palatino Linotype"/>
                <a:ea typeface="Palatino Linotype"/>
                <a:cs typeface="Palatino Linotype"/>
                <a:sym typeface="Palatino Linotype"/>
              </a:endParaRPr>
            </a:p>
          </p:txBody>
        </p:sp>
        <p:sp>
          <p:nvSpPr>
            <p:cNvPr id="114" name="Google Shape;114;p20"/>
            <p:cNvSpPr/>
            <p:nvPr/>
          </p:nvSpPr>
          <p:spPr>
            <a:xfrm>
              <a:off x="6699262" y="2155739"/>
              <a:ext cx="2154604" cy="1292762"/>
            </a:xfrm>
            <a:prstGeom prst="roundRect">
              <a:avLst>
                <a:gd name="adj" fmla="val 10000"/>
              </a:avLst>
            </a:prstGeom>
            <a:solidFill>
              <a:srgbClr val="5DA531"/>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5" name="Google Shape;115;p20"/>
            <p:cNvSpPr txBox="1"/>
            <p:nvPr/>
          </p:nvSpPr>
          <p:spPr>
            <a:xfrm>
              <a:off x="6737126" y="2193603"/>
              <a:ext cx="2078876" cy="1217034"/>
            </a:xfrm>
            <a:prstGeom prst="rect">
              <a:avLst/>
            </a:prstGeom>
            <a:noFill/>
            <a:ln>
              <a:noFill/>
            </a:ln>
          </p:spPr>
          <p:txBody>
            <a:bodyPr spcFirstLastPara="1" wrap="square" lIns="62850" tIns="62850" rIns="62850" bIns="62850" anchor="ctr" anchorCtr="0">
              <a:noAutofit/>
            </a:bodyPr>
            <a:lstStyle/>
            <a:p>
              <a:pPr marL="0" marR="0" lvl="0" indent="0" algn="ctr" rtl="0">
                <a:lnSpc>
                  <a:spcPct val="90000"/>
                </a:lnSpc>
                <a:spcBef>
                  <a:spcPts val="0"/>
                </a:spcBef>
                <a:spcAft>
                  <a:spcPts val="0"/>
                </a:spcAft>
                <a:buClr>
                  <a:schemeClr val="lt1"/>
                </a:buClr>
                <a:buSzPts val="1700"/>
                <a:buFont typeface="Palatino Linotype"/>
                <a:buNone/>
              </a:pPr>
              <a:r>
                <a:rPr lang="en" sz="1700" b="0" i="0" u="none" strike="noStrike" cap="none">
                  <a:solidFill>
                    <a:schemeClr val="lt1"/>
                  </a:solidFill>
                  <a:latin typeface="Palatino Linotype"/>
                  <a:ea typeface="Palatino Linotype"/>
                  <a:cs typeface="Palatino Linotype"/>
                  <a:sym typeface="Palatino Linotype"/>
                </a:rPr>
                <a:t>Keyframe Extraction</a:t>
              </a:r>
              <a:endParaRPr sz="1100"/>
            </a:p>
          </p:txBody>
        </p:sp>
        <p:sp>
          <p:nvSpPr>
            <p:cNvPr id="116" name="Google Shape;116;p20"/>
            <p:cNvSpPr/>
            <p:nvPr/>
          </p:nvSpPr>
          <p:spPr>
            <a:xfrm rot="10800000">
              <a:off x="6052881" y="2534950"/>
              <a:ext cx="456776" cy="534341"/>
            </a:xfrm>
            <a:prstGeom prst="rightArrow">
              <a:avLst>
                <a:gd name="adj1" fmla="val 60000"/>
                <a:gd name="adj2" fmla="val 50000"/>
              </a:avLst>
            </a:prstGeom>
            <a:solidFill>
              <a:srgbClr val="B5CDA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7" name="Google Shape;117;p20"/>
            <p:cNvSpPr txBox="1"/>
            <p:nvPr/>
          </p:nvSpPr>
          <p:spPr>
            <a:xfrm>
              <a:off x="6189914" y="2641818"/>
              <a:ext cx="319743" cy="3206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Palatino Linotype"/>
                <a:buNone/>
              </a:pPr>
              <a:endParaRPr sz="1400" b="0" i="0" u="none" strike="noStrike" cap="none">
                <a:solidFill>
                  <a:schemeClr val="lt1"/>
                </a:solidFill>
                <a:latin typeface="Palatino Linotype"/>
                <a:ea typeface="Palatino Linotype"/>
                <a:cs typeface="Palatino Linotype"/>
                <a:sym typeface="Palatino Linotype"/>
              </a:endParaRPr>
            </a:p>
          </p:txBody>
        </p:sp>
        <p:sp>
          <p:nvSpPr>
            <p:cNvPr id="118" name="Google Shape;118;p20"/>
            <p:cNvSpPr/>
            <p:nvPr/>
          </p:nvSpPr>
          <p:spPr>
            <a:xfrm>
              <a:off x="3682816" y="2155739"/>
              <a:ext cx="2154604" cy="1292762"/>
            </a:xfrm>
            <a:prstGeom prst="roundRect">
              <a:avLst>
                <a:gd name="adj" fmla="val 10000"/>
              </a:avLst>
            </a:prstGeom>
            <a:solidFill>
              <a:srgbClr val="5DA531"/>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9" name="Google Shape;119;p20"/>
            <p:cNvSpPr txBox="1"/>
            <p:nvPr/>
          </p:nvSpPr>
          <p:spPr>
            <a:xfrm>
              <a:off x="3720680" y="2193603"/>
              <a:ext cx="2078876" cy="1217034"/>
            </a:xfrm>
            <a:prstGeom prst="rect">
              <a:avLst/>
            </a:prstGeom>
            <a:noFill/>
            <a:ln>
              <a:noFill/>
            </a:ln>
          </p:spPr>
          <p:txBody>
            <a:bodyPr spcFirstLastPara="1" wrap="square" lIns="62850" tIns="62850" rIns="62850" bIns="62850" anchor="ctr" anchorCtr="0">
              <a:noAutofit/>
            </a:bodyPr>
            <a:lstStyle/>
            <a:p>
              <a:pPr marL="0" marR="0" lvl="0" indent="0" algn="ctr" rtl="0">
                <a:lnSpc>
                  <a:spcPct val="90000"/>
                </a:lnSpc>
                <a:spcBef>
                  <a:spcPts val="0"/>
                </a:spcBef>
                <a:spcAft>
                  <a:spcPts val="0"/>
                </a:spcAft>
                <a:buClr>
                  <a:schemeClr val="lt1"/>
                </a:buClr>
                <a:buSzPts val="1700"/>
                <a:buFont typeface="Palatino Linotype"/>
                <a:buNone/>
              </a:pPr>
              <a:r>
                <a:rPr lang="en" sz="1700" b="0" i="0" u="none" strike="noStrike" cap="none">
                  <a:solidFill>
                    <a:schemeClr val="lt1"/>
                  </a:solidFill>
                  <a:latin typeface="Palatino Linotype"/>
                  <a:ea typeface="Palatino Linotype"/>
                  <a:cs typeface="Palatino Linotype"/>
                  <a:sym typeface="Palatino Linotype"/>
                </a:rPr>
                <a:t>Creating Keyshots using Keyframes</a:t>
              </a:r>
              <a:endParaRPr sz="1100"/>
            </a:p>
          </p:txBody>
        </p:sp>
        <p:sp>
          <p:nvSpPr>
            <p:cNvPr id="120" name="Google Shape;120;p20"/>
            <p:cNvSpPr/>
            <p:nvPr/>
          </p:nvSpPr>
          <p:spPr>
            <a:xfrm rot="10800000">
              <a:off x="3036434" y="2534950"/>
              <a:ext cx="456776" cy="534341"/>
            </a:xfrm>
            <a:prstGeom prst="rightArrow">
              <a:avLst>
                <a:gd name="adj1" fmla="val 60000"/>
                <a:gd name="adj2" fmla="val 50000"/>
              </a:avLst>
            </a:prstGeom>
            <a:solidFill>
              <a:srgbClr val="B5CDA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1" name="Google Shape;121;p20"/>
            <p:cNvSpPr txBox="1"/>
            <p:nvPr/>
          </p:nvSpPr>
          <p:spPr>
            <a:xfrm>
              <a:off x="3173467" y="2641818"/>
              <a:ext cx="319743" cy="3206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Palatino Linotype"/>
                <a:buNone/>
              </a:pPr>
              <a:endParaRPr sz="1400" b="0" i="0" u="none" strike="noStrike" cap="none">
                <a:solidFill>
                  <a:schemeClr val="lt1"/>
                </a:solidFill>
                <a:latin typeface="Palatino Linotype"/>
                <a:ea typeface="Palatino Linotype"/>
                <a:cs typeface="Palatino Linotype"/>
                <a:sym typeface="Palatino Linotype"/>
              </a:endParaRPr>
            </a:p>
          </p:txBody>
        </p:sp>
        <p:sp>
          <p:nvSpPr>
            <p:cNvPr id="122" name="Google Shape;122;p20"/>
            <p:cNvSpPr/>
            <p:nvPr/>
          </p:nvSpPr>
          <p:spPr>
            <a:xfrm>
              <a:off x="666370" y="2155739"/>
              <a:ext cx="2154604" cy="1292762"/>
            </a:xfrm>
            <a:prstGeom prst="roundRect">
              <a:avLst>
                <a:gd name="adj" fmla="val 10000"/>
              </a:avLst>
            </a:prstGeom>
            <a:solidFill>
              <a:srgbClr val="5DA531"/>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3" name="Google Shape;123;p20"/>
            <p:cNvSpPr txBox="1"/>
            <p:nvPr/>
          </p:nvSpPr>
          <p:spPr>
            <a:xfrm>
              <a:off x="704234" y="2193603"/>
              <a:ext cx="2078876" cy="1217034"/>
            </a:xfrm>
            <a:prstGeom prst="rect">
              <a:avLst/>
            </a:prstGeom>
            <a:noFill/>
            <a:ln>
              <a:noFill/>
            </a:ln>
          </p:spPr>
          <p:txBody>
            <a:bodyPr spcFirstLastPara="1" wrap="square" lIns="62850" tIns="62850" rIns="62850" bIns="62850" anchor="ctr" anchorCtr="0">
              <a:noAutofit/>
            </a:bodyPr>
            <a:lstStyle/>
            <a:p>
              <a:pPr marL="0" marR="0" lvl="0" indent="0" algn="ctr" rtl="0">
                <a:lnSpc>
                  <a:spcPct val="90000"/>
                </a:lnSpc>
                <a:spcBef>
                  <a:spcPts val="0"/>
                </a:spcBef>
                <a:spcAft>
                  <a:spcPts val="0"/>
                </a:spcAft>
                <a:buClr>
                  <a:schemeClr val="lt1"/>
                </a:buClr>
                <a:buSzPts val="1700"/>
                <a:buFont typeface="Palatino Linotype"/>
                <a:buNone/>
              </a:pPr>
              <a:r>
                <a:rPr lang="en" sz="1700" b="0" i="0" u="none" strike="noStrike" cap="none">
                  <a:solidFill>
                    <a:schemeClr val="lt1"/>
                  </a:solidFill>
                  <a:latin typeface="Palatino Linotype"/>
                  <a:ea typeface="Palatino Linotype"/>
                  <a:cs typeface="Palatino Linotype"/>
                  <a:sym typeface="Palatino Linotype"/>
                </a:rPr>
                <a:t>Summary Generation</a:t>
              </a:r>
              <a:endParaRPr sz="1100"/>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2303</Words>
  <Application>Microsoft Office PowerPoint</Application>
  <PresentationFormat>On-screen Show (16:9)</PresentationFormat>
  <Paragraphs>156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Georgia</vt:lpstr>
      <vt:lpstr>Palatino Linotype</vt:lpstr>
      <vt:lpstr>Georgia Pro Light</vt:lpstr>
      <vt:lpstr>Calibri</vt:lpstr>
      <vt:lpstr>Simple Light</vt:lpstr>
      <vt:lpstr>Video Summarization &amp; Object Detection</vt:lpstr>
      <vt:lpstr>                          Introduction</vt:lpstr>
      <vt:lpstr>PowerPoint Presentation</vt:lpstr>
      <vt:lpstr>Need for Automated Video Summarization</vt:lpstr>
      <vt:lpstr>Applications</vt:lpstr>
      <vt:lpstr>Proposed Approach</vt:lpstr>
      <vt:lpstr>Overview</vt:lpstr>
      <vt:lpstr>Diagrams</vt:lpstr>
      <vt:lpstr>      Methodology (Unsupervised)</vt:lpstr>
      <vt:lpstr>Clustering: K-Means Clustering</vt:lpstr>
      <vt:lpstr>  Conclusion</vt:lpstr>
      <vt:lpstr>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Summarization</dc:title>
  <dc:creator>Suheb Ali</dc:creator>
  <cp:lastModifiedBy>Suheb Ali</cp:lastModifiedBy>
  <cp:revision>4</cp:revision>
  <dcterms:modified xsi:type="dcterms:W3CDTF">2023-06-22T18:12:13Z</dcterms:modified>
</cp:coreProperties>
</file>