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1" r:id="rId6"/>
    <p:sldId id="262" r:id="rId7"/>
    <p:sldId id="263" r:id="rId8"/>
    <p:sldId id="264" r:id="rId9"/>
  </p:sldIdLst>
  <p:sldSz cx="18288000" cy="10287000"/>
  <p:notesSz cx="6858000" cy="9144000"/>
  <p:embeddedFontLst>
    <p:embeddedFont>
      <p:font typeface="Maven Pro" panose="020B0604020202020204" charset="-94"/>
      <p:regular r:id="rId10"/>
    </p:embeddedFont>
    <p:embeddedFont>
      <p:font typeface="Maven Pro Bold" panose="020B0604020202020204" charset="-94"/>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3" d="100"/>
          <a:sy n="53" d="100"/>
        </p:scale>
        <p:origin x="8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87820" y="3840802"/>
            <a:ext cx="13112360" cy="1947582"/>
          </a:xfrm>
          <a:prstGeom prst="rect">
            <a:avLst/>
          </a:prstGeom>
        </p:spPr>
        <p:txBody>
          <a:bodyPr lIns="0" tIns="0" rIns="0" bIns="0" rtlCol="0" anchor="t">
            <a:spAutoFit/>
          </a:bodyPr>
          <a:lstStyle/>
          <a:p>
            <a:pPr algn="ctr">
              <a:lnSpc>
                <a:spcPts val="11629"/>
              </a:lnSpc>
            </a:pPr>
            <a:r>
              <a:rPr lang="en-US" sz="14537" b="1">
                <a:solidFill>
                  <a:srgbClr val="252930"/>
                </a:solidFill>
                <a:latin typeface="Maven Pro Bold"/>
                <a:ea typeface="Maven Pro Bold"/>
                <a:cs typeface="Maven Pro Bold"/>
                <a:sym typeface="Maven Pro Bold"/>
              </a:rPr>
              <a:t>C2</a:t>
            </a:r>
          </a:p>
          <a:p>
            <a:pPr algn="ctr">
              <a:lnSpc>
                <a:spcPts val="4111"/>
              </a:lnSpc>
            </a:pPr>
            <a:r>
              <a:rPr lang="en-US" sz="5139">
                <a:solidFill>
                  <a:srgbClr val="252930"/>
                </a:solidFill>
                <a:latin typeface="Maven Pro"/>
                <a:ea typeface="Maven Pro"/>
                <a:cs typeface="Maven Pro"/>
                <a:sym typeface="Maven Pro"/>
              </a:rPr>
              <a:t>(COMMAND AND CONTROL)</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
        <p:nvSpPr>
          <p:cNvPr id="8" name="TextBox 8"/>
          <p:cNvSpPr txBox="1"/>
          <p:nvPr/>
        </p:nvSpPr>
        <p:spPr>
          <a:xfrm>
            <a:off x="3711618" y="7535984"/>
            <a:ext cx="10864763" cy="503099"/>
          </a:xfrm>
          <a:prstGeom prst="rect">
            <a:avLst/>
          </a:prstGeom>
        </p:spPr>
        <p:txBody>
          <a:bodyPr lIns="0" tIns="0" rIns="0" bIns="0" rtlCol="0" anchor="t">
            <a:spAutoFit/>
          </a:bodyPr>
          <a:lstStyle/>
          <a:p>
            <a:pPr algn="ctr">
              <a:lnSpc>
                <a:spcPts val="3736"/>
              </a:lnSpc>
            </a:pPr>
            <a:r>
              <a:rPr lang="en-US" sz="3736">
                <a:solidFill>
                  <a:srgbClr val="252930"/>
                </a:solidFill>
                <a:latin typeface="Maven Pro"/>
                <a:ea typeface="Maven Pro"/>
                <a:cs typeface="Maven Pro"/>
                <a:sym typeface="Maven Pro"/>
              </a:rPr>
              <a:t>Presented by Taha Canıbek</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028700" y="4238452"/>
            <a:ext cx="16230600" cy="5479577"/>
          </a:xfrm>
          <a:prstGeom prst="rect">
            <a:avLst/>
          </a:prstGeom>
        </p:spPr>
        <p:txBody>
          <a:bodyPr lIns="0" tIns="0" rIns="0" bIns="0" rtlCol="0" anchor="t">
            <a:spAutoFit/>
          </a:bodyPr>
          <a:lstStyle/>
          <a:p>
            <a:pPr algn="just">
              <a:lnSpc>
                <a:spcPts val="4759"/>
              </a:lnSpc>
            </a:pPr>
            <a:r>
              <a:rPr lang="en-US" sz="3399" dirty="0">
                <a:solidFill>
                  <a:srgbClr val="252930"/>
                </a:solidFill>
                <a:latin typeface="Maven Pro"/>
                <a:ea typeface="Maven Pro"/>
                <a:cs typeface="Maven Pro"/>
                <a:sym typeface="Maven Pro"/>
              </a:rPr>
              <a:t>  Genel </a:t>
            </a:r>
            <a:r>
              <a:rPr lang="en-US" sz="3399" dirty="0" err="1">
                <a:solidFill>
                  <a:srgbClr val="252930"/>
                </a:solidFill>
                <a:latin typeface="Maven Pro"/>
                <a:ea typeface="Maven Pro"/>
                <a:cs typeface="Maven Pro"/>
                <a:sym typeface="Maven Pro"/>
              </a:rPr>
              <a:t>tabiriyle</a:t>
            </a:r>
            <a:r>
              <a:rPr lang="en-US" sz="3399" dirty="0">
                <a:solidFill>
                  <a:srgbClr val="252930"/>
                </a:solidFill>
                <a:latin typeface="Maven Pro"/>
                <a:ea typeface="Maven Pro"/>
                <a:cs typeface="Maven Pro"/>
                <a:sym typeface="Maven Pro"/>
              </a:rPr>
              <a:t> C2 (Command and Control), </a:t>
            </a:r>
            <a:r>
              <a:rPr lang="en-US" sz="3399" dirty="0" err="1">
                <a:solidFill>
                  <a:srgbClr val="252930"/>
                </a:solidFill>
                <a:latin typeface="Maven Pro"/>
                <a:ea typeface="Maven Pro"/>
                <a:cs typeface="Maven Pro"/>
                <a:sym typeface="Maven Pro"/>
              </a:rPr>
              <a:t>siber</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saldırganların</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ele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geçirdikleri</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sistemlerle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uzaktan</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ve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gizlice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iletişim</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kurmalarını</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sağlayan</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altyapıdır</a:t>
            </a:r>
            <a:r>
              <a:rPr lang="en-US" sz="3399" dirty="0">
                <a:solidFill>
                  <a:srgbClr val="252930"/>
                </a:solidFill>
                <a:latin typeface="Maven Pro"/>
                <a:ea typeface="Maven Pro"/>
                <a:cs typeface="Maven Pro"/>
                <a:sym typeface="Maven Pro"/>
              </a:rPr>
              <a:t>. Bu </a:t>
            </a:r>
            <a:r>
              <a:rPr lang="en-US" sz="3399" dirty="0" err="1">
                <a:solidFill>
                  <a:srgbClr val="252930"/>
                </a:solidFill>
                <a:latin typeface="Maven Pro"/>
                <a:ea typeface="Maven Pro"/>
                <a:cs typeface="Maven Pro"/>
                <a:sym typeface="Maven Pro"/>
              </a:rPr>
              <a:t>iletişim</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kanalı</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sayesinde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saldırgan</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komut</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çalıştırma</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veri</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sızdırma</a:t>
            </a:r>
            <a:r>
              <a:rPr lang="en-US" sz="3399" dirty="0">
                <a:solidFill>
                  <a:srgbClr val="252930"/>
                </a:solidFill>
                <a:latin typeface="Maven Pro"/>
                <a:ea typeface="Maven Pro"/>
                <a:cs typeface="Maven Pro"/>
                <a:sym typeface="Maven Pro"/>
              </a:rPr>
              <a:t>, yeni </a:t>
            </a:r>
            <a:r>
              <a:rPr lang="en-US" sz="3399" dirty="0" err="1">
                <a:solidFill>
                  <a:srgbClr val="252930"/>
                </a:solidFill>
                <a:latin typeface="Maven Pro"/>
                <a:ea typeface="Maven Pro"/>
                <a:cs typeface="Maven Pro"/>
                <a:sym typeface="Maven Pro"/>
              </a:rPr>
              <a:t>zararlı</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yük</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indirme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veya</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ağ</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içinde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ilerleme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gibi</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işlemleri</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gerçekleştirebilir</a:t>
            </a:r>
            <a:r>
              <a:rPr lang="en-US" sz="3399" dirty="0">
                <a:solidFill>
                  <a:srgbClr val="252930"/>
                </a:solidFill>
                <a:latin typeface="Maven Pro"/>
                <a:ea typeface="Maven Pro"/>
                <a:cs typeface="Maven Pro"/>
                <a:sym typeface="Maven Pro"/>
              </a:rPr>
              <a:t>.</a:t>
            </a:r>
          </a:p>
          <a:p>
            <a:pPr algn="just">
              <a:lnSpc>
                <a:spcPts val="4759"/>
              </a:lnSpc>
            </a:pPr>
            <a:endParaRPr lang="en-US" sz="3399" dirty="0">
              <a:solidFill>
                <a:srgbClr val="252930"/>
              </a:solidFill>
              <a:latin typeface="Maven Pro"/>
              <a:ea typeface="Maven Pro"/>
              <a:cs typeface="Maven Pro"/>
              <a:sym typeface="Maven Pro"/>
            </a:endParaRPr>
          </a:p>
          <a:p>
            <a:pPr algn="just">
              <a:lnSpc>
                <a:spcPts val="4759"/>
              </a:lnSpc>
            </a:pPr>
            <a:r>
              <a:rPr lang="en-US" sz="3399" dirty="0">
                <a:solidFill>
                  <a:srgbClr val="252930"/>
                </a:solidFill>
                <a:latin typeface="Maven Pro"/>
                <a:ea typeface="Maven Pro"/>
                <a:cs typeface="Maven Pro"/>
                <a:sym typeface="Maven Pro"/>
              </a:rPr>
              <a:t>  C2 </a:t>
            </a:r>
            <a:r>
              <a:rPr lang="en-US" sz="3399" dirty="0" err="1">
                <a:solidFill>
                  <a:srgbClr val="252930"/>
                </a:solidFill>
                <a:latin typeface="Maven Pro"/>
                <a:ea typeface="Maven Pro"/>
                <a:cs typeface="Maven Pro"/>
                <a:sym typeface="Maven Pro"/>
              </a:rPr>
              <a:t>genellikle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saldırı</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zincirinin</a:t>
            </a:r>
            <a:r>
              <a:rPr lang="en-US" sz="3399" dirty="0">
                <a:solidFill>
                  <a:srgbClr val="252930"/>
                </a:solidFill>
                <a:latin typeface="Maven Pro"/>
                <a:ea typeface="Maven Pro"/>
                <a:cs typeface="Maven Pro"/>
                <a:sym typeface="Maven Pro"/>
              </a:rPr>
              <a:t> son </a:t>
            </a:r>
            <a:r>
              <a:rPr lang="en-US" sz="3399" dirty="0" err="1">
                <a:solidFill>
                  <a:srgbClr val="252930"/>
                </a:solidFill>
                <a:latin typeface="Maven Pro"/>
                <a:ea typeface="Maven Pro"/>
                <a:cs typeface="Maven Pro"/>
                <a:sym typeface="Maven Pro"/>
              </a:rPr>
              <a:t>aşamalarında</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devreye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girer</a:t>
            </a:r>
            <a:r>
              <a:rPr lang="tr-TR" sz="3399" dirty="0">
                <a:solidFill>
                  <a:srgbClr val="252930"/>
                </a:solidFill>
                <a:latin typeface="Maven Pro"/>
                <a:ea typeface="Maven Pro"/>
                <a:cs typeface="Maven Pro"/>
                <a:sym typeface="Maven Pro"/>
              </a:rPr>
              <a:t>.</a:t>
            </a:r>
            <a:r>
              <a:rPr lang="en-US" sz="3399" dirty="0">
                <a:solidFill>
                  <a:srgbClr val="252930"/>
                </a:solidFill>
                <a:latin typeface="Maven Pro"/>
                <a:ea typeface="Maven Pro"/>
                <a:cs typeface="Maven Pro"/>
                <a:sym typeface="Maven Pro"/>
              </a:rPr>
              <a:t> </a:t>
            </a:r>
            <a:r>
              <a:rPr lang="tr-TR" sz="3399" dirty="0">
                <a:solidFill>
                  <a:srgbClr val="252930"/>
                </a:solidFill>
                <a:latin typeface="Maven Pro"/>
                <a:ea typeface="Maven Pro"/>
                <a:cs typeface="Maven Pro"/>
                <a:sym typeface="Maven Pro"/>
              </a:rPr>
              <a:t>S</a:t>
            </a:r>
            <a:r>
              <a:rPr lang="en-US" sz="3399" dirty="0" err="1">
                <a:solidFill>
                  <a:srgbClr val="252930"/>
                </a:solidFill>
                <a:latin typeface="Maven Pro"/>
                <a:ea typeface="Maven Pro"/>
                <a:cs typeface="Maven Pro"/>
                <a:sym typeface="Maven Pro"/>
              </a:rPr>
              <a:t>aldırgan</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artık</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sisteme</a:t>
            </a:r>
            <a:r>
              <a:rPr lang="en-US" sz="3399" dirty="0">
                <a:solidFill>
                  <a:srgbClr val="252930"/>
                </a:solidFill>
                <a:latin typeface="Maven Pro"/>
                <a:ea typeface="Maven Pro"/>
                <a:cs typeface="Maven Pro"/>
                <a:sym typeface="Maven Pro"/>
              </a:rPr>
              <a:t> tam </a:t>
            </a:r>
            <a:r>
              <a:rPr lang="en-US" sz="3399" dirty="0" err="1">
                <a:solidFill>
                  <a:srgbClr val="252930"/>
                </a:solidFill>
                <a:latin typeface="Maven Pro"/>
                <a:ea typeface="Maven Pro"/>
                <a:cs typeface="Maven Pro"/>
                <a:sym typeface="Maven Pro"/>
              </a:rPr>
              <a:t>erişim</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sağlamış</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ve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kontrolü</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ele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almıştır</a:t>
            </a:r>
            <a:r>
              <a:rPr lang="en-US" sz="3399" dirty="0">
                <a:solidFill>
                  <a:srgbClr val="252930"/>
                </a:solidFill>
                <a:latin typeface="Maven Pro"/>
                <a:ea typeface="Maven Pro"/>
                <a:cs typeface="Maven Pro"/>
                <a:sym typeface="Maven Pro"/>
              </a:rPr>
              <a:t>. Bu </a:t>
            </a:r>
            <a:r>
              <a:rPr lang="en-US" sz="3399" dirty="0" err="1">
                <a:solidFill>
                  <a:srgbClr val="252930"/>
                </a:solidFill>
                <a:latin typeface="Maven Pro"/>
                <a:ea typeface="Maven Pro"/>
                <a:cs typeface="Maven Pro"/>
                <a:sym typeface="Maven Pro"/>
              </a:rPr>
              <a:t>noktadan</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sonra</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saldırgan</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hedefte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kalıcılık</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hareket</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kabiliyeti</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ve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gizlilik</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elde</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etmeyi</a:t>
            </a:r>
            <a:r>
              <a:rPr lang="en-US" sz="3399" dirty="0">
                <a:solidFill>
                  <a:srgbClr val="252930"/>
                </a:solidFill>
                <a:latin typeface="Maven Pro"/>
                <a:ea typeface="Maven Pro"/>
                <a:cs typeface="Maven Pro"/>
                <a:sym typeface="Maven Pro"/>
              </a:rPr>
              <a:t> </a:t>
            </a:r>
            <a:r>
              <a:rPr lang="en-US" sz="3399" dirty="0" err="1">
                <a:solidFill>
                  <a:srgbClr val="252930"/>
                </a:solidFill>
                <a:latin typeface="Maven Pro"/>
                <a:ea typeface="Maven Pro"/>
                <a:cs typeface="Maven Pro"/>
                <a:sym typeface="Maven Pro"/>
              </a:rPr>
              <a:t>amaçlar</a:t>
            </a:r>
            <a:r>
              <a:rPr lang="en-US" sz="3399" dirty="0">
                <a:solidFill>
                  <a:srgbClr val="252930"/>
                </a:solidFill>
                <a:latin typeface="Maven Pro"/>
                <a:ea typeface="Maven Pro"/>
                <a:cs typeface="Maven Pro"/>
                <a:sym typeface="Maven Pro"/>
              </a:rPr>
              <a:t>.</a:t>
            </a:r>
          </a:p>
          <a:p>
            <a:pPr algn="just">
              <a:lnSpc>
                <a:spcPts val="4759"/>
              </a:lnSpc>
            </a:pPr>
            <a:endParaRPr lang="en-US" sz="3399" dirty="0">
              <a:solidFill>
                <a:srgbClr val="252930"/>
              </a:solidFill>
              <a:latin typeface="Maven Pro"/>
              <a:ea typeface="Maven Pro"/>
              <a:cs typeface="Maven Pro"/>
              <a:sym typeface="Maven Pro"/>
            </a:endParaRPr>
          </a:p>
        </p:txBody>
      </p:sp>
      <p:sp>
        <p:nvSpPr>
          <p:cNvPr id="3" name="TextBox 3"/>
          <p:cNvSpPr txBox="1"/>
          <p:nvPr/>
        </p:nvSpPr>
        <p:spPr>
          <a:xfrm>
            <a:off x="2999625" y="2095429"/>
            <a:ext cx="12288749" cy="1047750"/>
          </a:xfrm>
          <a:prstGeom prst="rect">
            <a:avLst/>
          </a:prstGeom>
        </p:spPr>
        <p:txBody>
          <a:bodyPr lIns="0" tIns="0" rIns="0" bIns="0" rtlCol="0" anchor="t">
            <a:spAutoFit/>
          </a:bodyPr>
          <a:lstStyle/>
          <a:p>
            <a:pPr algn="ctr">
              <a:lnSpc>
                <a:spcPts val="7200"/>
              </a:lnSpc>
            </a:pPr>
            <a:r>
              <a:rPr lang="en-US" sz="9000" b="1">
                <a:solidFill>
                  <a:srgbClr val="252930"/>
                </a:solidFill>
                <a:latin typeface="Maven Pro Bold"/>
                <a:ea typeface="Maven Pro Bold"/>
                <a:cs typeface="Maven Pro Bold"/>
                <a:sym typeface="Maven Pro Bold"/>
              </a:rPr>
              <a:t>C2 NEDIR?</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RED TEAM</a:t>
            </a:r>
          </a:p>
        </p:txBody>
      </p:sp>
      <p:sp>
        <p:nvSpPr>
          <p:cNvPr id="3" name="TextBox 3"/>
          <p:cNvSpPr txBox="1"/>
          <p:nvPr/>
        </p:nvSpPr>
        <p:spPr>
          <a:xfrm>
            <a:off x="3117945" y="3905250"/>
            <a:ext cx="12052111" cy="168084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C2 altyapılarını gerçek saldıları taklit etmek için kullanırlar. Savunma araçları ve güvenlik politikalarının tepkisini ölçerler, açıkları keşfederler.</a:t>
            </a:r>
          </a:p>
        </p:txBody>
      </p:sp>
      <p:sp>
        <p:nvSpPr>
          <p:cNvPr id="4" name="TextBox 4"/>
          <p:cNvSpPr txBox="1"/>
          <p:nvPr/>
        </p:nvSpPr>
        <p:spPr>
          <a:xfrm>
            <a:off x="3117945" y="5694023"/>
            <a:ext cx="12052111" cy="392874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Örneğin kırmızı takım başka bir çalışana kötü amaçlı mail atar. Çalışan eki açınca makinasına backdoor yüklenir. Enfekte bilgisayar C2 sunucusuna bağlanır ve kırmızı takım ordan komut göndererek bu makina üzerinden ağdaki diğer sistemlere geçiş yapar. Hedef ağda dolaşıp, test amaçlı veri sızdırımı yapılır. Her şey C2 üstünde kontrol edilir ve böylece güvenlik ekibi savunma mekanizmalarını test etmiş olur.</a:t>
            </a:r>
          </a:p>
        </p:txBody>
      </p:sp>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Freeform 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BLUE TEAM</a:t>
            </a:r>
          </a:p>
        </p:txBody>
      </p:sp>
      <p:sp>
        <p:nvSpPr>
          <p:cNvPr id="3" name="TextBox 3"/>
          <p:cNvSpPr txBox="1"/>
          <p:nvPr/>
        </p:nvSpPr>
        <p:spPr>
          <a:xfrm>
            <a:off x="3117945" y="3905250"/>
            <a:ext cx="12052111" cy="1118870"/>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Mavi takım ağ trafiğini izleme, endpoint algılama ve anormal hareket tespiti gibi yöntemlerle C2 aktivitelerini arar.</a:t>
            </a:r>
          </a:p>
        </p:txBody>
      </p:sp>
      <p:sp>
        <p:nvSpPr>
          <p:cNvPr id="4" name="TextBox 4"/>
          <p:cNvSpPr txBox="1"/>
          <p:nvPr/>
        </p:nvSpPr>
        <p:spPr>
          <a:xfrm>
            <a:off x="3117945" y="5424805"/>
            <a:ext cx="12052111" cy="280479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Mavi takım ağ trafiğini izlerken sürekli belirli aralıklarla bilinmeyen bir IP’ye giden şifreli veri paketleri görür. Bu trafiğin kaynağı olan makineler hızla karantinaya alınır ve C2 iletişimi kesilir. Saldırı ilerlemesi engellenir ve potansiyel hasarlar minimize edilir.</a:t>
            </a:r>
          </a:p>
        </p:txBody>
      </p:sp>
      <p:sp>
        <p:nvSpPr>
          <p:cNvPr id="5" name="Freeform 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6" name="Freeform 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7" name="Freeform 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536566"/>
            <a:ext cx="7640663" cy="1416059"/>
          </a:xfrm>
          <a:prstGeom prst="rect">
            <a:avLst/>
          </a:prstGeom>
        </p:spPr>
        <p:txBody>
          <a:bodyPr lIns="0" tIns="0" rIns="0" bIns="0" rtlCol="0" anchor="t">
            <a:spAutoFit/>
          </a:bodyPr>
          <a:lstStyle/>
          <a:p>
            <a:pPr algn="ctr">
              <a:lnSpc>
                <a:spcPts val="5200"/>
              </a:lnSpc>
            </a:pPr>
            <a:r>
              <a:rPr lang="en-US" sz="6500" b="1">
                <a:solidFill>
                  <a:srgbClr val="252D37"/>
                </a:solidFill>
                <a:latin typeface="Maven Pro Bold"/>
                <a:ea typeface="Maven Pro Bold"/>
                <a:cs typeface="Maven Pro Bold"/>
                <a:sym typeface="Maven Pro Bold"/>
              </a:rPr>
              <a:t>CONVO C2 </a:t>
            </a:r>
            <a:r>
              <a:rPr lang="en-US" sz="6500">
                <a:solidFill>
                  <a:srgbClr val="252D37"/>
                </a:solidFill>
                <a:latin typeface="Maven Pro"/>
                <a:ea typeface="Maven Pro"/>
                <a:cs typeface="Maven Pro"/>
                <a:sym typeface="Maven Pro"/>
              </a:rPr>
              <a:t>MICROSOFT TEAMS</a:t>
            </a:r>
          </a:p>
        </p:txBody>
      </p:sp>
      <p:sp>
        <p:nvSpPr>
          <p:cNvPr id="3" name="TextBox 3"/>
          <p:cNvSpPr txBox="1"/>
          <p:nvPr/>
        </p:nvSpPr>
        <p:spPr>
          <a:xfrm>
            <a:off x="1028700" y="2224472"/>
            <a:ext cx="16230600" cy="730059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ConvoC2 projesi, Microsoft Teams’in meşru ve güvenilir kabul edilen altyapısını bir C2 kanalı olarak kullanmamıza olanak tanır. Teams trafiği çoğu güvenlik sistemi tarafından “güvenli” olarak etiketlendiğinden, bu yöntem saldırganlara yüksek düzeyde gizlilik ve tespit edilmeden kalma avantajı sağlar.</a:t>
            </a:r>
          </a:p>
          <a:p>
            <a:pPr algn="just">
              <a:lnSpc>
                <a:spcPts val="4480"/>
              </a:lnSpc>
            </a:pPr>
            <a:endParaRPr lang="en-US" sz="3200">
              <a:solidFill>
                <a:srgbClr val="252D37"/>
              </a:solidFill>
              <a:latin typeface="Maven Pro"/>
              <a:ea typeface="Maven Pro"/>
              <a:cs typeface="Maven Pro"/>
              <a:sym typeface="Maven Pro"/>
            </a:endParaRPr>
          </a:p>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Teams API’ına istekler yapar. Teams kanalı içerisinde komutları gizli biçimde yazar ve çıktıları toplar.</a:t>
            </a:r>
          </a:p>
          <a:p>
            <a:pPr algn="just">
              <a:lnSpc>
                <a:spcPts val="4480"/>
              </a:lnSpc>
            </a:pPr>
            <a:endParaRPr lang="en-US" sz="3200">
              <a:solidFill>
                <a:srgbClr val="252D37"/>
              </a:solidFill>
              <a:latin typeface="Maven Pro"/>
              <a:ea typeface="Maven Pro"/>
              <a:cs typeface="Maven Pro"/>
              <a:sym typeface="Maven Pro"/>
            </a:endParaRPr>
          </a:p>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Gönderilen komutlar Teams mesajlarının HTML içerisinde &lt;span ... display:none&gt; etiketiyle gizlenir. Kullanıcı normal bir mesaj görür ama arkaplanda komut çalışır.</a:t>
            </a:r>
          </a:p>
          <a:p>
            <a:pPr algn="just">
              <a:lnSpc>
                <a:spcPts val="4480"/>
              </a:lnSpc>
            </a:pPr>
            <a:endParaRPr lang="en-US" sz="3200">
              <a:solidFill>
                <a:srgbClr val="252D37"/>
              </a:solidFill>
              <a:latin typeface="Maven Pro"/>
              <a:ea typeface="Maven Pro"/>
              <a:cs typeface="Maven Pro"/>
              <a:sym typeface="Maven Pro"/>
            </a:endParaRPr>
          </a:p>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Ek port açmaya gerek yok. IDS/IPS veya proxy loglarında “normal” olarak değerlendirilebilir.</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SENARYO</a:t>
            </a:r>
          </a:p>
        </p:txBody>
      </p:sp>
      <p:sp>
        <p:nvSpPr>
          <p:cNvPr id="3" name="TextBox 3"/>
          <p:cNvSpPr txBox="1"/>
          <p:nvPr/>
        </p:nvSpPr>
        <p:spPr>
          <a:xfrm>
            <a:off x="1028700" y="3933825"/>
            <a:ext cx="16230600" cy="5137497"/>
          </a:xfrm>
          <a:prstGeom prst="rect">
            <a:avLst/>
          </a:prstGeom>
        </p:spPr>
        <p:txBody>
          <a:bodyPr lIns="0" tIns="0" rIns="0" bIns="0" rtlCol="0" anchor="t">
            <a:spAutoFit/>
          </a:bodyPr>
          <a:lstStyle/>
          <a:p>
            <a:pPr marL="690881" lvl="1" indent="-345440" algn="just">
              <a:lnSpc>
                <a:spcPts val="4480"/>
              </a:lnSpc>
              <a:buFont typeface="Arial"/>
              <a:buChar char="•"/>
            </a:pPr>
            <a:r>
              <a:rPr lang="en-US" sz="3200" dirty="0" err="1">
                <a:solidFill>
                  <a:srgbClr val="252D37"/>
                </a:solidFill>
                <a:latin typeface="Maven Pro"/>
                <a:ea typeface="Maven Pro"/>
                <a:cs typeface="Maven Pro"/>
                <a:sym typeface="Maven Pro"/>
              </a:rPr>
              <a:t>Kullanıcı</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Teams’te</a:t>
            </a:r>
            <a:r>
              <a:rPr lang="en-US" sz="3200" dirty="0">
                <a:solidFill>
                  <a:srgbClr val="252D37"/>
                </a:solidFill>
                <a:latin typeface="Maven Pro"/>
                <a:ea typeface="Maven Pro"/>
                <a:cs typeface="Maven Pro"/>
                <a:sym typeface="Maven Pro"/>
              </a:rPr>
              <a:t> yeni </a:t>
            </a:r>
            <a:r>
              <a:rPr lang="en-US" sz="3200" dirty="0" err="1">
                <a:solidFill>
                  <a:srgbClr val="252D37"/>
                </a:solidFill>
                <a:latin typeface="Maven Pro"/>
                <a:ea typeface="Maven Pro"/>
                <a:cs typeface="Maven Pro"/>
                <a:sym typeface="Maven Pro"/>
              </a:rPr>
              <a:t>bir</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sohbet</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isteği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bildirimi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alır</a:t>
            </a:r>
            <a:r>
              <a:rPr lang="en-US" sz="3200" dirty="0">
                <a:solidFill>
                  <a:srgbClr val="252D37"/>
                </a:solidFill>
                <a:latin typeface="Maven Pro"/>
                <a:ea typeface="Maven Pro"/>
                <a:cs typeface="Maven Pro"/>
                <a:sym typeface="Maven Pro"/>
              </a:rPr>
              <a:t>. Ama ne </a:t>
            </a:r>
            <a:r>
              <a:rPr lang="en-US" sz="3200" dirty="0" err="1">
                <a:solidFill>
                  <a:srgbClr val="252D37"/>
                </a:solidFill>
                <a:latin typeface="Maven Pro"/>
                <a:ea typeface="Maven Pro"/>
                <a:cs typeface="Maven Pro"/>
                <a:sym typeface="Maven Pro"/>
              </a:rPr>
              <a:t>mesajı</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inceler</a:t>
            </a:r>
            <a:r>
              <a:rPr lang="en-US" sz="3200" dirty="0">
                <a:solidFill>
                  <a:srgbClr val="252D37"/>
                </a:solidFill>
                <a:latin typeface="Maven Pro"/>
                <a:ea typeface="Maven Pro"/>
                <a:cs typeface="Maven Pro"/>
                <a:sym typeface="Maven Pro"/>
              </a:rPr>
              <a:t> ne de </a:t>
            </a:r>
            <a:r>
              <a:rPr lang="en-US" sz="3200" dirty="0" err="1">
                <a:solidFill>
                  <a:srgbClr val="252D37"/>
                </a:solidFill>
                <a:latin typeface="Maven Pro"/>
                <a:ea typeface="Maven Pro"/>
                <a:cs typeface="Maven Pro"/>
                <a:sym typeface="Maven Pro"/>
              </a:rPr>
              <a:t>teklifi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kabul</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veya</a:t>
            </a:r>
            <a:r>
              <a:rPr lang="en-US" sz="3200" dirty="0">
                <a:solidFill>
                  <a:srgbClr val="252D37"/>
                </a:solidFill>
                <a:latin typeface="Maven Pro"/>
                <a:ea typeface="Maven Pro"/>
                <a:cs typeface="Maven Pro"/>
                <a:sym typeface="Maven Pro"/>
              </a:rPr>
              <a:t> ret </a:t>
            </a:r>
            <a:r>
              <a:rPr lang="en-US" sz="3200" dirty="0" err="1">
                <a:solidFill>
                  <a:srgbClr val="252D37"/>
                </a:solidFill>
                <a:latin typeface="Maven Pro"/>
                <a:ea typeface="Maven Pro"/>
                <a:cs typeface="Maven Pro"/>
                <a:sym typeface="Maven Pro"/>
              </a:rPr>
              <a:t>eder</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İşi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ile</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ilgilenir</a:t>
            </a:r>
            <a:r>
              <a:rPr lang="en-US" sz="3200" dirty="0">
                <a:solidFill>
                  <a:srgbClr val="252D37"/>
                </a:solidFill>
                <a:latin typeface="Maven Pro"/>
                <a:ea typeface="Maven Pro"/>
                <a:cs typeface="Maven Pro"/>
                <a:sym typeface="Maven Pro"/>
              </a:rPr>
              <a:t>. Arka </a:t>
            </a:r>
            <a:r>
              <a:rPr lang="en-US" sz="3200" dirty="0" err="1">
                <a:solidFill>
                  <a:srgbClr val="252D37"/>
                </a:solidFill>
                <a:latin typeface="Maven Pro"/>
                <a:ea typeface="Maven Pro"/>
                <a:cs typeface="Maven Pro"/>
                <a:sym typeface="Maven Pro"/>
              </a:rPr>
              <a:t>planda</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bir</a:t>
            </a:r>
            <a:r>
              <a:rPr lang="en-US" sz="3200" dirty="0">
                <a:solidFill>
                  <a:srgbClr val="252D37"/>
                </a:solidFill>
                <a:latin typeface="Maven Pro"/>
                <a:ea typeface="Maven Pro"/>
                <a:cs typeface="Maven Pro"/>
                <a:sym typeface="Maven Pro"/>
              </a:rPr>
              <a:t> agent </a:t>
            </a:r>
            <a:r>
              <a:rPr lang="en-US" sz="3200" dirty="0" err="1">
                <a:solidFill>
                  <a:srgbClr val="252D37"/>
                </a:solidFill>
                <a:latin typeface="Maven Pro"/>
                <a:ea typeface="Maven Pro"/>
                <a:cs typeface="Maven Pro"/>
                <a:sym typeface="Maven Pro"/>
              </a:rPr>
              <a:t>Teams’in</a:t>
            </a:r>
            <a:r>
              <a:rPr lang="en-US" sz="3200" dirty="0">
                <a:solidFill>
                  <a:srgbClr val="252D37"/>
                </a:solidFill>
                <a:latin typeface="Maven Pro"/>
                <a:ea typeface="Maven Pro"/>
                <a:cs typeface="Maven Pro"/>
                <a:sym typeface="Maven Pro"/>
              </a:rPr>
              <a:t> log </a:t>
            </a:r>
            <a:r>
              <a:rPr lang="en-US" sz="3200" dirty="0" err="1">
                <a:solidFill>
                  <a:srgbClr val="252D37"/>
                </a:solidFill>
                <a:latin typeface="Maven Pro"/>
                <a:ea typeface="Maven Pro"/>
                <a:cs typeface="Maven Pro"/>
                <a:sym typeface="Maven Pro"/>
              </a:rPr>
              <a:t>dosyasını</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sürekli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tarıyordu</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ve</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mesaj</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isteği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kabul</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edilmesede</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mesaj</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loglara</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yazılmıştı</a:t>
            </a:r>
            <a:r>
              <a:rPr lang="en-US" sz="3200" dirty="0">
                <a:solidFill>
                  <a:srgbClr val="252D37"/>
                </a:solidFill>
                <a:latin typeface="Maven Pro"/>
                <a:ea typeface="Maven Pro"/>
                <a:cs typeface="Maven Pro"/>
                <a:sym typeface="Maven Pro"/>
              </a:rPr>
              <a:t>. Agent </a:t>
            </a:r>
            <a:r>
              <a:rPr lang="en-US" sz="3200" dirty="0" err="1">
                <a:solidFill>
                  <a:srgbClr val="252D37"/>
                </a:solidFill>
                <a:latin typeface="Maven Pro"/>
                <a:ea typeface="Maven Pro"/>
                <a:cs typeface="Maven Pro"/>
                <a:sym typeface="Maven Pro"/>
              </a:rPr>
              <a:t>gözükmeyen</a:t>
            </a:r>
            <a:r>
              <a:rPr lang="en-US" sz="3200" dirty="0">
                <a:solidFill>
                  <a:srgbClr val="252D37"/>
                </a:solidFill>
                <a:latin typeface="Maven Pro"/>
                <a:ea typeface="Maven Pro"/>
                <a:cs typeface="Maven Pro"/>
                <a:sym typeface="Maven Pro"/>
              </a:rPr>
              <a:t> HTML </a:t>
            </a:r>
            <a:r>
              <a:rPr lang="en-US" sz="3200" dirty="0" err="1">
                <a:solidFill>
                  <a:srgbClr val="252D37"/>
                </a:solidFill>
                <a:latin typeface="Maven Pro"/>
                <a:ea typeface="Maven Pro"/>
                <a:cs typeface="Maven Pro"/>
                <a:sym typeface="Maven Pro"/>
              </a:rPr>
              <a:t>içeriğindeki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komutu</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çekti</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yorumladı</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ve</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çalıştırdı</a:t>
            </a:r>
            <a:r>
              <a:rPr lang="en-US" sz="3200" dirty="0">
                <a:solidFill>
                  <a:srgbClr val="252D37"/>
                </a:solidFill>
                <a:latin typeface="Maven Pro"/>
                <a:ea typeface="Maven Pro"/>
                <a:cs typeface="Maven Pro"/>
                <a:sym typeface="Maven Pro"/>
              </a:rPr>
              <a:t>. Ve </a:t>
            </a:r>
            <a:r>
              <a:rPr lang="en-US" sz="3200" dirty="0" err="1">
                <a:solidFill>
                  <a:srgbClr val="252D37"/>
                </a:solidFill>
                <a:latin typeface="Maven Pro"/>
                <a:ea typeface="Maven Pro"/>
                <a:cs typeface="Maven Pro"/>
                <a:sym typeface="Maven Pro"/>
              </a:rPr>
              <a:t>böylece</a:t>
            </a:r>
            <a:r>
              <a:rPr lang="en-US" sz="3200" dirty="0">
                <a:solidFill>
                  <a:srgbClr val="252D37"/>
                </a:solidFill>
                <a:latin typeface="Maven Pro"/>
                <a:ea typeface="Maven Pro"/>
                <a:cs typeface="Maven Pro"/>
                <a:sym typeface="Maven Pro"/>
              </a:rPr>
              <a:t> fark </a:t>
            </a:r>
            <a:r>
              <a:rPr lang="en-US" sz="3200" dirty="0" err="1">
                <a:solidFill>
                  <a:srgbClr val="252D37"/>
                </a:solidFill>
                <a:latin typeface="Maven Pro"/>
                <a:ea typeface="Maven Pro"/>
                <a:cs typeface="Maven Pro"/>
                <a:sym typeface="Maven Pro"/>
              </a:rPr>
              <a:t>edilmeden</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kullanıcının</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tüm</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bilgisayarına</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erişim</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hakkı</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sağlanmış</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oldu</a:t>
            </a:r>
            <a:r>
              <a:rPr lang="en-US" sz="3200" dirty="0">
                <a:solidFill>
                  <a:srgbClr val="252D37"/>
                </a:solidFill>
                <a:latin typeface="Maven Pro"/>
                <a:ea typeface="Maven Pro"/>
                <a:cs typeface="Maven Pro"/>
                <a:sym typeface="Maven Pro"/>
              </a:rPr>
              <a:t>.</a:t>
            </a:r>
          </a:p>
          <a:p>
            <a:pPr algn="just">
              <a:lnSpc>
                <a:spcPts val="4480"/>
              </a:lnSpc>
            </a:pPr>
            <a:endParaRPr lang="en-US" sz="3200" dirty="0">
              <a:solidFill>
                <a:srgbClr val="252D37"/>
              </a:solidFill>
              <a:latin typeface="Maven Pro"/>
              <a:ea typeface="Maven Pro"/>
              <a:cs typeface="Maven Pro"/>
              <a:sym typeface="Maven Pro"/>
            </a:endParaRPr>
          </a:p>
          <a:p>
            <a:pPr marL="690881" lvl="1" indent="-345440" algn="just">
              <a:lnSpc>
                <a:spcPts val="4480"/>
              </a:lnSpc>
              <a:buFont typeface="Arial"/>
              <a:buChar char="•"/>
            </a:pPr>
            <a:r>
              <a:rPr lang="en-US" sz="3200" dirty="0" err="1">
                <a:solidFill>
                  <a:srgbClr val="252D37"/>
                </a:solidFill>
                <a:latin typeface="Maven Pro"/>
                <a:ea typeface="Maven Pro"/>
                <a:cs typeface="Maven Pro"/>
                <a:sym typeface="Maven Pro"/>
              </a:rPr>
              <a:t>Önlem</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olarak</a:t>
            </a:r>
            <a:r>
              <a:rPr lang="en-US" sz="3200" dirty="0">
                <a:solidFill>
                  <a:srgbClr val="252D37"/>
                </a:solidFill>
                <a:latin typeface="Maven Pro"/>
                <a:ea typeface="Maven Pro"/>
                <a:cs typeface="Maven Pro"/>
                <a:sym typeface="Maven Pro"/>
              </a:rPr>
              <a:t> Agent </a:t>
            </a:r>
            <a:r>
              <a:rPr lang="en-US" sz="3200" dirty="0" err="1">
                <a:solidFill>
                  <a:srgbClr val="252D37"/>
                </a:solidFill>
                <a:latin typeface="Maven Pro"/>
                <a:ea typeface="Maven Pro"/>
                <a:cs typeface="Maven Pro"/>
                <a:sym typeface="Maven Pro"/>
              </a:rPr>
              <a:t>çalışması</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engellenebilir</a:t>
            </a:r>
            <a:r>
              <a:rPr lang="en-US" sz="3200" dirty="0">
                <a:solidFill>
                  <a:srgbClr val="252D37"/>
                </a:solidFill>
                <a:latin typeface="Maven Pro"/>
                <a:ea typeface="Maven Pro"/>
                <a:cs typeface="Maven Pro"/>
                <a:sym typeface="Maven Pro"/>
              </a:rPr>
              <a:t>. (Agent </a:t>
            </a:r>
            <a:r>
              <a:rPr lang="en-US" sz="3200" dirty="0" err="1">
                <a:solidFill>
                  <a:srgbClr val="252D37"/>
                </a:solidFill>
                <a:latin typeface="Maven Pro"/>
                <a:ea typeface="Maven Pro"/>
                <a:cs typeface="Maven Pro"/>
                <a:sym typeface="Maven Pro"/>
              </a:rPr>
              <a:t>kurulumu</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genelde</a:t>
            </a:r>
            <a:r>
              <a:rPr lang="en-US" sz="3200" dirty="0">
                <a:solidFill>
                  <a:srgbClr val="252D37"/>
                </a:solidFill>
                <a:latin typeface="Maven Pro"/>
                <a:ea typeface="Maven Pro"/>
                <a:cs typeface="Maven Pro"/>
                <a:sym typeface="Maven Pro"/>
              </a:rPr>
              <a:t> USB drop, exploit </a:t>
            </a:r>
            <a:r>
              <a:rPr lang="en-US" sz="3200" dirty="0" err="1">
                <a:solidFill>
                  <a:srgbClr val="252D37"/>
                </a:solidFill>
                <a:latin typeface="Maven Pro"/>
                <a:ea typeface="Maven Pro"/>
                <a:cs typeface="Maven Pro"/>
                <a:sym typeface="Maven Pro"/>
              </a:rPr>
              <a:t>yolu</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veya</a:t>
            </a:r>
            <a:r>
              <a:rPr lang="en-US" sz="3200" dirty="0">
                <a:solidFill>
                  <a:srgbClr val="252D37"/>
                </a:solidFill>
                <a:latin typeface="Maven Pro"/>
                <a:ea typeface="Maven Pro"/>
                <a:cs typeface="Maven Pro"/>
                <a:sym typeface="Maven Pro"/>
              </a:rPr>
              <a:t> </a:t>
            </a:r>
            <a:r>
              <a:rPr lang="tr-TR" sz="3200" dirty="0">
                <a:solidFill>
                  <a:srgbClr val="252D37"/>
                </a:solidFill>
                <a:latin typeface="Maven Pro"/>
                <a:ea typeface="Maven Pro"/>
                <a:cs typeface="Maven Pro"/>
                <a:sym typeface="Maven Pro"/>
              </a:rPr>
              <a:t>ph</a:t>
            </a:r>
            <a:r>
              <a:rPr lang="en-US" sz="3200" dirty="0" err="1">
                <a:solidFill>
                  <a:srgbClr val="252D37"/>
                </a:solidFill>
                <a:latin typeface="Maven Pro"/>
                <a:ea typeface="Maven Pro"/>
                <a:cs typeface="Maven Pro"/>
                <a:sym typeface="Maven Pro"/>
              </a:rPr>
              <a:t>ishing</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ile</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yapılır</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Sonrasında</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ise</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sohbet</a:t>
            </a:r>
            <a:r>
              <a:rPr lang="en-US" sz="3200" dirty="0">
                <a:solidFill>
                  <a:srgbClr val="252D37"/>
                </a:solidFill>
                <a:latin typeface="Maven Pro"/>
                <a:ea typeface="Maven Pro"/>
                <a:cs typeface="Maven Pro"/>
                <a:sym typeface="Maven Pro"/>
              </a:rPr>
              <a:t> log </a:t>
            </a:r>
            <a:r>
              <a:rPr lang="en-US" sz="3200" dirty="0" err="1">
                <a:solidFill>
                  <a:srgbClr val="252D37"/>
                </a:solidFill>
                <a:latin typeface="Maven Pro"/>
                <a:ea typeface="Maven Pro"/>
                <a:cs typeface="Maven Pro"/>
                <a:sym typeface="Maven Pro"/>
              </a:rPr>
              <a:t>dosyalarına</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erişim</a:t>
            </a:r>
            <a:r>
              <a:rPr lang="en-US" sz="3200" dirty="0">
                <a:solidFill>
                  <a:srgbClr val="252D37"/>
                </a:solidFill>
                <a:latin typeface="Maven Pro"/>
                <a:ea typeface="Maven Pro"/>
                <a:cs typeface="Maven Pro"/>
                <a:sym typeface="Maven Pro"/>
              </a:rPr>
              <a:t> </a:t>
            </a:r>
            <a:r>
              <a:rPr lang="en-US" sz="3200" dirty="0" err="1">
                <a:solidFill>
                  <a:srgbClr val="252D37"/>
                </a:solidFill>
                <a:latin typeface="Maven Pro"/>
                <a:ea typeface="Maven Pro"/>
                <a:cs typeface="Maven Pro"/>
                <a:sym typeface="Maven Pro"/>
              </a:rPr>
              <a:t>kısıtlanabilir</a:t>
            </a:r>
            <a:r>
              <a:rPr lang="en-US" sz="3200" dirty="0">
                <a:solidFill>
                  <a:srgbClr val="252D37"/>
                </a:solidFill>
                <a:latin typeface="Maven Pro"/>
                <a:ea typeface="Maven Pro"/>
                <a:cs typeface="Maven Pro"/>
                <a:sym typeface="Maven Pro"/>
              </a:rPr>
              <a:t>.</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291361" y="1231784"/>
            <a:ext cx="9705277" cy="823095"/>
          </a:xfrm>
          <a:prstGeom prst="rect">
            <a:avLst/>
          </a:prstGeom>
        </p:spPr>
        <p:txBody>
          <a:bodyPr lIns="0" tIns="0" rIns="0" bIns="0" rtlCol="0" anchor="t">
            <a:spAutoFit/>
          </a:bodyPr>
          <a:lstStyle/>
          <a:p>
            <a:pPr algn="ctr">
              <a:lnSpc>
                <a:spcPts val="5762"/>
              </a:lnSpc>
            </a:pPr>
            <a:r>
              <a:rPr lang="en-US" sz="7202" b="1">
                <a:solidFill>
                  <a:srgbClr val="252930"/>
                </a:solidFill>
                <a:latin typeface="Maven Pro Bold"/>
                <a:ea typeface="Maven Pro Bold"/>
                <a:cs typeface="Maven Pro Bold"/>
                <a:sym typeface="Maven Pro Bold"/>
              </a:rPr>
              <a:t>C2 TÜRLERI</a:t>
            </a:r>
          </a:p>
        </p:txBody>
      </p:sp>
      <p:grpSp>
        <p:nvGrpSpPr>
          <p:cNvPr id="3" name="Group 3"/>
          <p:cNvGrpSpPr/>
          <p:nvPr/>
        </p:nvGrpSpPr>
        <p:grpSpPr>
          <a:xfrm>
            <a:off x="1028700" y="2416027"/>
            <a:ext cx="16230600" cy="1440796"/>
            <a:chOff x="0" y="0"/>
            <a:chExt cx="4274726" cy="379469"/>
          </a:xfrm>
        </p:grpSpPr>
        <p:sp>
          <p:nvSpPr>
            <p:cNvPr id="4" name="Freeform 4"/>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tr-TR"/>
            </a:p>
          </p:txBody>
        </p:sp>
        <p:sp>
          <p:nvSpPr>
            <p:cNvPr id="5" name="TextBox 5"/>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714724" y="2837648"/>
            <a:ext cx="8691937" cy="5334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Cobalt Strike</a:t>
            </a:r>
          </a:p>
        </p:txBody>
      </p:sp>
      <p:grpSp>
        <p:nvGrpSpPr>
          <p:cNvPr id="7" name="Group 7"/>
          <p:cNvGrpSpPr/>
          <p:nvPr/>
        </p:nvGrpSpPr>
        <p:grpSpPr>
          <a:xfrm>
            <a:off x="1028700" y="4104473"/>
            <a:ext cx="16230600" cy="1440796"/>
            <a:chOff x="0" y="0"/>
            <a:chExt cx="4274726" cy="379469"/>
          </a:xfrm>
        </p:grpSpPr>
        <p:sp>
          <p:nvSpPr>
            <p:cNvPr id="8" name="Freeform 8"/>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tr-TR"/>
            </a:p>
          </p:txBody>
        </p:sp>
        <p:sp>
          <p:nvSpPr>
            <p:cNvPr id="9" name="TextBox 9"/>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0" name="TextBox 10"/>
          <p:cNvSpPr txBox="1"/>
          <p:nvPr/>
        </p:nvSpPr>
        <p:spPr>
          <a:xfrm>
            <a:off x="3714724" y="4520072"/>
            <a:ext cx="8691937" cy="5334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Sliver</a:t>
            </a:r>
          </a:p>
        </p:txBody>
      </p:sp>
      <p:grpSp>
        <p:nvGrpSpPr>
          <p:cNvPr id="11" name="Group 11"/>
          <p:cNvGrpSpPr/>
          <p:nvPr/>
        </p:nvGrpSpPr>
        <p:grpSpPr>
          <a:xfrm>
            <a:off x="1028700" y="5823268"/>
            <a:ext cx="16230600" cy="1440796"/>
            <a:chOff x="0" y="0"/>
            <a:chExt cx="4274726" cy="379469"/>
          </a:xfrm>
        </p:grpSpPr>
        <p:sp>
          <p:nvSpPr>
            <p:cNvPr id="12" name="Freeform 12"/>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tr-TR"/>
            </a:p>
          </p:txBody>
        </p:sp>
        <p:sp>
          <p:nvSpPr>
            <p:cNvPr id="13" name="TextBox 13"/>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3714724" y="6238867"/>
            <a:ext cx="8691937" cy="5334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Powershell Empire</a:t>
            </a:r>
          </a:p>
        </p:txBody>
      </p:sp>
      <p:sp>
        <p:nvSpPr>
          <p:cNvPr id="15" name="Freeform 1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grpSp>
        <p:nvGrpSpPr>
          <p:cNvPr id="18" name="Group 18"/>
          <p:cNvGrpSpPr/>
          <p:nvPr/>
        </p:nvGrpSpPr>
        <p:grpSpPr>
          <a:xfrm>
            <a:off x="1028700" y="7509202"/>
            <a:ext cx="16230600" cy="1440796"/>
            <a:chOff x="0" y="0"/>
            <a:chExt cx="4274726" cy="379469"/>
          </a:xfrm>
        </p:grpSpPr>
        <p:sp>
          <p:nvSpPr>
            <p:cNvPr id="19" name="Freeform 19"/>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txBody>
            <a:bodyPr/>
            <a:lstStyle/>
            <a:p>
              <a:endParaRPr lang="tr-TR"/>
            </a:p>
          </p:txBody>
        </p:sp>
        <p:sp>
          <p:nvSpPr>
            <p:cNvPr id="20" name="TextBox 20"/>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21" name="TextBox 21"/>
          <p:cNvSpPr txBox="1"/>
          <p:nvPr/>
        </p:nvSpPr>
        <p:spPr>
          <a:xfrm>
            <a:off x="3714724" y="7924800"/>
            <a:ext cx="8691937" cy="533400"/>
          </a:xfrm>
          <a:prstGeom prst="rect">
            <a:avLst/>
          </a:prstGeom>
        </p:spPr>
        <p:txBody>
          <a:bodyPr lIns="0" tIns="0" rIns="0" bIns="0" rtlCol="0" anchor="t">
            <a:spAutoFit/>
          </a:bodyPr>
          <a:lstStyle/>
          <a:p>
            <a:pPr algn="just">
              <a:lnSpc>
                <a:spcPts val="4200"/>
              </a:lnSpc>
            </a:pPr>
            <a:r>
              <a:rPr lang="en-US" sz="3000">
                <a:solidFill>
                  <a:srgbClr val="252930"/>
                </a:solidFill>
                <a:latin typeface="Maven Pro"/>
                <a:ea typeface="Maven Pro"/>
                <a:cs typeface="Maven Pro"/>
                <a:sym typeface="Maven Pro"/>
              </a:rPr>
              <a:t>Villain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920751"/>
          </a:xfrm>
          <a:prstGeom prst="rect">
            <a:avLst/>
          </a:prstGeom>
        </p:spPr>
        <p:txBody>
          <a:bodyPr lIns="0" tIns="0" rIns="0" bIns="0" rtlCol="0" anchor="t">
            <a:spAutoFit/>
          </a:bodyPr>
          <a:lstStyle/>
          <a:p>
            <a:pPr algn="ctr">
              <a:lnSpc>
                <a:spcPts val="6400"/>
              </a:lnSpc>
            </a:pPr>
            <a:r>
              <a:rPr lang="en-US" sz="8000" b="1">
                <a:solidFill>
                  <a:srgbClr val="252D37"/>
                </a:solidFill>
                <a:latin typeface="Maven Pro Bold"/>
                <a:ea typeface="Maven Pro Bold"/>
                <a:cs typeface="Maven Pro Bold"/>
                <a:sym typeface="Maven Pro Bold"/>
              </a:rPr>
              <a:t>VILLAIN</a:t>
            </a:r>
          </a:p>
        </p:txBody>
      </p:sp>
      <p:sp>
        <p:nvSpPr>
          <p:cNvPr id="3" name="TextBox 3"/>
          <p:cNvSpPr txBox="1"/>
          <p:nvPr/>
        </p:nvSpPr>
        <p:spPr>
          <a:xfrm>
            <a:off x="1845450" y="3905250"/>
            <a:ext cx="15413850" cy="5052695"/>
          </a:xfrm>
          <a:prstGeom prst="rect">
            <a:avLst/>
          </a:prstGeom>
        </p:spPr>
        <p:txBody>
          <a:bodyPr lIns="0" tIns="0" rIns="0" bIns="0" rtlCol="0" anchor="t">
            <a:spAutoFit/>
          </a:bodyPr>
          <a:lstStyle/>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Villain, hem klasik reverse shell oturumlarını hem de HoaxShell tabanlı HTTPS bağlantılarını destekleyen, çoklu oturum yönetimine odaklı bir C2 framework’tür. Temel amacı, farklı shell türlerini merkezi olarak kontrol ederek operatör verimliliğini artırmak ve shell etkileşimini daha pratik hâle getirmektir.</a:t>
            </a:r>
          </a:p>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HTTP tabanlı port üzerinde dosya transfer işlemleri</a:t>
            </a:r>
          </a:p>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Birden fazla operatörün aynı anda frameworke bağlanarak eş zamanlı çalışmasına olanak sağlar.</a:t>
            </a:r>
          </a:p>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Komutların shelli bloke etme ihtimaline karşı ön kontrol mekanizmasına sahiptir. </a:t>
            </a:r>
          </a:p>
          <a:p>
            <a:pPr marL="690881" lvl="1" indent="-345440" algn="just">
              <a:lnSpc>
                <a:spcPts val="4480"/>
              </a:lnSpc>
              <a:buFont typeface="Arial"/>
              <a:buChar char="•"/>
            </a:pPr>
            <a:r>
              <a:rPr lang="en-US" sz="3200">
                <a:solidFill>
                  <a:srgbClr val="252D37"/>
                </a:solidFill>
                <a:latin typeface="Maven Pro"/>
                <a:ea typeface="Maven Pro"/>
                <a:cs typeface="Maven Pro"/>
                <a:sym typeface="Maven Pro"/>
              </a:rPr>
              <a:t>Temel ama hafif shell yönetimi.</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tr-TR"/>
          </a:p>
        </p:txBody>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tr-TR"/>
          </a:p>
        </p:txBody>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tr-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513</TotalTime>
  <Words>536</Words>
  <Application>Microsoft Office PowerPoint</Application>
  <PresentationFormat>Custom</PresentationFormat>
  <Paragraphs>36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Maven Pro Bold</vt:lpstr>
      <vt:lpstr>Calibri</vt:lpstr>
      <vt:lpstr>Maven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Ivory Black Simple Geometric Research Project Presentation</dc:title>
  <cp:lastModifiedBy>Taha CANIBEK</cp:lastModifiedBy>
  <cp:revision>7</cp:revision>
  <dcterms:created xsi:type="dcterms:W3CDTF">2006-08-16T00:00:00Z</dcterms:created>
  <dcterms:modified xsi:type="dcterms:W3CDTF">2025-07-29T13:27:02Z</dcterms:modified>
  <dc:identifier>DAGue3GGCz4</dc:identifier>
</cp:coreProperties>
</file>