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Bold" panose="020B0604020202020204" charset="-94"/>
      <p:regular r:id="rId13"/>
    </p:embeddedFont>
    <p:embeddedFont>
      <p:font typeface="Times New Roman Bold" panose="020B0604020202020204" charset="-9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EFF"/>
        </a:solidFill>
        <a:effectLst/>
      </p:bgPr>
    </p:bg>
    <p:spTree>
      <p:nvGrpSpPr>
        <p:cNvPr id="1" name=""/>
        <p:cNvGrpSpPr/>
        <p:nvPr/>
      </p:nvGrpSpPr>
      <p:grpSpPr>
        <a:xfrm>
          <a:off x="0" y="0"/>
          <a:ext cx="0" cy="0"/>
          <a:chOff x="0" y="0"/>
          <a:chExt cx="0" cy="0"/>
        </a:xfrm>
      </p:grpSpPr>
      <p:sp>
        <p:nvSpPr>
          <p:cNvPr id="2" name="Freeform 2"/>
          <p:cNvSpPr/>
          <p:nvPr/>
        </p:nvSpPr>
        <p:spPr>
          <a:xfrm flipV="1">
            <a:off x="9144000" y="1355173"/>
            <a:ext cx="10042068" cy="6664282"/>
          </a:xfrm>
          <a:custGeom>
            <a:avLst/>
            <a:gdLst/>
            <a:ahLst/>
            <a:cxnLst/>
            <a:rect l="l" t="t" r="r" b="b"/>
            <a:pathLst>
              <a:path w="10042068" h="6664282">
                <a:moveTo>
                  <a:pt x="0" y="6664282"/>
                </a:moveTo>
                <a:lnTo>
                  <a:pt x="10042068" y="6664282"/>
                </a:lnTo>
                <a:lnTo>
                  <a:pt x="10042068" y="0"/>
                </a:lnTo>
                <a:lnTo>
                  <a:pt x="0" y="0"/>
                </a:lnTo>
                <a:lnTo>
                  <a:pt x="0" y="6664282"/>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a:off x="-514145" y="0"/>
            <a:ext cx="20409103" cy="1443068"/>
          </a:xfrm>
          <a:custGeom>
            <a:avLst/>
            <a:gdLst/>
            <a:ahLst/>
            <a:cxnLst/>
            <a:rect l="l" t="t" r="r" b="b"/>
            <a:pathLst>
              <a:path w="20409103" h="1443068">
                <a:moveTo>
                  <a:pt x="0" y="0"/>
                </a:moveTo>
                <a:lnTo>
                  <a:pt x="20409103" y="0"/>
                </a:lnTo>
                <a:lnTo>
                  <a:pt x="20409103" y="1443068"/>
                </a:lnTo>
                <a:lnTo>
                  <a:pt x="0" y="14430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4" name="Freeform 4"/>
          <p:cNvSpPr/>
          <p:nvPr/>
        </p:nvSpPr>
        <p:spPr>
          <a:xfrm flipH="1">
            <a:off x="-898068" y="2179650"/>
            <a:ext cx="10042068" cy="6664282"/>
          </a:xfrm>
          <a:custGeom>
            <a:avLst/>
            <a:gdLst/>
            <a:ahLst/>
            <a:cxnLst/>
            <a:rect l="l" t="t" r="r" b="b"/>
            <a:pathLst>
              <a:path w="10042068" h="6664282">
                <a:moveTo>
                  <a:pt x="10042068" y="0"/>
                </a:moveTo>
                <a:lnTo>
                  <a:pt x="0" y="0"/>
                </a:lnTo>
                <a:lnTo>
                  <a:pt x="0" y="6664282"/>
                </a:lnTo>
                <a:lnTo>
                  <a:pt x="10042068" y="6664282"/>
                </a:lnTo>
                <a:lnTo>
                  <a:pt x="10042068"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flipH="1" flipV="1">
            <a:off x="-1549260" y="8843932"/>
            <a:ext cx="20409103" cy="1443068"/>
          </a:xfrm>
          <a:custGeom>
            <a:avLst/>
            <a:gdLst/>
            <a:ahLst/>
            <a:cxnLst/>
            <a:rect l="l" t="t" r="r" b="b"/>
            <a:pathLst>
              <a:path w="20409103" h="1443068">
                <a:moveTo>
                  <a:pt x="20409103" y="1443068"/>
                </a:moveTo>
                <a:lnTo>
                  <a:pt x="0" y="1443068"/>
                </a:lnTo>
                <a:lnTo>
                  <a:pt x="0" y="0"/>
                </a:lnTo>
                <a:lnTo>
                  <a:pt x="20409103" y="0"/>
                </a:lnTo>
                <a:lnTo>
                  <a:pt x="20409103" y="144306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3169859" y="5618309"/>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7" name="TextBox 7"/>
          <p:cNvSpPr txBox="1"/>
          <p:nvPr/>
        </p:nvSpPr>
        <p:spPr>
          <a:xfrm>
            <a:off x="3747997" y="2665783"/>
            <a:ext cx="10792006" cy="4650819"/>
          </a:xfrm>
          <a:prstGeom prst="rect">
            <a:avLst/>
          </a:prstGeom>
        </p:spPr>
        <p:txBody>
          <a:bodyPr lIns="0" tIns="0" rIns="0" bIns="0" rtlCol="0" anchor="t">
            <a:spAutoFit/>
          </a:bodyPr>
          <a:lstStyle/>
          <a:p>
            <a:pPr algn="ctr">
              <a:lnSpc>
                <a:spcPts val="18071"/>
              </a:lnSpc>
            </a:pPr>
            <a:r>
              <a:rPr lang="en-US" sz="16889" b="1">
                <a:solidFill>
                  <a:srgbClr val="1F305D"/>
                </a:solidFill>
                <a:latin typeface="Aileron Bold"/>
                <a:ea typeface="Aileron Bold"/>
                <a:cs typeface="Aileron Bold"/>
                <a:sym typeface="Aileron Bold"/>
              </a:rPr>
              <a:t>Click Jacking</a:t>
            </a:r>
          </a:p>
        </p:txBody>
      </p:sp>
      <p:sp>
        <p:nvSpPr>
          <p:cNvPr id="8" name="Freeform 8"/>
          <p:cNvSpPr/>
          <p:nvPr/>
        </p:nvSpPr>
        <p:spPr>
          <a:xfrm flipH="1">
            <a:off x="-1050468" y="1355173"/>
            <a:ext cx="5118141" cy="3396585"/>
          </a:xfrm>
          <a:custGeom>
            <a:avLst/>
            <a:gdLst/>
            <a:ahLst/>
            <a:cxnLst/>
            <a:rect l="l" t="t" r="r" b="b"/>
            <a:pathLst>
              <a:path w="5118141" h="3396585">
                <a:moveTo>
                  <a:pt x="5118141" y="0"/>
                </a:moveTo>
                <a:lnTo>
                  <a:pt x="0" y="0"/>
                </a:lnTo>
                <a:lnTo>
                  <a:pt x="0" y="3396585"/>
                </a:lnTo>
                <a:lnTo>
                  <a:pt x="5118141" y="3396585"/>
                </a:lnTo>
                <a:lnTo>
                  <a:pt x="511814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028700" y="3564197"/>
            <a:ext cx="16230600" cy="4087495"/>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3) Tarayıcı eklentileri veya güvenlik yazılımları ile koruma: </a:t>
            </a:r>
          </a:p>
          <a:p>
            <a:pPr algn="l">
              <a:lnSpc>
                <a:spcPts val="5389"/>
              </a:lnSpc>
            </a:pPr>
            <a:r>
              <a:rPr lang="en-US" sz="3499">
                <a:solidFill>
                  <a:srgbClr val="000000"/>
                </a:solidFill>
                <a:latin typeface="Times New Roman"/>
                <a:ea typeface="Times New Roman"/>
                <a:cs typeface="Times New Roman"/>
                <a:sym typeface="Times New Roman"/>
              </a:rPr>
              <a:t>   Kullanıcılar, tarayıcılarına eklenen güvenlik araçları sayesinde zararlı iframe ve scriptlerin çalışmasını engelleyerek clickjacking saldırılarına karşı korunabilirler.  Kurumsal ortamlarda ise güvenlik duvarları ve web uygulama güvenlik duvarları gibi sistemler, anormal trafik ve tıklama davranışlarını tespit ederek saldırılara karşı aktif koruma sağlar.</a:t>
            </a:r>
          </a:p>
        </p:txBody>
      </p:sp>
      <p:sp>
        <p:nvSpPr>
          <p:cNvPr id="8" name="Freeform 8"/>
          <p:cNvSpPr/>
          <p:nvPr/>
        </p:nvSpPr>
        <p:spPr>
          <a:xfrm>
            <a:off x="4196550" y="1123774"/>
            <a:ext cx="10057769" cy="1938406"/>
          </a:xfrm>
          <a:custGeom>
            <a:avLst/>
            <a:gdLst/>
            <a:ahLst/>
            <a:cxnLst/>
            <a:rect l="l" t="t" r="r" b="b"/>
            <a:pathLst>
              <a:path w="10057769" h="1938406">
                <a:moveTo>
                  <a:pt x="0" y="0"/>
                </a:moveTo>
                <a:lnTo>
                  <a:pt x="10057769" y="0"/>
                </a:lnTo>
                <a:lnTo>
                  <a:pt x="10057769" y="1938406"/>
                </a:lnTo>
                <a:lnTo>
                  <a:pt x="0" y="19384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046120" y="1682957"/>
            <a:ext cx="8045330"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Nasıl Korunuruz?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028700" y="3564197"/>
            <a:ext cx="16230600" cy="4763770"/>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4) Kullanıcıların kendilerince önlem alması: </a:t>
            </a:r>
          </a:p>
          <a:p>
            <a:pPr algn="l">
              <a:lnSpc>
                <a:spcPts val="5389"/>
              </a:lnSpc>
            </a:pPr>
            <a:r>
              <a:rPr lang="en-US" sz="3499" b="1">
                <a:solidFill>
                  <a:srgbClr val="000000"/>
                </a:solidFill>
                <a:latin typeface="Times New Roman Bold"/>
                <a:ea typeface="Times New Roman Bold"/>
                <a:cs typeface="Times New Roman Bold"/>
                <a:sym typeface="Times New Roman Bold"/>
              </a:rPr>
              <a:t>  </a:t>
            </a:r>
            <a:r>
              <a:rPr lang="en-US" sz="3499">
                <a:solidFill>
                  <a:srgbClr val="000000"/>
                </a:solidFill>
                <a:latin typeface="Times New Roman"/>
                <a:ea typeface="Times New Roman"/>
                <a:cs typeface="Times New Roman"/>
                <a:sym typeface="Times New Roman"/>
              </a:rPr>
              <a:t>Clickjacking saldırılarına karşı kullanıcıların bilinçli ve dikkatli davranması büyük önem taşır. Şüpheli veya bilinmeyen kaynaklardan gelen bağlantılara tıklamadan önce, bağlantının kaynağı ve hedef URL dikkatlice kontrol edilmelidir. Özellikle şüpheli yerlerden gelen reklam veya kampanya içeriklerine dikkat etmelidir. Ayrıca kullanıcılar güvenlik yazılımlarını güncel tutmalı ve uygulama indirdikleri zaman resmi mağaza/sitelerden indirmeye özen göstermelidir.</a:t>
            </a:r>
          </a:p>
        </p:txBody>
      </p:sp>
      <p:sp>
        <p:nvSpPr>
          <p:cNvPr id="8" name="Freeform 8"/>
          <p:cNvSpPr/>
          <p:nvPr/>
        </p:nvSpPr>
        <p:spPr>
          <a:xfrm>
            <a:off x="4196550" y="1123774"/>
            <a:ext cx="10057769" cy="1938406"/>
          </a:xfrm>
          <a:custGeom>
            <a:avLst/>
            <a:gdLst/>
            <a:ahLst/>
            <a:cxnLst/>
            <a:rect l="l" t="t" r="r" b="b"/>
            <a:pathLst>
              <a:path w="10057769" h="1938406">
                <a:moveTo>
                  <a:pt x="0" y="0"/>
                </a:moveTo>
                <a:lnTo>
                  <a:pt x="10057769" y="0"/>
                </a:lnTo>
                <a:lnTo>
                  <a:pt x="10057769" y="1938406"/>
                </a:lnTo>
                <a:lnTo>
                  <a:pt x="0" y="19384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046120" y="1682957"/>
            <a:ext cx="8045330"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Nasıl Korunuruz?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873841" y="3479323"/>
            <a:ext cx="16931705" cy="4087497"/>
          </a:xfrm>
          <a:prstGeom prst="rect">
            <a:avLst/>
          </a:prstGeom>
        </p:spPr>
        <p:txBody>
          <a:bodyPr lIns="0" tIns="0" rIns="0" bIns="0" rtlCol="0" anchor="t">
            <a:spAutoFit/>
          </a:bodyPr>
          <a:lstStyle/>
          <a:p>
            <a:pPr algn="l">
              <a:lnSpc>
                <a:spcPts val="5389"/>
              </a:lnSpc>
            </a:pPr>
            <a:r>
              <a:rPr lang="en-US" sz="3499">
                <a:solidFill>
                  <a:srgbClr val="000000"/>
                </a:solidFill>
                <a:latin typeface="Times New Roman"/>
                <a:ea typeface="Times New Roman"/>
                <a:cs typeface="Times New Roman"/>
                <a:sym typeface="Times New Roman"/>
              </a:rPr>
              <a:t>  Clickjacking kullanıcıların farkında olmadan farklı bir şeye tıklamasıyla oluşan kötü niyetli işlemlerin gerçekleşmesine neden olan bir web saldırısıdır. Saldırgan, hedef web sayfasının üzerine şeffaf veya gizli katmanlar yerleştirir ve kullanıcının tıkladığı düğmeyi arka plandaki başka bir içeriğe yönlendirir. Kullanıcı, üst düzey sayfada bir nesneye tıklamak isterken aslında görünmez katmandaki farklı bir sayfadaki düğmeye tıklamış olur. </a:t>
            </a:r>
          </a:p>
        </p:txBody>
      </p:sp>
      <p:sp>
        <p:nvSpPr>
          <p:cNvPr id="8" name="Freeform 8"/>
          <p:cNvSpPr/>
          <p:nvPr/>
        </p:nvSpPr>
        <p:spPr>
          <a:xfrm>
            <a:off x="3908955" y="1606757"/>
            <a:ext cx="7315200" cy="1409839"/>
          </a:xfrm>
          <a:custGeom>
            <a:avLst/>
            <a:gdLst/>
            <a:ahLst/>
            <a:cxnLst/>
            <a:rect l="l" t="t" r="r" b="b"/>
            <a:pathLst>
              <a:path w="7315200" h="1409839">
                <a:moveTo>
                  <a:pt x="0" y="0"/>
                </a:moveTo>
                <a:lnTo>
                  <a:pt x="7315200" y="0"/>
                </a:lnTo>
                <a:lnTo>
                  <a:pt x="7315200" y="1409839"/>
                </a:lnTo>
                <a:lnTo>
                  <a:pt x="0" y="14098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5515175" y="1901657"/>
            <a:ext cx="5708980"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ClickJacking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390256" y="3479323"/>
            <a:ext cx="15869044" cy="4087495"/>
          </a:xfrm>
          <a:prstGeom prst="rect">
            <a:avLst/>
          </a:prstGeom>
        </p:spPr>
        <p:txBody>
          <a:bodyPr lIns="0" tIns="0" rIns="0" bIns="0" rtlCol="0" anchor="t">
            <a:spAutoFit/>
          </a:bodyPr>
          <a:lstStyle/>
          <a:p>
            <a:pPr algn="l">
              <a:lnSpc>
                <a:spcPts val="5389"/>
              </a:lnSpc>
            </a:pPr>
            <a:r>
              <a:rPr lang="en-US" sz="3499">
                <a:solidFill>
                  <a:srgbClr val="000000"/>
                </a:solidFill>
                <a:latin typeface="Times New Roman"/>
                <a:ea typeface="Times New Roman"/>
                <a:cs typeface="Times New Roman"/>
                <a:sym typeface="Times New Roman"/>
              </a:rPr>
              <a:t>  Clickjacking saldırılarında saldırganların temel amacı, kullanıcıyı farkında olmadan kendi istedikleri işlemleri yapmaya yönlendirmektir.  Kullanıcı, örneğin bir "Beğen" butonuna tıkladığını düşünürken aslında saldırganın kontrol ettiği bir işlem gerçekleştirebilir. Saldırganlar böylece kişinin sosyal medya hesaplarına erişim sağlayabilir, yetkisiz işlemler yapabilir, zararlı yazılımlar indirebilir veya kullanıcının kredi kartı bilgilerini ele geçirebilir. </a:t>
            </a:r>
          </a:p>
        </p:txBody>
      </p:sp>
      <p:sp>
        <p:nvSpPr>
          <p:cNvPr id="8" name="Freeform 8"/>
          <p:cNvSpPr/>
          <p:nvPr/>
        </p:nvSpPr>
        <p:spPr>
          <a:xfrm>
            <a:off x="3949327" y="1517516"/>
            <a:ext cx="7315200" cy="1409839"/>
          </a:xfrm>
          <a:custGeom>
            <a:avLst/>
            <a:gdLst/>
            <a:ahLst/>
            <a:cxnLst/>
            <a:rect l="l" t="t" r="r" b="b"/>
            <a:pathLst>
              <a:path w="7315200" h="1409839">
                <a:moveTo>
                  <a:pt x="0" y="0"/>
                </a:moveTo>
                <a:lnTo>
                  <a:pt x="7315200" y="0"/>
                </a:lnTo>
                <a:lnTo>
                  <a:pt x="7315200" y="1409838"/>
                </a:lnTo>
                <a:lnTo>
                  <a:pt x="0" y="14098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5476359" y="1812415"/>
            <a:ext cx="5500573"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Saldırı Amacı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390256" y="3231649"/>
            <a:ext cx="15869044" cy="6116320"/>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Adobe Flash Saldırısı: </a:t>
            </a:r>
          </a:p>
          <a:p>
            <a:pPr algn="l">
              <a:lnSpc>
                <a:spcPts val="5389"/>
              </a:lnSpc>
            </a:pPr>
            <a:r>
              <a:rPr lang="en-US" sz="3499">
                <a:solidFill>
                  <a:srgbClr val="000000"/>
                </a:solidFill>
                <a:latin typeface="Times New Roman"/>
                <a:ea typeface="Times New Roman"/>
                <a:cs typeface="Times New Roman"/>
                <a:sym typeface="Times New Roman"/>
              </a:rPr>
              <a:t>  Jeremiah Grossman ve Robert Hansen’in keşfettiği bir clickjacking örneğinde, saldırganlar Adobe Flash Player’ın güvenlik ayarları sayfasını görünmez bir iframe içinde yüklemişlerdir. Kullanıcı eklenti ayarlarını değiştireceğini düşünürken, arka planda Flash’ın kamera ve mikrofon izinlerini değiştiren “Onayla” düğmesine tıklamıştır. Bu sayede saldırgan, kullanıcının bilgisayar mikrofonu ve kamerasına izin vererek uzaktan erişim imkanı elde etmiştir.</a:t>
            </a:r>
          </a:p>
          <a:p>
            <a:pPr algn="l">
              <a:lnSpc>
                <a:spcPts val="5389"/>
              </a:lnSpc>
            </a:pPr>
            <a:endParaRPr lang="en-US" sz="3499">
              <a:solidFill>
                <a:srgbClr val="000000"/>
              </a:solidFill>
              <a:latin typeface="Times New Roman"/>
              <a:ea typeface="Times New Roman"/>
              <a:cs typeface="Times New Roman"/>
              <a:sym typeface="Times New Roman"/>
            </a:endParaRPr>
          </a:p>
          <a:p>
            <a:pPr algn="l">
              <a:lnSpc>
                <a:spcPts val="5389"/>
              </a:lnSpc>
            </a:pPr>
            <a:endParaRPr lang="en-US" sz="3499">
              <a:solidFill>
                <a:srgbClr val="000000"/>
              </a:solidFill>
              <a:latin typeface="Times New Roman"/>
              <a:ea typeface="Times New Roman"/>
              <a:cs typeface="Times New Roman"/>
              <a:sym typeface="Times New Roman"/>
            </a:endParaRPr>
          </a:p>
        </p:txBody>
      </p:sp>
      <p:sp>
        <p:nvSpPr>
          <p:cNvPr id="8" name="Freeform 8"/>
          <p:cNvSpPr/>
          <p:nvPr/>
        </p:nvSpPr>
        <p:spPr>
          <a:xfrm>
            <a:off x="3949327" y="1517516"/>
            <a:ext cx="7315200" cy="1409839"/>
          </a:xfrm>
          <a:custGeom>
            <a:avLst/>
            <a:gdLst/>
            <a:ahLst/>
            <a:cxnLst/>
            <a:rect l="l" t="t" r="r" b="b"/>
            <a:pathLst>
              <a:path w="7315200" h="1409839">
                <a:moveTo>
                  <a:pt x="0" y="0"/>
                </a:moveTo>
                <a:lnTo>
                  <a:pt x="7315200" y="0"/>
                </a:lnTo>
                <a:lnTo>
                  <a:pt x="7315200" y="1409838"/>
                </a:lnTo>
                <a:lnTo>
                  <a:pt x="0" y="14098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156733" y="1812415"/>
            <a:ext cx="4914903"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Örnekler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257305" y="2927354"/>
            <a:ext cx="8182690" cy="5430330"/>
          </a:xfrm>
          <a:custGeom>
            <a:avLst/>
            <a:gdLst/>
            <a:ahLst/>
            <a:cxnLst/>
            <a:rect l="l" t="t" r="r" b="b"/>
            <a:pathLst>
              <a:path w="8182690" h="5430330">
                <a:moveTo>
                  <a:pt x="8182689" y="0"/>
                </a:moveTo>
                <a:lnTo>
                  <a:pt x="0" y="0"/>
                </a:lnTo>
                <a:lnTo>
                  <a:pt x="0" y="5430331"/>
                </a:lnTo>
                <a:lnTo>
                  <a:pt x="8182689" y="5430331"/>
                </a:lnTo>
                <a:lnTo>
                  <a:pt x="8182689"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390256" y="3231649"/>
            <a:ext cx="15869044" cy="6116320"/>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Twitter Worm: </a:t>
            </a:r>
          </a:p>
          <a:p>
            <a:pPr algn="l">
              <a:lnSpc>
                <a:spcPts val="5389"/>
              </a:lnSpc>
            </a:pPr>
            <a:r>
              <a:rPr lang="en-US" sz="3499">
                <a:solidFill>
                  <a:srgbClr val="000000"/>
                </a:solidFill>
                <a:latin typeface="Times New Roman"/>
                <a:ea typeface="Times New Roman"/>
                <a:cs typeface="Times New Roman"/>
                <a:sym typeface="Times New Roman"/>
              </a:rPr>
              <a:t>  Bu örnekte kullanıcılar ‘Don’t Click!’ yazan bir düğmeye basmaya teşvik edilmiştir. Fakat bu düğme arka planda Twitter hesabında gizli bir formu tetiklemekte ve kurban fark etmeden saldırganın belirttiği bir mesajı otomatik olarak tweetlemektedir.  Kullanıcı tıkladığında hesabından zararlı bir bağlantı yayınlanmakta ve bu solucan saldırısı kısa sürede binlerce kişiye yayılmış bulunmakta.</a:t>
            </a:r>
          </a:p>
          <a:p>
            <a:pPr algn="l">
              <a:lnSpc>
                <a:spcPts val="5389"/>
              </a:lnSpc>
            </a:pPr>
            <a:endParaRPr lang="en-US" sz="3499">
              <a:solidFill>
                <a:srgbClr val="000000"/>
              </a:solidFill>
              <a:latin typeface="Times New Roman"/>
              <a:ea typeface="Times New Roman"/>
              <a:cs typeface="Times New Roman"/>
              <a:sym typeface="Times New Roman"/>
            </a:endParaRPr>
          </a:p>
          <a:p>
            <a:pPr algn="l">
              <a:lnSpc>
                <a:spcPts val="5389"/>
              </a:lnSpc>
            </a:pPr>
            <a:endParaRPr lang="en-US" sz="3499">
              <a:solidFill>
                <a:srgbClr val="000000"/>
              </a:solidFill>
              <a:latin typeface="Times New Roman"/>
              <a:ea typeface="Times New Roman"/>
              <a:cs typeface="Times New Roman"/>
              <a:sym typeface="Times New Roman"/>
            </a:endParaRPr>
          </a:p>
        </p:txBody>
      </p:sp>
      <p:sp>
        <p:nvSpPr>
          <p:cNvPr id="8" name="Freeform 8"/>
          <p:cNvSpPr/>
          <p:nvPr/>
        </p:nvSpPr>
        <p:spPr>
          <a:xfrm>
            <a:off x="3949327" y="1517516"/>
            <a:ext cx="7315200" cy="1409839"/>
          </a:xfrm>
          <a:custGeom>
            <a:avLst/>
            <a:gdLst/>
            <a:ahLst/>
            <a:cxnLst/>
            <a:rect l="l" t="t" r="r" b="b"/>
            <a:pathLst>
              <a:path w="7315200" h="1409839">
                <a:moveTo>
                  <a:pt x="0" y="0"/>
                </a:moveTo>
                <a:lnTo>
                  <a:pt x="7315200" y="0"/>
                </a:lnTo>
                <a:lnTo>
                  <a:pt x="7315200" y="1409838"/>
                </a:lnTo>
                <a:lnTo>
                  <a:pt x="0" y="14098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156733" y="1812415"/>
            <a:ext cx="4914903"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Örnekler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257305" y="2927354"/>
            <a:ext cx="8182690" cy="5430330"/>
          </a:xfrm>
          <a:custGeom>
            <a:avLst/>
            <a:gdLst/>
            <a:ahLst/>
            <a:cxnLst/>
            <a:rect l="l" t="t" r="r" b="b"/>
            <a:pathLst>
              <a:path w="8182690" h="5430330">
                <a:moveTo>
                  <a:pt x="8182689" y="0"/>
                </a:moveTo>
                <a:lnTo>
                  <a:pt x="0" y="0"/>
                </a:lnTo>
                <a:lnTo>
                  <a:pt x="0" y="5430331"/>
                </a:lnTo>
                <a:lnTo>
                  <a:pt x="8182689" y="5430331"/>
                </a:lnTo>
                <a:lnTo>
                  <a:pt x="8182689"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Freeform 7"/>
          <p:cNvSpPr/>
          <p:nvPr/>
        </p:nvSpPr>
        <p:spPr>
          <a:xfrm>
            <a:off x="4635130" y="1504184"/>
            <a:ext cx="7315200" cy="1409839"/>
          </a:xfrm>
          <a:custGeom>
            <a:avLst/>
            <a:gdLst/>
            <a:ahLst/>
            <a:cxnLst/>
            <a:rect l="l" t="t" r="r" b="b"/>
            <a:pathLst>
              <a:path w="7315200" h="1409839">
                <a:moveTo>
                  <a:pt x="0" y="0"/>
                </a:moveTo>
                <a:lnTo>
                  <a:pt x="7315200" y="0"/>
                </a:lnTo>
                <a:lnTo>
                  <a:pt x="7315200" y="1409839"/>
                </a:lnTo>
                <a:lnTo>
                  <a:pt x="0" y="14098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8" name="Freeform 8"/>
          <p:cNvSpPr/>
          <p:nvPr/>
        </p:nvSpPr>
        <p:spPr>
          <a:xfrm>
            <a:off x="378536" y="3315331"/>
            <a:ext cx="9956838" cy="5474267"/>
          </a:xfrm>
          <a:custGeom>
            <a:avLst/>
            <a:gdLst/>
            <a:ahLst/>
            <a:cxnLst/>
            <a:rect l="l" t="t" r="r" b="b"/>
            <a:pathLst>
              <a:path w="9956838" h="5474267">
                <a:moveTo>
                  <a:pt x="0" y="0"/>
                </a:moveTo>
                <a:lnTo>
                  <a:pt x="9956838" y="0"/>
                </a:lnTo>
                <a:lnTo>
                  <a:pt x="9956838" y="5474267"/>
                </a:lnTo>
                <a:lnTo>
                  <a:pt x="0" y="5474267"/>
                </a:lnTo>
                <a:lnTo>
                  <a:pt x="0" y="0"/>
                </a:lnTo>
                <a:close/>
              </a:path>
            </a:pathLst>
          </a:custGeom>
          <a:blipFill>
            <a:blip r:embed="rId8"/>
            <a:stretch>
              <a:fillRect t="-8898" b="-8898"/>
            </a:stretch>
          </a:blipFill>
        </p:spPr>
        <p:txBody>
          <a:bodyPr/>
          <a:lstStyle/>
          <a:p>
            <a:endParaRPr lang="tr-TR"/>
          </a:p>
        </p:txBody>
      </p:sp>
      <p:sp>
        <p:nvSpPr>
          <p:cNvPr id="9" name="Freeform 9"/>
          <p:cNvSpPr/>
          <p:nvPr/>
        </p:nvSpPr>
        <p:spPr>
          <a:xfrm>
            <a:off x="10335374" y="3315331"/>
            <a:ext cx="8090885" cy="2403370"/>
          </a:xfrm>
          <a:custGeom>
            <a:avLst/>
            <a:gdLst/>
            <a:ahLst/>
            <a:cxnLst/>
            <a:rect l="l" t="t" r="r" b="b"/>
            <a:pathLst>
              <a:path w="8090885" h="2403370">
                <a:moveTo>
                  <a:pt x="0" y="0"/>
                </a:moveTo>
                <a:lnTo>
                  <a:pt x="8090884" y="0"/>
                </a:lnTo>
                <a:lnTo>
                  <a:pt x="8090884" y="2403370"/>
                </a:lnTo>
                <a:lnTo>
                  <a:pt x="0" y="2403370"/>
                </a:lnTo>
                <a:lnTo>
                  <a:pt x="0" y="0"/>
                </a:lnTo>
                <a:close/>
              </a:path>
            </a:pathLst>
          </a:custGeom>
          <a:blipFill>
            <a:blip r:embed="rId9"/>
            <a:stretch>
              <a:fillRect l="-1282"/>
            </a:stretch>
          </a:blipFill>
        </p:spPr>
        <p:txBody>
          <a:bodyPr/>
          <a:lstStyle/>
          <a:p>
            <a:endParaRPr lang="tr-TR"/>
          </a:p>
        </p:txBody>
      </p:sp>
      <p:sp>
        <p:nvSpPr>
          <p:cNvPr id="10" name="TextBox 10"/>
          <p:cNvSpPr txBox="1"/>
          <p:nvPr/>
        </p:nvSpPr>
        <p:spPr>
          <a:xfrm>
            <a:off x="6156733" y="1812415"/>
            <a:ext cx="4914903"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Örnek Sayfa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257305" y="2927354"/>
            <a:ext cx="8182690" cy="5430330"/>
          </a:xfrm>
          <a:custGeom>
            <a:avLst/>
            <a:gdLst/>
            <a:ahLst/>
            <a:cxnLst/>
            <a:rect l="l" t="t" r="r" b="b"/>
            <a:pathLst>
              <a:path w="8182690" h="5430330">
                <a:moveTo>
                  <a:pt x="8182689" y="0"/>
                </a:moveTo>
                <a:lnTo>
                  <a:pt x="0" y="0"/>
                </a:lnTo>
                <a:lnTo>
                  <a:pt x="0" y="5430331"/>
                </a:lnTo>
                <a:lnTo>
                  <a:pt x="8182689" y="5430331"/>
                </a:lnTo>
                <a:lnTo>
                  <a:pt x="8182689"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5" name="Freeform 5"/>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TextBox 6"/>
          <p:cNvSpPr txBox="1"/>
          <p:nvPr/>
        </p:nvSpPr>
        <p:spPr>
          <a:xfrm>
            <a:off x="1209478" y="1994852"/>
            <a:ext cx="15869044" cy="6116320"/>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a:t>
            </a:r>
          </a:p>
          <a:p>
            <a:pPr algn="l">
              <a:lnSpc>
                <a:spcPts val="5389"/>
              </a:lnSpc>
            </a:pPr>
            <a:r>
              <a:rPr lang="en-US" sz="3499">
                <a:solidFill>
                  <a:srgbClr val="000000"/>
                </a:solidFill>
                <a:latin typeface="Times New Roman"/>
                <a:ea typeface="Times New Roman"/>
                <a:cs typeface="Times New Roman"/>
                <a:sym typeface="Times New Roman"/>
              </a:rPr>
              <a:t>  Bu örnekte normalde sol tarafta kullanıcı demo web sayfasını görür ve yapacağı işlemi yapmak için yeşil olan “Demo Button” butonuna tıklar. Ama web uygulamasında orada bulunan bir şeffaf olan ve kullanıcının göremediği asıl buton bulunmaktadır. Kullanıcı ‘Demo Button’a tıkladığını sanarken aslında ‘Buraya Tıkla’ butonuna tıklamıştır. Sonrasında ise kod bloğundaki alert devreye girmiş ve ekrana uyarı mesajı verilmiştir. </a:t>
            </a:r>
          </a:p>
          <a:p>
            <a:pPr algn="l">
              <a:lnSpc>
                <a:spcPts val="5389"/>
              </a:lnSpc>
            </a:pPr>
            <a:endParaRPr lang="en-US" sz="3499">
              <a:solidFill>
                <a:srgbClr val="000000"/>
              </a:solidFill>
              <a:latin typeface="Times New Roman"/>
              <a:ea typeface="Times New Roman"/>
              <a:cs typeface="Times New Roman"/>
              <a:sym typeface="Times New Roman"/>
            </a:endParaRPr>
          </a:p>
          <a:p>
            <a:pPr algn="l">
              <a:lnSpc>
                <a:spcPts val="5389"/>
              </a:lnSpc>
            </a:pPr>
            <a:endParaRPr lang="en-US" sz="3499">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028700" y="3564197"/>
            <a:ext cx="16230600" cy="5440045"/>
          </a:xfrm>
          <a:prstGeom prst="rect">
            <a:avLst/>
          </a:prstGeom>
        </p:spPr>
        <p:txBody>
          <a:bodyPr lIns="0" tIns="0" rIns="0" bIns="0" rtlCol="0" anchor="t">
            <a:spAutoFit/>
          </a:bodyPr>
          <a:lstStyle/>
          <a:p>
            <a:pPr algn="l">
              <a:lnSpc>
                <a:spcPts val="5389"/>
              </a:lnSpc>
            </a:pPr>
            <a:r>
              <a:rPr lang="en-US" sz="3499" b="1">
                <a:solidFill>
                  <a:srgbClr val="2E4990"/>
                </a:solidFill>
                <a:latin typeface="Times New Roman Bold"/>
                <a:ea typeface="Times New Roman Bold"/>
                <a:cs typeface="Times New Roman Bold"/>
                <a:sym typeface="Times New Roman Bold"/>
              </a:rPr>
              <a:t> 1) HTTP Header ile koruma: </a:t>
            </a:r>
          </a:p>
          <a:p>
            <a:pPr algn="l">
              <a:lnSpc>
                <a:spcPts val="5389"/>
              </a:lnSpc>
            </a:pPr>
            <a:r>
              <a:rPr lang="en-US" sz="3499">
                <a:solidFill>
                  <a:srgbClr val="000000"/>
                </a:solidFill>
                <a:latin typeface="Times New Roman"/>
                <a:ea typeface="Times New Roman"/>
                <a:cs typeface="Times New Roman"/>
                <a:sym typeface="Times New Roman"/>
              </a:rPr>
              <a:t> Web uygulamamızın X-Frame Options başlığını eklememiz gerekiyor. Örneğin </a:t>
            </a:r>
            <a:r>
              <a:rPr lang="en-US" sz="3499" b="1">
                <a:solidFill>
                  <a:srgbClr val="5E17EB"/>
                </a:solidFill>
                <a:latin typeface="Times New Roman Bold"/>
                <a:ea typeface="Times New Roman Bold"/>
                <a:cs typeface="Times New Roman Bold"/>
                <a:sym typeface="Times New Roman Bold"/>
              </a:rPr>
              <a:t>“X-Frame Options:  DENY”</a:t>
            </a:r>
            <a:r>
              <a:rPr lang="en-US" sz="3499">
                <a:solidFill>
                  <a:srgbClr val="000000"/>
                </a:solidFill>
                <a:latin typeface="Times New Roman"/>
                <a:ea typeface="Times New Roman"/>
                <a:cs typeface="Times New Roman"/>
                <a:sym typeface="Times New Roman"/>
              </a:rPr>
              <a:t> eklediğimiz zaman tüm iframe kullanımını engellemiş oluyoruz.</a:t>
            </a:r>
            <a:r>
              <a:rPr lang="en-US" sz="3499" b="1">
                <a:solidFill>
                  <a:srgbClr val="000000"/>
                </a:solidFill>
                <a:latin typeface="Times New Roman Bold"/>
                <a:ea typeface="Times New Roman Bold"/>
                <a:cs typeface="Times New Roman Bold"/>
                <a:sym typeface="Times New Roman Bold"/>
              </a:rPr>
              <a:t> </a:t>
            </a:r>
            <a:r>
              <a:rPr lang="en-US" sz="3499" b="1">
                <a:solidFill>
                  <a:srgbClr val="5E17EB"/>
                </a:solidFill>
                <a:latin typeface="Times New Roman Bold"/>
                <a:ea typeface="Times New Roman Bold"/>
                <a:cs typeface="Times New Roman Bold"/>
                <a:sym typeface="Times New Roman Bold"/>
              </a:rPr>
              <a:t>“X-Frame Options: SAMEORIGIN”</a:t>
            </a:r>
            <a:r>
              <a:rPr lang="en-US" sz="3499">
                <a:solidFill>
                  <a:srgbClr val="000000"/>
                </a:solidFill>
                <a:latin typeface="Times New Roman"/>
                <a:ea typeface="Times New Roman"/>
                <a:cs typeface="Times New Roman"/>
                <a:sym typeface="Times New Roman"/>
              </a:rPr>
              <a:t> örneğinde ise sadece aynı domain üzerinden iframe kullanımına izin vermiş oluyoruz.</a:t>
            </a:r>
            <a:r>
              <a:rPr lang="en-US" sz="3499" b="1">
                <a:solidFill>
                  <a:srgbClr val="000000"/>
                </a:solidFill>
                <a:latin typeface="Times New Roman Bold"/>
                <a:ea typeface="Times New Roman Bold"/>
                <a:cs typeface="Times New Roman Bold"/>
                <a:sym typeface="Times New Roman Bold"/>
              </a:rPr>
              <a:t> </a:t>
            </a:r>
            <a:r>
              <a:rPr lang="en-US" sz="3499" b="1">
                <a:solidFill>
                  <a:srgbClr val="5E17EB"/>
                </a:solidFill>
                <a:latin typeface="Times New Roman Bold"/>
                <a:ea typeface="Times New Roman Bold"/>
                <a:cs typeface="Times New Roman Bold"/>
                <a:sym typeface="Times New Roman Bold"/>
              </a:rPr>
              <a:t>“Content-Security-Policy: frame-ancestors 'self' https://google.com”</a:t>
            </a:r>
            <a:r>
              <a:rPr lang="en-US" sz="3499">
                <a:solidFill>
                  <a:srgbClr val="000000"/>
                </a:solidFill>
                <a:latin typeface="Times New Roman"/>
                <a:ea typeface="Times New Roman"/>
                <a:cs typeface="Times New Roman"/>
                <a:sym typeface="Times New Roman"/>
              </a:rPr>
              <a:t> örneğinde ise ‘self’ kısmında kendi domainimize iframe kullanımı için izin verirken buna ekstra olarak google domaini tarafından gelecek iframe izinlerine de yetki vermiş oluyoruz.</a:t>
            </a:r>
          </a:p>
        </p:txBody>
      </p:sp>
      <p:sp>
        <p:nvSpPr>
          <p:cNvPr id="8" name="Freeform 8"/>
          <p:cNvSpPr/>
          <p:nvPr/>
        </p:nvSpPr>
        <p:spPr>
          <a:xfrm>
            <a:off x="4196550" y="1123774"/>
            <a:ext cx="10057769" cy="1938406"/>
          </a:xfrm>
          <a:custGeom>
            <a:avLst/>
            <a:gdLst/>
            <a:ahLst/>
            <a:cxnLst/>
            <a:rect l="l" t="t" r="r" b="b"/>
            <a:pathLst>
              <a:path w="10057769" h="1938406">
                <a:moveTo>
                  <a:pt x="0" y="0"/>
                </a:moveTo>
                <a:lnTo>
                  <a:pt x="10057769" y="0"/>
                </a:lnTo>
                <a:lnTo>
                  <a:pt x="10057769" y="1938406"/>
                </a:lnTo>
                <a:lnTo>
                  <a:pt x="0" y="19384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046120" y="1682957"/>
            <a:ext cx="8045330"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Nasıl Korunuruz?</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717673" y="793797"/>
            <a:ext cx="8638773" cy="5733004"/>
          </a:xfrm>
          <a:custGeom>
            <a:avLst/>
            <a:gdLst/>
            <a:ahLst/>
            <a:cxnLst/>
            <a:rect l="l" t="t" r="r" b="b"/>
            <a:pathLst>
              <a:path w="8638773" h="5733004">
                <a:moveTo>
                  <a:pt x="0" y="5733003"/>
                </a:moveTo>
                <a:lnTo>
                  <a:pt x="8638773" y="5733003"/>
                </a:lnTo>
                <a:lnTo>
                  <a:pt x="8638773" y="0"/>
                </a:lnTo>
                <a:lnTo>
                  <a:pt x="0" y="0"/>
                </a:lnTo>
                <a:lnTo>
                  <a:pt x="0" y="5733003"/>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Freeform 3"/>
          <p:cNvSpPr/>
          <p:nvPr/>
        </p:nvSpPr>
        <p:spPr>
          <a:xfrm flipH="1">
            <a:off x="-1168815" y="2927354"/>
            <a:ext cx="8182690" cy="5430330"/>
          </a:xfrm>
          <a:custGeom>
            <a:avLst/>
            <a:gdLst/>
            <a:ahLst/>
            <a:cxnLst/>
            <a:rect l="l" t="t" r="r" b="b"/>
            <a:pathLst>
              <a:path w="8182690" h="5430330">
                <a:moveTo>
                  <a:pt x="8182690" y="0"/>
                </a:moveTo>
                <a:lnTo>
                  <a:pt x="0" y="0"/>
                </a:lnTo>
                <a:lnTo>
                  <a:pt x="0" y="5430331"/>
                </a:lnTo>
                <a:lnTo>
                  <a:pt x="8182690" y="5430331"/>
                </a:lnTo>
                <a:lnTo>
                  <a:pt x="8182690"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13169859" y="394684"/>
            <a:ext cx="5118141" cy="3396585"/>
          </a:xfrm>
          <a:custGeom>
            <a:avLst/>
            <a:gdLst/>
            <a:ahLst/>
            <a:cxnLst/>
            <a:rect l="l" t="t" r="r" b="b"/>
            <a:pathLst>
              <a:path w="5118141" h="3396585">
                <a:moveTo>
                  <a:pt x="0" y="0"/>
                </a:moveTo>
                <a:lnTo>
                  <a:pt x="5118141" y="0"/>
                </a:lnTo>
                <a:lnTo>
                  <a:pt x="5118141" y="3396585"/>
                </a:lnTo>
                <a:lnTo>
                  <a:pt x="0" y="3396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205262" y="-488243"/>
            <a:ext cx="5281132" cy="3984854"/>
          </a:xfrm>
          <a:custGeom>
            <a:avLst/>
            <a:gdLst/>
            <a:ahLst/>
            <a:cxnLst/>
            <a:rect l="l" t="t" r="r" b="b"/>
            <a:pathLst>
              <a:path w="5281132" h="3984854">
                <a:moveTo>
                  <a:pt x="0" y="0"/>
                </a:moveTo>
                <a:lnTo>
                  <a:pt x="5281132" y="0"/>
                </a:lnTo>
                <a:lnTo>
                  <a:pt x="5281132" y="3984854"/>
                </a:lnTo>
                <a:lnTo>
                  <a:pt x="0" y="3984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flipH="1" flipV="1">
            <a:off x="13409572" y="6838370"/>
            <a:ext cx="5171931" cy="3902457"/>
          </a:xfrm>
          <a:custGeom>
            <a:avLst/>
            <a:gdLst/>
            <a:ahLst/>
            <a:cxnLst/>
            <a:rect l="l" t="t" r="r" b="b"/>
            <a:pathLst>
              <a:path w="5171931" h="3902457">
                <a:moveTo>
                  <a:pt x="5171930" y="3902456"/>
                </a:moveTo>
                <a:lnTo>
                  <a:pt x="0" y="3902456"/>
                </a:lnTo>
                <a:lnTo>
                  <a:pt x="0" y="0"/>
                </a:lnTo>
                <a:lnTo>
                  <a:pt x="5171930" y="0"/>
                </a:lnTo>
                <a:lnTo>
                  <a:pt x="5171930" y="390245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TextBox 7"/>
          <p:cNvSpPr txBox="1"/>
          <p:nvPr/>
        </p:nvSpPr>
        <p:spPr>
          <a:xfrm>
            <a:off x="1028700" y="3564197"/>
            <a:ext cx="16230600" cy="6878806"/>
          </a:xfrm>
          <a:prstGeom prst="rect">
            <a:avLst/>
          </a:prstGeom>
        </p:spPr>
        <p:txBody>
          <a:bodyPr lIns="0" tIns="0" rIns="0" bIns="0" rtlCol="0" anchor="t">
            <a:spAutoFit/>
          </a:bodyPr>
          <a:lstStyle/>
          <a:p>
            <a:pPr algn="l">
              <a:lnSpc>
                <a:spcPts val="5389"/>
              </a:lnSpc>
            </a:pPr>
            <a:r>
              <a:rPr lang="en-US" sz="3499" b="1" dirty="0">
                <a:solidFill>
                  <a:srgbClr val="2E4990"/>
                </a:solidFill>
                <a:latin typeface="Times New Roman Bold"/>
                <a:ea typeface="Times New Roman Bold"/>
                <a:cs typeface="Times New Roman Bold"/>
                <a:sym typeface="Times New Roman Bold"/>
              </a:rPr>
              <a:t> 2) Frame Buster </a:t>
            </a:r>
            <a:r>
              <a:rPr lang="en-US" sz="3499" b="1" dirty="0" err="1">
                <a:solidFill>
                  <a:srgbClr val="2E4990"/>
                </a:solidFill>
                <a:latin typeface="Times New Roman Bold"/>
                <a:ea typeface="Times New Roman Bold"/>
                <a:cs typeface="Times New Roman Bold"/>
                <a:sym typeface="Times New Roman Bold"/>
              </a:rPr>
              <a:t>kodu</a:t>
            </a:r>
            <a:r>
              <a:rPr lang="en-US" sz="3499" b="1" dirty="0">
                <a:solidFill>
                  <a:srgbClr val="2E4990"/>
                </a:solidFill>
                <a:latin typeface="Times New Roman Bold"/>
                <a:ea typeface="Times New Roman Bold"/>
                <a:cs typeface="Times New Roman Bold"/>
                <a:sym typeface="Times New Roman Bold"/>
              </a:rPr>
              <a:t> </a:t>
            </a:r>
            <a:r>
              <a:rPr lang="en-US" sz="3499" b="1" dirty="0" err="1">
                <a:solidFill>
                  <a:srgbClr val="2E4990"/>
                </a:solidFill>
                <a:latin typeface="Times New Roman Bold"/>
                <a:ea typeface="Times New Roman Bold"/>
                <a:cs typeface="Times New Roman Bold"/>
                <a:sym typeface="Times New Roman Bold"/>
              </a:rPr>
              <a:t>ile</a:t>
            </a:r>
            <a:r>
              <a:rPr lang="en-US" sz="3499" b="1" dirty="0">
                <a:solidFill>
                  <a:srgbClr val="2E4990"/>
                </a:solidFill>
                <a:latin typeface="Times New Roman Bold"/>
                <a:ea typeface="Times New Roman Bold"/>
                <a:cs typeface="Times New Roman Bold"/>
                <a:sym typeface="Times New Roman Bold"/>
              </a:rPr>
              <a:t> </a:t>
            </a:r>
            <a:r>
              <a:rPr lang="en-US" sz="3499" b="1" dirty="0" err="1">
                <a:solidFill>
                  <a:srgbClr val="2E4990"/>
                </a:solidFill>
                <a:latin typeface="Times New Roman Bold"/>
                <a:ea typeface="Times New Roman Bold"/>
                <a:cs typeface="Times New Roman Bold"/>
                <a:sym typeface="Times New Roman Bold"/>
              </a:rPr>
              <a:t>koruma</a:t>
            </a:r>
            <a:r>
              <a:rPr lang="en-US" sz="3499" b="1" dirty="0">
                <a:solidFill>
                  <a:srgbClr val="2E4990"/>
                </a:solidFill>
                <a:latin typeface="Times New Roman Bold"/>
                <a:ea typeface="Times New Roman Bold"/>
                <a:cs typeface="Times New Roman Bold"/>
                <a:sym typeface="Times New Roman Bold"/>
              </a:rPr>
              <a:t>: </a:t>
            </a:r>
          </a:p>
          <a:p>
            <a:pPr algn="l">
              <a:lnSpc>
                <a:spcPts val="5389"/>
              </a:lnSpc>
            </a:pPr>
            <a:r>
              <a:rPr lang="en-US" sz="3499" dirty="0">
                <a:solidFill>
                  <a:srgbClr val="000000"/>
                </a:solidFill>
                <a:latin typeface="Times New Roman"/>
                <a:ea typeface="Times New Roman"/>
                <a:cs typeface="Times New Roman"/>
                <a:sym typeface="Times New Roman"/>
              </a:rPr>
              <a:t> En </a:t>
            </a:r>
            <a:r>
              <a:rPr lang="en-US" sz="3499" dirty="0" err="1">
                <a:solidFill>
                  <a:srgbClr val="000000"/>
                </a:solidFill>
                <a:latin typeface="Times New Roman"/>
                <a:ea typeface="Times New Roman"/>
                <a:cs typeface="Times New Roman"/>
                <a:sym typeface="Times New Roman"/>
              </a:rPr>
              <a:t>eski</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savunma</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yöntemlerinden</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birisidir</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Sayfanın</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iframe</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olarak</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açılmasını</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engelleyen</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bir</a:t>
            </a:r>
            <a:r>
              <a:rPr lang="en-US" sz="3499" dirty="0">
                <a:solidFill>
                  <a:srgbClr val="000000"/>
                </a:solidFill>
                <a:latin typeface="Times New Roman"/>
                <a:ea typeface="Times New Roman"/>
                <a:cs typeface="Times New Roman"/>
                <a:sym typeface="Times New Roman"/>
              </a:rPr>
              <a:t> JavaScript </a:t>
            </a:r>
            <a:r>
              <a:rPr lang="en-US" sz="3499" dirty="0" err="1">
                <a:solidFill>
                  <a:srgbClr val="000000"/>
                </a:solidFill>
                <a:latin typeface="Times New Roman"/>
                <a:ea typeface="Times New Roman"/>
                <a:cs typeface="Times New Roman"/>
                <a:sym typeface="Times New Roman"/>
              </a:rPr>
              <a:t>kod</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bloğudur</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Eğer</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sayfa</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bir</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iframe</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içinde</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açılmışsa</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window.top’a</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yönlendirilip</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yükleme</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durdurulabilir</a:t>
            </a:r>
            <a:r>
              <a:rPr lang="en-US" sz="3499" dirty="0">
                <a:solidFill>
                  <a:srgbClr val="000000"/>
                </a:solidFill>
                <a:latin typeface="Times New Roman"/>
                <a:ea typeface="Times New Roman"/>
                <a:cs typeface="Times New Roman"/>
                <a:sym typeface="Times New Roman"/>
              </a:rPr>
              <a:t>. </a:t>
            </a:r>
          </a:p>
          <a:p>
            <a:pPr algn="l">
              <a:lnSpc>
                <a:spcPts val="5389"/>
              </a:lnSpc>
            </a:pPr>
            <a:endParaRPr lang="en-US" sz="3499" dirty="0">
              <a:solidFill>
                <a:srgbClr val="000000"/>
              </a:solidFill>
              <a:latin typeface="Times New Roman"/>
              <a:ea typeface="Times New Roman"/>
              <a:cs typeface="Times New Roman"/>
              <a:sym typeface="Times New Roman"/>
            </a:endParaRPr>
          </a:p>
          <a:p>
            <a:pPr algn="l">
              <a:lnSpc>
                <a:spcPts val="5389"/>
              </a:lnSpc>
            </a:pPr>
            <a:r>
              <a:rPr lang="en-US" sz="3499" dirty="0">
                <a:solidFill>
                  <a:srgbClr val="000000"/>
                </a:solidFill>
                <a:latin typeface="Times New Roman"/>
                <a:ea typeface="Times New Roman"/>
                <a:cs typeface="Times New Roman"/>
                <a:sym typeface="Times New Roman"/>
              </a:rPr>
              <a:t>        if (</a:t>
            </a:r>
            <a:r>
              <a:rPr lang="en-US" sz="3499" dirty="0" err="1">
                <a:solidFill>
                  <a:srgbClr val="000000"/>
                </a:solidFill>
                <a:latin typeface="Times New Roman"/>
                <a:ea typeface="Times New Roman"/>
                <a:cs typeface="Times New Roman"/>
                <a:sym typeface="Times New Roman"/>
              </a:rPr>
              <a:t>window.top</a:t>
            </a:r>
            <a:r>
              <a:rPr lang="en-US" sz="3499" dirty="0">
                <a:solidFill>
                  <a:srgbClr val="000000"/>
                </a:solidFill>
                <a:latin typeface="Times New Roman"/>
                <a:ea typeface="Times New Roman"/>
                <a:cs typeface="Times New Roman"/>
                <a:sym typeface="Times New Roman"/>
              </a:rPr>
              <a:t> !=</a:t>
            </a:r>
            <a:r>
              <a:rPr lang="tr-TR" sz="3499" dirty="0">
                <a:solidFill>
                  <a:srgbClr val="000000"/>
                </a:solidFill>
                <a:latin typeface="Times New Roman"/>
                <a:ea typeface="Times New Roman"/>
                <a:cs typeface="Times New Roman"/>
                <a:sym typeface="Times New Roman"/>
              </a:rPr>
              <a:t>=</a:t>
            </a: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window.self</a:t>
            </a:r>
            <a:r>
              <a:rPr lang="en-US" sz="3499" dirty="0">
                <a:solidFill>
                  <a:srgbClr val="000000"/>
                </a:solidFill>
                <a:latin typeface="Times New Roman"/>
                <a:ea typeface="Times New Roman"/>
                <a:cs typeface="Times New Roman"/>
                <a:sym typeface="Times New Roman"/>
              </a:rPr>
              <a:t>) {</a:t>
            </a:r>
          </a:p>
          <a:p>
            <a:pPr algn="l">
              <a:lnSpc>
                <a:spcPts val="5389"/>
              </a:lnSpc>
            </a:pPr>
            <a:r>
              <a:rPr lang="en-US" sz="3499" dirty="0">
                <a:solidFill>
                  <a:srgbClr val="000000"/>
                </a:solidFill>
                <a:latin typeface="Times New Roman"/>
                <a:ea typeface="Times New Roman"/>
                <a:cs typeface="Times New Roman"/>
                <a:sym typeface="Times New Roman"/>
              </a:rPr>
              <a:t>             </a:t>
            </a:r>
            <a:r>
              <a:rPr lang="en-US" sz="3499" dirty="0" err="1">
                <a:solidFill>
                  <a:srgbClr val="000000"/>
                </a:solidFill>
                <a:latin typeface="Times New Roman"/>
                <a:ea typeface="Times New Roman"/>
                <a:cs typeface="Times New Roman"/>
                <a:sym typeface="Times New Roman"/>
              </a:rPr>
              <a:t>window.top.location</a:t>
            </a:r>
            <a:r>
              <a:rPr lang="en-US" sz="3499" dirty="0">
                <a:solidFill>
                  <a:srgbClr val="000000"/>
                </a:solidFill>
                <a:latin typeface="Times New Roman"/>
                <a:ea typeface="Times New Roman"/>
                <a:cs typeface="Times New Roman"/>
                <a:sym typeface="Times New Roman"/>
              </a:rPr>
              <a:t> = </a:t>
            </a:r>
            <a:r>
              <a:rPr lang="en-US" sz="3499" dirty="0" err="1">
                <a:solidFill>
                  <a:srgbClr val="000000"/>
                </a:solidFill>
                <a:latin typeface="Times New Roman"/>
                <a:ea typeface="Times New Roman"/>
                <a:cs typeface="Times New Roman"/>
                <a:sym typeface="Times New Roman"/>
              </a:rPr>
              <a:t>window.self.location</a:t>
            </a:r>
            <a:r>
              <a:rPr lang="en-US" sz="3499" dirty="0">
                <a:solidFill>
                  <a:srgbClr val="000000"/>
                </a:solidFill>
                <a:latin typeface="Times New Roman"/>
                <a:ea typeface="Times New Roman"/>
                <a:cs typeface="Times New Roman"/>
                <a:sym typeface="Times New Roman"/>
              </a:rPr>
              <a:t>;</a:t>
            </a:r>
          </a:p>
          <a:p>
            <a:pPr algn="l">
              <a:lnSpc>
                <a:spcPts val="5389"/>
              </a:lnSpc>
            </a:pPr>
            <a:r>
              <a:rPr lang="en-US" sz="3499" dirty="0">
                <a:solidFill>
                  <a:srgbClr val="000000"/>
                </a:solidFill>
                <a:latin typeface="Times New Roman"/>
                <a:ea typeface="Times New Roman"/>
                <a:cs typeface="Times New Roman"/>
                <a:sym typeface="Times New Roman"/>
              </a:rPr>
              <a:t>        }</a:t>
            </a:r>
          </a:p>
          <a:p>
            <a:pPr algn="l">
              <a:lnSpc>
                <a:spcPts val="5389"/>
              </a:lnSpc>
            </a:pPr>
            <a:endParaRPr lang="en-US" sz="3499" dirty="0">
              <a:solidFill>
                <a:srgbClr val="000000"/>
              </a:solidFill>
              <a:latin typeface="Times New Roman"/>
              <a:ea typeface="Times New Roman"/>
              <a:cs typeface="Times New Roman"/>
              <a:sym typeface="Times New Roman"/>
            </a:endParaRPr>
          </a:p>
          <a:p>
            <a:pPr algn="l">
              <a:lnSpc>
                <a:spcPts val="5389"/>
              </a:lnSpc>
            </a:pPr>
            <a:r>
              <a:rPr lang="en-US" sz="3499" b="1" dirty="0">
                <a:solidFill>
                  <a:srgbClr val="2E4990"/>
                </a:solidFill>
                <a:latin typeface="Times New Roman Bold"/>
                <a:ea typeface="Times New Roman Bold"/>
                <a:cs typeface="Times New Roman Bold"/>
                <a:sym typeface="Times New Roman Bold"/>
              </a:rPr>
              <a:t> </a:t>
            </a:r>
          </a:p>
        </p:txBody>
      </p:sp>
      <p:sp>
        <p:nvSpPr>
          <p:cNvPr id="8" name="Freeform 8"/>
          <p:cNvSpPr/>
          <p:nvPr/>
        </p:nvSpPr>
        <p:spPr>
          <a:xfrm>
            <a:off x="4196550" y="1123774"/>
            <a:ext cx="10057769" cy="1938406"/>
          </a:xfrm>
          <a:custGeom>
            <a:avLst/>
            <a:gdLst/>
            <a:ahLst/>
            <a:cxnLst/>
            <a:rect l="l" t="t" r="r" b="b"/>
            <a:pathLst>
              <a:path w="10057769" h="1938406">
                <a:moveTo>
                  <a:pt x="0" y="0"/>
                </a:moveTo>
                <a:lnTo>
                  <a:pt x="10057769" y="0"/>
                </a:lnTo>
                <a:lnTo>
                  <a:pt x="10057769" y="1938406"/>
                </a:lnTo>
                <a:lnTo>
                  <a:pt x="0" y="19384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9" name="TextBox 9"/>
          <p:cNvSpPr txBox="1"/>
          <p:nvPr/>
        </p:nvSpPr>
        <p:spPr>
          <a:xfrm>
            <a:off x="6046120" y="1682957"/>
            <a:ext cx="8045330" cy="896239"/>
          </a:xfrm>
          <a:prstGeom prst="rect">
            <a:avLst/>
          </a:prstGeom>
        </p:spPr>
        <p:txBody>
          <a:bodyPr lIns="0" tIns="0" rIns="0" bIns="0" rtlCol="0" anchor="t">
            <a:spAutoFit/>
          </a:bodyPr>
          <a:lstStyle/>
          <a:p>
            <a:pPr algn="l">
              <a:lnSpc>
                <a:spcPts val="6847"/>
              </a:lnSpc>
            </a:pPr>
            <a:r>
              <a:rPr lang="en-US" sz="6399" b="1">
                <a:solidFill>
                  <a:srgbClr val="FCFEFF"/>
                </a:solidFill>
                <a:latin typeface="Aileron Bold"/>
                <a:ea typeface="Aileron Bold"/>
                <a:cs typeface="Aileron Bold"/>
                <a:sym typeface="Aileron Bold"/>
              </a:rPr>
              <a:t>Nasıl Korunuruz?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Custom</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Aileron Bold</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dc:title>
  <cp:lastModifiedBy>Taha CANIBEK</cp:lastModifiedBy>
  <cp:revision>2</cp:revision>
  <dcterms:created xsi:type="dcterms:W3CDTF">2006-08-16T00:00:00Z</dcterms:created>
  <dcterms:modified xsi:type="dcterms:W3CDTF">2025-07-21T04:47:13Z</dcterms:modified>
  <dc:identifier>DAGtua-0dyw</dc:identifier>
</cp:coreProperties>
</file>