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ynapuff Condensed" charset="1" panose="00000000000000000000"/>
      <p:regular r:id="rId19"/>
    </p:embeddedFont>
    <p:embeddedFont>
      <p:font typeface="Times New Roman Bold" charset="1" panose="02030802070405020303"/>
      <p:regular r:id="rId20"/>
    </p:embeddedFont>
    <p:embeddedFont>
      <p:font typeface="Times New Roman" charset="1" panose="020305020704050203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13428" y="7846789"/>
            <a:ext cx="8261144" cy="66084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Presented by: Taha Canıbek</a:t>
            </a:r>
          </a:p>
        </p:txBody>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057400" y="3076575"/>
            <a:ext cx="14639924" cy="4222333"/>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ŞIFRELEME VE TERIMLER</a:t>
            </a:r>
          </a:p>
        </p:txBody>
      </p:sp>
      <p:sp>
        <p:nvSpPr>
          <p:cNvPr name="TextBox 8" id="8"/>
          <p:cNvSpPr txBox="true"/>
          <p:nvPr/>
        </p:nvSpPr>
        <p:spPr>
          <a:xfrm rot="0">
            <a:off x="3530206" y="781703"/>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WIFI</a:t>
            </a:r>
          </a:p>
        </p:txBody>
      </p:sp>
      <p:sp>
        <p:nvSpPr>
          <p:cNvPr name="Freeform 9" id="9"/>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583910"/>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2830508"/>
            <a:ext cx="11092077" cy="5549901"/>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MGT = WPA2 - Ente</a:t>
            </a:r>
            <a:r>
              <a:rPr lang="en-US" sz="3499">
                <a:solidFill>
                  <a:srgbClr val="000000"/>
                </a:solidFill>
                <a:latin typeface="Dynapuff Condensed"/>
                <a:ea typeface="Dynapuff Condensed"/>
                <a:cs typeface="Dynapuff Condensed"/>
                <a:sym typeface="Dynapuff Condensed"/>
              </a:rPr>
              <a:t>rprise</a:t>
            </a:r>
          </a:p>
          <a:p>
            <a:pPr algn="just">
              <a:lnSpc>
                <a:spcPts val="4899"/>
              </a:lnSpc>
            </a:pPr>
          </a:p>
          <a:p>
            <a:pPr algn="just">
              <a:lnSpc>
                <a:spcPts val="4899"/>
              </a:lnSpc>
            </a:pPr>
            <a:r>
              <a:rPr lang="en-US" sz="3499">
                <a:solidFill>
                  <a:srgbClr val="000000"/>
                </a:solidFill>
                <a:latin typeface="Dynapuff Condensed"/>
                <a:ea typeface="Dynapuff Condensed"/>
                <a:cs typeface="Dynapuff Condensed"/>
                <a:sym typeface="Dynapuff Condensed"/>
              </a:rPr>
              <a:t>Recon MGT ise kablosuz ağlarda, WPA/WPA2 ile korunan ağların keşfi ve analizi anlamına gelmektedir.Araçlar (ör. airodump-ng, eaphammer, wifite) tarama sırasında ağların şifreleme türünü “MGT” olarak gösterir. Bu, ağın PSK (şifre) ile değil, merkezi kimlik doğrulama (RADIUS/EAP) ile korunduğunu gösterir. Recon MGT: WPA2-Enterprise (MGT) ağlarını bulma, analiz etme ve bilgi toplama işlemidir.</a:t>
            </a:r>
          </a:p>
        </p:txBody>
      </p:sp>
      <p:sp>
        <p:nvSpPr>
          <p:cNvPr name="TextBox 8" id="8"/>
          <p:cNvSpPr txBox="true"/>
          <p:nvPr/>
        </p:nvSpPr>
        <p:spPr>
          <a:xfrm rot="0">
            <a:off x="4924696" y="1945277"/>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MGT VE RECON MGT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597962" y="4378320"/>
            <a:ext cx="11092077" cy="2454276"/>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-MGT, araçla</a:t>
            </a:r>
            <a:r>
              <a:rPr lang="en-US" sz="3499">
                <a:solidFill>
                  <a:srgbClr val="000000"/>
                </a:solidFill>
                <a:latin typeface="Dynapuff Condensed"/>
                <a:ea typeface="Dynapuff Condensed"/>
                <a:cs typeface="Dynapuff Condensed"/>
                <a:sym typeface="Dynapuff Condensed"/>
              </a:rPr>
              <a:t>rın “Enterprise/EAP” ağlarını işaret ediş şeklidir.</a:t>
            </a:r>
          </a:p>
          <a:p>
            <a:pPr algn="just">
              <a:lnSpc>
                <a:spcPts val="4899"/>
              </a:lnSpc>
            </a:pPr>
            <a:r>
              <a:rPr lang="en-US" sz="3499">
                <a:solidFill>
                  <a:srgbClr val="000000"/>
                </a:solidFill>
                <a:latin typeface="Dynapuff Condensed"/>
                <a:ea typeface="Dynapuff Condensed"/>
                <a:cs typeface="Dynapuff Condensed"/>
                <a:sym typeface="Dynapuff Condensed"/>
              </a:rPr>
              <a:t>-Recon MGT, bu ağları keşfetme (SSID, BSSID, kanal), analiz etme (EAP metodları, sertifikalar) ve kimlik bilgisi toplama ön çalışmasıdır.</a:t>
            </a:r>
          </a:p>
        </p:txBody>
      </p:sp>
      <p:sp>
        <p:nvSpPr>
          <p:cNvPr name="TextBox 7" id="7"/>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ÖZETLE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3171825"/>
            <a:ext cx="11092077" cy="4930776"/>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SAE</a:t>
            </a:r>
            <a:r>
              <a:rPr lang="en-US" sz="3499">
                <a:solidFill>
                  <a:srgbClr val="000000"/>
                </a:solidFill>
                <a:latin typeface="Dynapuff Condensed"/>
                <a:ea typeface="Dynapuff Condensed"/>
                <a:cs typeface="Dynapuff Condensed"/>
                <a:sym typeface="Dynapuff Condensed"/>
              </a:rPr>
              <a:t> (Simultaneous Authentication of Equals), WPA3 protokolünde kullanılan yeni nesil bir kimlik doğrulama yöntemidir. WPA2’deki zayıflıkları (özellikle brute-force saldırılarını) önlemek ve daha güvenli bir bağlantı sağlamak amaçlanmıştır. Dragonfly Key Exchange algoritması kullanılır. Handshake sırasında parola doğrudan iletilmez bu yüzden parola sızdırılmaz. Forward secrect sağlar: Böylece geçmiş oturumlar şifre sızılsa dahi korunur.</a:t>
            </a:r>
          </a:p>
        </p:txBody>
      </p:sp>
      <p:sp>
        <p:nvSpPr>
          <p:cNvPr name="TextBox 8" id="8"/>
          <p:cNvSpPr txBox="true"/>
          <p:nvPr/>
        </p:nvSpPr>
        <p:spPr>
          <a:xfrm rot="0">
            <a:off x="4924696" y="2157975"/>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SAE (WPA3)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779955" y="2785065"/>
            <a:ext cx="13329461" cy="5930964"/>
          </a:xfrm>
          <a:prstGeom prst="rect">
            <a:avLst/>
          </a:prstGeom>
        </p:spPr>
        <p:txBody>
          <a:bodyPr anchor="t" rtlCol="false" tIns="0" lIns="0" bIns="0" rIns="0">
            <a:spAutoFit/>
          </a:bodyPr>
          <a:lstStyle/>
          <a:p>
            <a:pPr algn="just">
              <a:lnSpc>
                <a:spcPts val="5888"/>
              </a:lnSpc>
            </a:pPr>
            <a:r>
              <a:rPr lang="en-US" sz="4205">
                <a:solidFill>
                  <a:srgbClr val="000000"/>
                </a:solidFill>
                <a:latin typeface="Dynapuff Condensed"/>
                <a:ea typeface="Dynapuff Condensed"/>
                <a:cs typeface="Dynapuff Condensed"/>
                <a:sym typeface="Dynapuff Condensed"/>
              </a:rPr>
              <a:t>- Dragonblood</a:t>
            </a:r>
            <a:r>
              <a:rPr lang="en-US" sz="4205">
                <a:solidFill>
                  <a:srgbClr val="000000"/>
                </a:solidFill>
                <a:latin typeface="Dynapuff Condensed"/>
                <a:ea typeface="Dynapuff Condensed"/>
                <a:cs typeface="Dynapuff Condensed"/>
                <a:sym typeface="Dynapuff Condensed"/>
              </a:rPr>
              <a:t> Saldırıları: 2019 yılında araştırmacılar WPA3-SAE protokolünde bazı uygualama hataları ve zafiyetler bulundu. Bu saldırılar genellikle protokolün yanlış uygulanmasından veya eski cihazlardan kaynaklanıyor.</a:t>
            </a:r>
          </a:p>
          <a:p>
            <a:pPr algn="just">
              <a:lnSpc>
                <a:spcPts val="5888"/>
              </a:lnSpc>
            </a:pPr>
          </a:p>
          <a:p>
            <a:pPr algn="just">
              <a:lnSpc>
                <a:spcPts val="5888"/>
              </a:lnSpc>
            </a:pPr>
            <a:r>
              <a:rPr lang="en-US" sz="4205">
                <a:solidFill>
                  <a:srgbClr val="000000"/>
                </a:solidFill>
                <a:latin typeface="Dynapuff Condensed"/>
                <a:ea typeface="Dynapuff Condensed"/>
                <a:cs typeface="Dynapuff Condensed"/>
                <a:sym typeface="Dynapuff Condensed"/>
              </a:rPr>
              <a:t>- Brute-Force Saldırıları: SAE en güçlü protokollerden olduğu için brute-force saldırılarını çok yavaşlatır. Parola denemesi için tam bir handshake gerekir ve bu çok zaman alır.</a:t>
            </a:r>
          </a:p>
        </p:txBody>
      </p:sp>
      <p:sp>
        <p:nvSpPr>
          <p:cNvPr name="TextBox 7" id="7"/>
          <p:cNvSpPr txBox="true"/>
          <p:nvPr/>
        </p:nvSpPr>
        <p:spPr>
          <a:xfrm rot="0">
            <a:off x="4924696" y="890946"/>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SAE ZAFIYETLERI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3171825"/>
            <a:ext cx="11092077" cy="5549901"/>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WEP (Wi</a:t>
            </a:r>
            <a:r>
              <a:rPr lang="en-US" sz="3499">
                <a:solidFill>
                  <a:srgbClr val="000000"/>
                </a:solidFill>
                <a:latin typeface="Dynapuff Condensed"/>
                <a:ea typeface="Dynapuff Condensed"/>
                <a:cs typeface="Dynapuff Condensed"/>
                <a:sym typeface="Dynapuff Condensed"/>
              </a:rPr>
              <a:t>red Equivalent Privacy), kablosuz ağlarda (Wi-Fi) veri gizliliği sağlamak için geliştirilmiş eski bir güvenlik protokolüdür. 1997’de tanıtılmıştır. Kablosuz ağları kablolu ağlar kadar güvenli yapmak amacı ile geliştirilmiştir.</a:t>
            </a:r>
          </a:p>
          <a:p>
            <a:pPr algn="just">
              <a:lnSpc>
                <a:spcPts val="4899"/>
              </a:lnSpc>
            </a:pPr>
          </a:p>
          <a:p>
            <a:pPr algn="just">
              <a:lnSpc>
                <a:spcPts val="4899"/>
              </a:lnSpc>
            </a:pPr>
            <a:r>
              <a:rPr lang="en-US" sz="3499">
                <a:solidFill>
                  <a:srgbClr val="000000"/>
                </a:solidFill>
                <a:latin typeface="Dynapuff Condensed"/>
                <a:ea typeface="Dynapuff Condensed"/>
                <a:cs typeface="Dynapuff Condensed"/>
                <a:sym typeface="Dynapuff Condensed"/>
              </a:rPr>
              <a:t>RC4 algoritması şifrelemesi kullanır. 64 veya 128 bitlik anahtar kullanır. 40-104 + 24 bitlik IV (Initialization Vector) kullanımı. Her paket IV ile şifrelenir ve gönderilir. </a:t>
            </a:r>
          </a:p>
          <a:p>
            <a:pPr algn="just">
              <a:lnSpc>
                <a:spcPts val="4899"/>
              </a:lnSpc>
            </a:pPr>
          </a:p>
        </p:txBody>
      </p:sp>
      <p:sp>
        <p:nvSpPr>
          <p:cNvPr name="TextBox 8" id="8"/>
          <p:cNvSpPr txBox="true"/>
          <p:nvPr/>
        </p:nvSpPr>
        <p:spPr>
          <a:xfrm rot="0">
            <a:off x="4924696" y="1945277"/>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WEP</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956404" y="3496582"/>
            <a:ext cx="12827961" cy="3767909"/>
          </a:xfrm>
          <a:prstGeom prst="rect">
            <a:avLst/>
          </a:prstGeom>
        </p:spPr>
        <p:txBody>
          <a:bodyPr anchor="t" rtlCol="false" tIns="0" lIns="0" bIns="0" rIns="0">
            <a:spAutoFit/>
          </a:bodyPr>
          <a:lstStyle/>
          <a:p>
            <a:pPr algn="just">
              <a:lnSpc>
                <a:spcPts val="5990"/>
              </a:lnSpc>
            </a:pPr>
            <a:r>
              <a:rPr lang="en-US" sz="4279">
                <a:solidFill>
                  <a:srgbClr val="000000"/>
                </a:solidFill>
                <a:latin typeface="Dynapuff Condensed"/>
                <a:ea typeface="Dynapuff Condensed"/>
                <a:cs typeface="Dynapuff Condensed"/>
                <a:sym typeface="Dynapuff Condensed"/>
              </a:rPr>
              <a:t>IV'l</a:t>
            </a:r>
            <a:r>
              <a:rPr lang="en-US" sz="4279">
                <a:solidFill>
                  <a:srgbClr val="000000"/>
                </a:solidFill>
                <a:latin typeface="Dynapuff Condensed"/>
                <a:ea typeface="Dynapuff Condensed"/>
                <a:cs typeface="Dynapuff Condensed"/>
                <a:sym typeface="Dynapuff Condensed"/>
              </a:rPr>
              <a:t>er 24 bitten oluşur bu yüzden çok tekrar edebilirler. Sonrasında IV'ler açık gönderilir ve saldırganlar kolayca IV'leri toplayabilir. RC4 algoritmasında olan zafiyetlerde varolan zafiyetlere eklenir. WEP şifre kırılmalarında yeterince paket toplandığı zaman anahtar kırılabilir.</a:t>
            </a:r>
          </a:p>
        </p:txBody>
      </p:sp>
      <p:sp>
        <p:nvSpPr>
          <p:cNvPr name="TextBox 7" id="7"/>
          <p:cNvSpPr txBox="true"/>
          <p:nvPr/>
        </p:nvSpPr>
        <p:spPr>
          <a:xfrm rot="0">
            <a:off x="4924696" y="1781889"/>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PEKI ZAFIYET?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758761"/>
            <a:ext cx="16230600" cy="8664702"/>
          </a:xfrm>
          <a:prstGeom prst="rect">
            <a:avLst/>
          </a:prstGeom>
        </p:spPr>
        <p:txBody>
          <a:bodyPr anchor="t" rtlCol="false" tIns="0" lIns="0" bIns="0" rIns="0">
            <a:spAutoFit/>
          </a:bodyPr>
          <a:lstStyle/>
          <a:p>
            <a:pPr algn="just" marL="777238" indent="-388619" lvl="1">
              <a:lnSpc>
                <a:spcPts val="4643"/>
              </a:lnSpc>
              <a:buFont typeface="Arial"/>
              <a:buChar char="•"/>
            </a:pPr>
            <a:r>
              <a:rPr lang="en-US" b="true" sz="3599">
                <a:solidFill>
                  <a:srgbClr val="000000"/>
                </a:solidFill>
                <a:latin typeface="Times New Roman Bold"/>
                <a:ea typeface="Times New Roman Bold"/>
                <a:cs typeface="Times New Roman Bold"/>
                <a:sym typeface="Times New Roman Bold"/>
              </a:rPr>
              <a:t>“</a:t>
            </a:r>
            <a:r>
              <a:rPr lang="en-US" b="true" sz="3599">
                <a:solidFill>
                  <a:srgbClr val="1800AD"/>
                </a:solidFill>
                <a:latin typeface="Times New Roman Bold"/>
                <a:ea typeface="Times New Roman Bold"/>
                <a:cs typeface="Times New Roman Bold"/>
                <a:sym typeface="Times New Roman Bold"/>
              </a:rPr>
              <a:t>airodump-ng wlan0</a:t>
            </a:r>
            <a:r>
              <a:rPr lang="en-US" b="true" sz="3599">
                <a:solidFill>
                  <a:srgbClr val="000000"/>
                </a:solidFill>
                <a:latin typeface="Times New Roman Bold"/>
                <a:ea typeface="Times New Roman Bold"/>
                <a:cs typeface="Times New Roman Bold"/>
                <a:sym typeface="Times New Roman Bold"/>
              </a:rPr>
              <a:t>" komutu ile belirli ağları ve paketleri görüntüleriz. Etraftaki kablosuz ağları ve paketleri gösterir. </a:t>
            </a:r>
          </a:p>
          <a:p>
            <a:pPr algn="just">
              <a:lnSpc>
                <a:spcPts val="4128"/>
              </a:lnSpc>
            </a:pPr>
          </a:p>
          <a:p>
            <a:pPr algn="just" marL="777238" indent="-388619" lvl="1">
              <a:lnSpc>
                <a:spcPts val="4643"/>
              </a:lnSpc>
              <a:buFont typeface="Arial"/>
              <a:buChar char="•"/>
            </a:pPr>
            <a:r>
              <a:rPr lang="en-US" b="true" sz="3599">
                <a:solidFill>
                  <a:srgbClr val="000000"/>
                </a:solidFill>
                <a:latin typeface="Times New Roman Bold"/>
                <a:ea typeface="Times New Roman Bold"/>
                <a:cs typeface="Times New Roman Bold"/>
                <a:sym typeface="Times New Roman Bold"/>
              </a:rPr>
              <a:t>“</a:t>
            </a:r>
            <a:r>
              <a:rPr lang="en-US" b="true" sz="3599">
                <a:solidFill>
                  <a:srgbClr val="1800AD"/>
                </a:solidFill>
                <a:latin typeface="Times New Roman Bold"/>
                <a:ea typeface="Times New Roman Bold"/>
                <a:cs typeface="Times New Roman Bold"/>
                <a:sym typeface="Times New Roman Bold"/>
              </a:rPr>
              <a:t>airodump-ng --bssid [BSSID] -c [Kanal] -w output wlan0</a:t>
            </a:r>
            <a:r>
              <a:rPr lang="en-US" b="true" sz="3599">
                <a:solidFill>
                  <a:srgbClr val="000000"/>
                </a:solidFill>
                <a:latin typeface="Times New Roman Bold"/>
                <a:ea typeface="Times New Roman Bold"/>
                <a:cs typeface="Times New Roman Bold"/>
                <a:sym typeface="Times New Roman Bold"/>
              </a:rPr>
              <a:t>" sadece hedef ağı ve paketlerini kaydeder.</a:t>
            </a:r>
          </a:p>
          <a:p>
            <a:pPr algn="just">
              <a:lnSpc>
                <a:spcPts val="4643"/>
              </a:lnSpc>
            </a:pPr>
            <a:r>
              <a:rPr lang="en-US" sz="3599" b="true">
                <a:solidFill>
                  <a:srgbClr val="000000"/>
                </a:solidFill>
                <a:latin typeface="Times New Roman Bold"/>
                <a:ea typeface="Times New Roman Bold"/>
                <a:cs typeface="Times New Roman Bold"/>
                <a:sym typeface="Times New Roman Bold"/>
              </a:rPr>
              <a:t>        BSSID: Hedef moden/MAC adresi </a:t>
            </a:r>
          </a:p>
          <a:p>
            <a:pPr algn="just">
              <a:lnSpc>
                <a:spcPts val="4643"/>
              </a:lnSpc>
            </a:pPr>
            <a:r>
              <a:rPr lang="en-US" sz="3599">
                <a:solidFill>
                  <a:srgbClr val="000000"/>
                </a:solidFill>
                <a:latin typeface="Times New Roman"/>
                <a:ea typeface="Times New Roman"/>
                <a:cs typeface="Times New Roman"/>
                <a:sym typeface="Times New Roman"/>
              </a:rPr>
              <a:t>        </a:t>
            </a:r>
            <a:r>
              <a:rPr lang="en-US" sz="3599" b="true">
                <a:solidFill>
                  <a:srgbClr val="000000"/>
                </a:solidFill>
                <a:latin typeface="Times New Roman Bold"/>
                <a:ea typeface="Times New Roman Bold"/>
                <a:cs typeface="Times New Roman Bold"/>
                <a:sym typeface="Times New Roman Bold"/>
              </a:rPr>
              <a:t>Kanal: Ağın yayın yaptığı kanal</a:t>
            </a:r>
          </a:p>
          <a:p>
            <a:pPr algn="just">
              <a:lnSpc>
                <a:spcPts val="4643"/>
              </a:lnSpc>
            </a:pPr>
            <a:r>
              <a:rPr lang="en-US" sz="3599" b="true">
                <a:solidFill>
                  <a:srgbClr val="000000"/>
                </a:solidFill>
                <a:latin typeface="Times New Roman Bold"/>
                <a:ea typeface="Times New Roman Bold"/>
                <a:cs typeface="Times New Roman Bold"/>
                <a:sym typeface="Times New Roman Bold"/>
              </a:rPr>
              <a:t>        -w output: Paketleri bir dosyaya kaydeder.</a:t>
            </a:r>
          </a:p>
          <a:p>
            <a:pPr algn="just">
              <a:lnSpc>
                <a:spcPts val="4128"/>
              </a:lnSpc>
            </a:pPr>
          </a:p>
          <a:p>
            <a:pPr algn="just" marL="777238" indent="-388619" lvl="1">
              <a:lnSpc>
                <a:spcPts val="4643"/>
              </a:lnSpc>
              <a:buFont typeface="Arial"/>
              <a:buChar char="•"/>
            </a:pPr>
            <a:r>
              <a:rPr lang="en-US" b="true" sz="3599">
                <a:solidFill>
                  <a:srgbClr val="000000"/>
                </a:solidFill>
                <a:latin typeface="Times New Roman Bold"/>
                <a:ea typeface="Times New Roman Bold"/>
                <a:cs typeface="Times New Roman Bold"/>
                <a:sym typeface="Times New Roman Bold"/>
              </a:rPr>
              <a:t>“</a:t>
            </a:r>
            <a:r>
              <a:rPr lang="en-US" b="true" sz="3599">
                <a:solidFill>
                  <a:srgbClr val="1800AD"/>
                </a:solidFill>
                <a:latin typeface="Times New Roman Bold"/>
                <a:ea typeface="Times New Roman Bold"/>
                <a:cs typeface="Times New Roman Bold"/>
                <a:sym typeface="Times New Roman Bold"/>
              </a:rPr>
              <a:t>aireplay-ng -3 -b [BSSID] -h [Saldırgan MAC] wlan0</a:t>
            </a:r>
            <a:r>
              <a:rPr lang="en-US" b="true" sz="3599">
                <a:solidFill>
                  <a:srgbClr val="000000"/>
                </a:solidFill>
                <a:latin typeface="Times New Roman Bold"/>
                <a:ea typeface="Times New Roman Bold"/>
                <a:cs typeface="Times New Roman Bold"/>
                <a:sym typeface="Times New Roman Bold"/>
              </a:rPr>
              <a:t>" komutu ile ağda daha fazla trafik oluşturmak için paket enjekte ederiz böylece daha fazla IV toplarız ki şifre kırma işlemi daha verimli olsun. </a:t>
            </a:r>
          </a:p>
          <a:p>
            <a:pPr algn="just">
              <a:lnSpc>
                <a:spcPts val="4643"/>
              </a:lnSpc>
            </a:pPr>
          </a:p>
          <a:p>
            <a:pPr algn="just" marL="777238" indent="-388619" lvl="1">
              <a:lnSpc>
                <a:spcPts val="4643"/>
              </a:lnSpc>
              <a:buFont typeface="Arial"/>
              <a:buChar char="•"/>
            </a:pPr>
            <a:r>
              <a:rPr lang="en-US" b="true" sz="3599">
                <a:solidFill>
                  <a:srgbClr val="000000"/>
                </a:solidFill>
                <a:latin typeface="Times New Roman Bold"/>
                <a:ea typeface="Times New Roman Bold"/>
                <a:cs typeface="Times New Roman Bold"/>
                <a:sym typeface="Times New Roman Bold"/>
              </a:rPr>
              <a:t>“</a:t>
            </a:r>
            <a:r>
              <a:rPr lang="en-US" b="true" sz="3599">
                <a:solidFill>
                  <a:srgbClr val="1800AD"/>
                </a:solidFill>
                <a:latin typeface="Times New Roman Bold"/>
                <a:ea typeface="Times New Roman Bold"/>
                <a:cs typeface="Times New Roman Bold"/>
                <a:sym typeface="Times New Roman Bold"/>
              </a:rPr>
              <a:t>aircrack-ng output.cap</a:t>
            </a:r>
            <a:r>
              <a:rPr lang="en-US" b="true" sz="3599">
                <a:solidFill>
                  <a:srgbClr val="000000"/>
                </a:solidFill>
                <a:latin typeface="Times New Roman Bold"/>
                <a:ea typeface="Times New Roman Bold"/>
                <a:cs typeface="Times New Roman Bold"/>
                <a:sym typeface="Times New Roman Bold"/>
              </a:rPr>
              <a:t>” son olarak bu komut ile toplanan IV'ler analiz edilir ve WEP anahtarı bulmaya çalışılır. Başarılı olursa eğer şifre ekrana yazdırılır.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3140070"/>
            <a:ext cx="11092077" cy="4930776"/>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WPA2</a:t>
            </a:r>
            <a:r>
              <a:rPr lang="en-US" sz="3499">
                <a:solidFill>
                  <a:srgbClr val="000000"/>
                </a:solidFill>
                <a:latin typeface="Dynapuff Condensed"/>
                <a:ea typeface="Dynapuff Condensed"/>
                <a:cs typeface="Dynapuff Condensed"/>
                <a:sym typeface="Dynapuff Condensed"/>
              </a:rPr>
              <a:t> (Wi-Fi Protected Access II), kablosuz ağlarda güvenliği sağlamak için geliştirilmiş, WEP’ten çok daha güvenli bir protokoldür. 2004 yılında standart hale gelmiştir. AES şifreleme algoritması tabanlı CCMP protokolü kullanır. En yaygın kullanılan WI-FI güvenlik protokolüdür. Handshake sistemi vardır. Handshake: Sisteme bağlanırken 4 aşamalı bir "4-way handshae" gerçekleşir. Bu handshake sırasında şifrelenmiş anahtarlar değiş tokuş edilir. </a:t>
            </a:r>
          </a:p>
        </p:txBody>
      </p:sp>
      <p:sp>
        <p:nvSpPr>
          <p:cNvPr name="TextBox 8" id="8"/>
          <p:cNvSpPr txBox="true"/>
          <p:nvPr/>
        </p:nvSpPr>
        <p:spPr>
          <a:xfrm rot="0">
            <a:off x="4924696" y="222434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WPA2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779955" y="1669052"/>
            <a:ext cx="13329461" cy="8162991"/>
          </a:xfrm>
          <a:prstGeom prst="rect">
            <a:avLst/>
          </a:prstGeom>
        </p:spPr>
        <p:txBody>
          <a:bodyPr anchor="t" rtlCol="false" tIns="0" lIns="0" bIns="0" rIns="0">
            <a:spAutoFit/>
          </a:bodyPr>
          <a:lstStyle/>
          <a:p>
            <a:pPr algn="just">
              <a:lnSpc>
                <a:spcPts val="5888"/>
              </a:lnSpc>
            </a:pPr>
            <a:r>
              <a:rPr lang="en-US" sz="4205">
                <a:solidFill>
                  <a:srgbClr val="000000"/>
                </a:solidFill>
                <a:latin typeface="Dynapuff Condensed"/>
                <a:ea typeface="Dynapuff Condensed"/>
                <a:cs typeface="Dynapuff Condensed"/>
                <a:sym typeface="Dynapuff Condensed"/>
              </a:rPr>
              <a:t>- En büyük</a:t>
            </a:r>
            <a:r>
              <a:rPr lang="en-US" sz="4205">
                <a:solidFill>
                  <a:srgbClr val="000000"/>
                </a:solidFill>
                <a:latin typeface="Dynapuff Condensed"/>
                <a:ea typeface="Dynapuff Condensed"/>
                <a:cs typeface="Dynapuff Condensed"/>
                <a:sym typeface="Dynapuff Condensed"/>
              </a:rPr>
              <a:t> zafiyet kolay tahmin edilebilen şifreler kullanılmasıdır.</a:t>
            </a:r>
          </a:p>
          <a:p>
            <a:pPr algn="just">
              <a:lnSpc>
                <a:spcPts val="5888"/>
              </a:lnSpc>
            </a:pPr>
            <a:r>
              <a:rPr lang="en-US" sz="4205">
                <a:solidFill>
                  <a:srgbClr val="000000"/>
                </a:solidFill>
                <a:latin typeface="Dynapuff Condensed"/>
                <a:ea typeface="Dynapuff Condensed"/>
                <a:cs typeface="Dynapuff Condensed"/>
                <a:sym typeface="Dynapuff Condensed"/>
              </a:rPr>
              <a:t>- Handshake yakalaması: Saldırgan ağdaki cihazın bağlantısını kesip tekrar bağlanmasını sağlayarak "4-way handshake"i yakalayabilir.</a:t>
            </a:r>
          </a:p>
          <a:p>
            <a:pPr algn="just">
              <a:lnSpc>
                <a:spcPts val="5888"/>
              </a:lnSpc>
            </a:pPr>
            <a:r>
              <a:rPr lang="en-US" sz="4205">
                <a:solidFill>
                  <a:srgbClr val="000000"/>
                </a:solidFill>
                <a:latin typeface="Dynapuff Condensed"/>
                <a:ea typeface="Dynapuff Condensed"/>
                <a:cs typeface="Dynapuff Condensed"/>
                <a:sym typeface="Dynapuff Condensed"/>
              </a:rPr>
              <a:t>- Brute Force ve Wordlist Saldırıları: Yakalanan handshake, güçlü bir parola kullanılmadıysai kelime listeleriyle denenerek kırılabilir.</a:t>
            </a:r>
          </a:p>
          <a:p>
            <a:pPr algn="just">
              <a:lnSpc>
                <a:spcPts val="5888"/>
              </a:lnSpc>
            </a:pPr>
            <a:r>
              <a:rPr lang="en-US" sz="4205">
                <a:solidFill>
                  <a:srgbClr val="000000"/>
                </a:solidFill>
                <a:latin typeface="Dynapuff Condensed"/>
                <a:ea typeface="Dynapuff Condensed"/>
                <a:cs typeface="Dynapuff Condensed"/>
                <a:sym typeface="Dynapuff Condensed"/>
              </a:rPr>
              <a:t>- Krack Saldırısı: Parola kırmak için trafiği dinlemek için yapılır. WPA2 protokolündeki bir açık tarafından gerçekleştirilir.</a:t>
            </a:r>
          </a:p>
        </p:txBody>
      </p:sp>
      <p:sp>
        <p:nvSpPr>
          <p:cNvPr name="TextBox 7" id="7"/>
          <p:cNvSpPr txBox="true"/>
          <p:nvPr/>
        </p:nvSpPr>
        <p:spPr>
          <a:xfrm rot="0">
            <a:off x="4924696" y="890946"/>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WPA2 ZAFIYETLERI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1573149"/>
            <a:ext cx="16230600" cy="7035927"/>
          </a:xfrm>
          <a:prstGeom prst="rect">
            <a:avLst/>
          </a:prstGeom>
        </p:spPr>
        <p:txBody>
          <a:bodyPr anchor="t" rtlCol="false" tIns="0" lIns="0" bIns="0" rIns="0">
            <a:spAutoFit/>
          </a:bodyPr>
          <a:lstStyle/>
          <a:p>
            <a:pPr algn="just" marL="777238" indent="-388619" lvl="1">
              <a:lnSpc>
                <a:spcPts val="4643"/>
              </a:lnSpc>
              <a:buFont typeface="Arial"/>
              <a:buChar char="•"/>
            </a:pPr>
            <a:r>
              <a:rPr lang="en-US" b="true" sz="3599">
                <a:solidFill>
                  <a:srgbClr val="000000"/>
                </a:solidFill>
                <a:latin typeface="Times New Roman Bold"/>
                <a:ea typeface="Times New Roman Bold"/>
                <a:cs typeface="Times New Roman Bold"/>
                <a:sym typeface="Times New Roman Bold"/>
              </a:rPr>
              <a:t>İlk 2 aşama WEP kırılımı ile aynı. airodumng ile etraftali kablosuz ağlar ve şifreleme türleri gösterilir. Sonrasında da handshake yakalamak için paketleri kaydeder. </a:t>
            </a:r>
          </a:p>
          <a:p>
            <a:pPr algn="just">
              <a:lnSpc>
                <a:spcPts val="4643"/>
              </a:lnSpc>
            </a:pPr>
          </a:p>
          <a:p>
            <a:pPr algn="just" marL="777238" indent="-388619" lvl="1">
              <a:lnSpc>
                <a:spcPts val="4643"/>
              </a:lnSpc>
              <a:buFont typeface="Arial"/>
              <a:buChar char="•"/>
            </a:pPr>
            <a:r>
              <a:rPr lang="en-US" sz="3599">
                <a:solidFill>
                  <a:srgbClr val="000000"/>
                </a:solidFill>
                <a:latin typeface="Times New Roman"/>
                <a:ea typeface="Times New Roman"/>
                <a:cs typeface="Times New Roman"/>
                <a:sym typeface="Times New Roman"/>
              </a:rPr>
              <a:t>“</a:t>
            </a:r>
            <a:r>
              <a:rPr lang="en-US" b="true" sz="3599">
                <a:solidFill>
                  <a:srgbClr val="1800AD"/>
                </a:solidFill>
                <a:latin typeface="Times New Roman Bold"/>
                <a:ea typeface="Times New Roman Bold"/>
                <a:cs typeface="Times New Roman Bold"/>
                <a:sym typeface="Times New Roman Bold"/>
              </a:rPr>
              <a:t>aireplay-ng -0 10 -a [BSSID] -c [Client MAC] wlan0</a:t>
            </a:r>
            <a:r>
              <a:rPr lang="en-US" b="true" sz="3599">
                <a:solidFill>
                  <a:srgbClr val="000000"/>
                </a:solidFill>
                <a:latin typeface="Times New Roman Bold"/>
                <a:ea typeface="Times New Roman Bold"/>
                <a:cs typeface="Times New Roman Bold"/>
                <a:sym typeface="Times New Roman Bold"/>
              </a:rPr>
              <a:t>" komutu hedef istemceyi ağdan atar, tekrar bağlanırken handshake yakalanır. -0 10 parametresi ile 10 kez deauth paketi göndeririz. airodump-ng ekranının sağ üstünde  “WPA handshake: [BSSID]” yazısı görünürse handshake başarıyla yakalanmıştır.</a:t>
            </a:r>
          </a:p>
          <a:p>
            <a:pPr algn="just">
              <a:lnSpc>
                <a:spcPts val="4643"/>
              </a:lnSpc>
            </a:pPr>
          </a:p>
          <a:p>
            <a:pPr algn="just" marL="777238" indent="-388619" lvl="1">
              <a:lnSpc>
                <a:spcPts val="4643"/>
              </a:lnSpc>
              <a:buFont typeface="Arial"/>
              <a:buChar char="•"/>
            </a:pPr>
            <a:r>
              <a:rPr lang="en-US" b="true" sz="3599">
                <a:solidFill>
                  <a:srgbClr val="000000"/>
                </a:solidFill>
                <a:latin typeface="Times New Roman Bold"/>
                <a:ea typeface="Times New Roman Bold"/>
                <a:cs typeface="Times New Roman Bold"/>
                <a:sym typeface="Times New Roman Bold"/>
              </a:rPr>
              <a:t>“</a:t>
            </a:r>
            <a:r>
              <a:rPr lang="en-US" b="true" sz="3599">
                <a:solidFill>
                  <a:srgbClr val="1800AD"/>
                </a:solidFill>
                <a:latin typeface="Times New Roman Bold"/>
                <a:ea typeface="Times New Roman Bold"/>
                <a:cs typeface="Times New Roman Bold"/>
                <a:sym typeface="Times New Roman Bold"/>
              </a:rPr>
              <a:t>aircrack-ng -w wordlist.txt -b [BSSID] output.cap</a:t>
            </a:r>
            <a:r>
              <a:rPr lang="en-US" b="true" sz="3599">
                <a:solidFill>
                  <a:srgbClr val="000000"/>
                </a:solidFill>
                <a:latin typeface="Times New Roman Bold"/>
                <a:ea typeface="Times New Roman Bold"/>
                <a:cs typeface="Times New Roman Bold"/>
                <a:sym typeface="Times New Roman Bold"/>
              </a:rPr>
              <a:t>” komutu ile yakalanan handshake'i wordlist'teki şifrelerle deneriz ve eğer başarılı olursa doğru şifre ekrana yazdırılır.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68758"/>
            <a:ext cx="11092077" cy="3073401"/>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Öz</a:t>
            </a:r>
            <a:r>
              <a:rPr lang="en-US" sz="3499">
                <a:solidFill>
                  <a:srgbClr val="000000"/>
                </a:solidFill>
                <a:latin typeface="Dynapuff Condensed"/>
                <a:ea typeface="Dynapuff Condensed"/>
                <a:cs typeface="Dynapuff Condensed"/>
                <a:sym typeface="Dynapuff Condensed"/>
              </a:rPr>
              <a:t>ellikle şirketler ve kurumlar için geliştirilmiş daha güvenli bir WI-FI protokolüdür. Her kullanıcıya özel kullanıcı adı ve şifre ile yapılırlar. WPA2 gibi şifreleme yapılır ama anahtarlar kişiye özeldir. EAP (Extensible Authentication Protocol) protokol ailesini kullanır. </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WPA2-ENTERPRISE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3597962" y="3759195"/>
            <a:ext cx="11092077" cy="3692526"/>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a:t>
            </a:r>
            <a:r>
              <a:rPr lang="en-US" sz="3499">
                <a:solidFill>
                  <a:srgbClr val="000000"/>
                </a:solidFill>
                <a:latin typeface="Dynapuff Condensed"/>
                <a:ea typeface="Dynapuff Condensed"/>
                <a:cs typeface="Dynapuff Condensed"/>
                <a:sym typeface="Dynapuff Condensed"/>
              </a:rPr>
              <a:t> Yanlış yapılandırılmış sertifikalar: Kullanıcılar sahte bir erişim noktasına (Evil Twin) bağlanabilir.</a:t>
            </a:r>
          </a:p>
          <a:p>
            <a:pPr algn="just">
              <a:lnSpc>
                <a:spcPts val="4899"/>
              </a:lnSpc>
            </a:pPr>
            <a:r>
              <a:rPr lang="en-US" sz="3499">
                <a:solidFill>
                  <a:srgbClr val="000000"/>
                </a:solidFill>
                <a:latin typeface="Dynapuff Condensed"/>
                <a:ea typeface="Dynapuff Condensed"/>
                <a:cs typeface="Dynapuff Condensed"/>
                <a:sym typeface="Dynapuff Condensed"/>
              </a:rPr>
              <a:t>- Saldırgan sahte bir WI-FI ağı kurup kullanıcıların şifrelerini çalmaya çalışabilir.</a:t>
            </a:r>
          </a:p>
          <a:p>
            <a:pPr algn="just">
              <a:lnSpc>
                <a:spcPts val="4899"/>
              </a:lnSpc>
            </a:pPr>
            <a:r>
              <a:rPr lang="en-US" sz="3499">
                <a:solidFill>
                  <a:srgbClr val="000000"/>
                </a:solidFill>
                <a:latin typeface="Dynapuff Condensed"/>
                <a:ea typeface="Dynapuff Condensed"/>
                <a:cs typeface="Dynapuff Condensed"/>
                <a:sym typeface="Dynapuff Condensed"/>
              </a:rPr>
              <a:t>- Kullanıcılar zayıf kolay tahmin edilebilcek parolalar kullanabilir.</a:t>
            </a:r>
          </a:p>
        </p:txBody>
      </p:sp>
      <p:sp>
        <p:nvSpPr>
          <p:cNvPr name="TextBox 7" id="7"/>
          <p:cNvSpPr txBox="true"/>
          <p:nvPr/>
        </p:nvSpPr>
        <p:spPr>
          <a:xfrm rot="0">
            <a:off x="4924696" y="2091607"/>
            <a:ext cx="8438608" cy="1466132"/>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WPA2-ENTERPRISE ZAFIYETLERI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DAGvIx2Thj4</dc:identifier>
  <dcterms:modified xsi:type="dcterms:W3CDTF">2011-08-01T06:04:30Z</dcterms:modified>
  <cp:revision>1</cp:revision>
  <dc:title>Grey White Simple Modern Thesis Defense Presentation </dc:title>
</cp:coreProperties>
</file>